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3"/>
  </p:sldMasterIdLst>
  <p:notesMasterIdLst>
    <p:notesMasterId r:id="rId31"/>
  </p:notesMasterIdLst>
  <p:sldIdLst>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A18A"/>
    <a:srgbClr val="2A8E7E"/>
    <a:srgbClr val="D8FB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wholeTbl>
    <a:band2H>
      <a:tcTxStyle/>
      <a:tcStyle>
        <a:tcBdr/>
        <a:fill>
          <a:solidFill>
            <a:srgbClr val="FFFFFF"/>
          </a:solidFill>
        </a:fill>
      </a:tcStyle>
    </a:band2H>
    <a:firstCo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Col>
    <a:lastRow>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0" d="100"/>
          <a:sy n="70" d="100"/>
        </p:scale>
        <p:origin x="7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1.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ableStyles" Target="tableStyles.xml"/><Relationship Id="rId8"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s-ES"/>
  <c:roundedCorners val="0"/>
  <c:style val="2"/>
  <c:chart>
    <c:autoTitleDeleted val="1"/>
    <c:plotArea>
      <c:layout>
        <c:manualLayout>
          <c:layoutTarget val="inner"/>
          <c:xMode val="edge"/>
          <c:yMode val="edge"/>
          <c:x val="1.4449399999999999E-2"/>
          <c:y val="5.4096699999999998E-2"/>
          <c:w val="0.98055099999999995"/>
          <c:h val="0.78303599999999995"/>
        </c:manualLayout>
      </c:layout>
      <c:lineChart>
        <c:grouping val="standard"/>
        <c:varyColors val="0"/>
        <c:ser>
          <c:idx val="0"/>
          <c:order val="0"/>
          <c:tx>
            <c:strRef>
              <c:f>Sheet1!$A$2</c:f>
              <c:strCache>
                <c:ptCount val="1"/>
                <c:pt idx="0">
                  <c:v>VOLUTE</c:v>
                </c:pt>
              </c:strCache>
            </c:strRef>
          </c:tx>
          <c:spPr>
            <a:ln w="28575" cap="rnd">
              <a:solidFill>
                <a:srgbClr val="FF0000"/>
              </a:solidFill>
              <a:prstDash val="solid"/>
              <a:round/>
            </a:ln>
            <a:effectLst/>
          </c:spPr>
          <c:marker>
            <c:symbol val="none"/>
          </c:marker>
          <c:cat>
            <c:strRef>
              <c:f>Sheet1!$B$1:$AO$1</c:f>
              <c:strCache>
                <c:ptCount val="40"/>
                <c:pt idx="0">
                  <c:v>0</c:v>
                </c:pt>
                <c:pt idx="1">
                  <c:v>1000</c:v>
                </c:pt>
                <c:pt idx="2">
                  <c:v>2000</c:v>
                </c:pt>
                <c:pt idx="3">
                  <c:v>3000</c:v>
                </c:pt>
                <c:pt idx="4">
                  <c:v>4000</c:v>
                </c:pt>
                <c:pt idx="5">
                  <c:v>5000</c:v>
                </c:pt>
                <c:pt idx="6">
                  <c:v>6000</c:v>
                </c:pt>
                <c:pt idx="7">
                  <c:v>7000</c:v>
                </c:pt>
                <c:pt idx="8">
                  <c:v>8000</c:v>
                </c:pt>
                <c:pt idx="9">
                  <c:v>9000</c:v>
                </c:pt>
                <c:pt idx="10">
                  <c:v>10000</c:v>
                </c:pt>
                <c:pt idx="11">
                  <c:v>11000</c:v>
                </c:pt>
                <c:pt idx="12">
                  <c:v>12000</c:v>
                </c:pt>
                <c:pt idx="13">
                  <c:v>13000</c:v>
                </c:pt>
                <c:pt idx="14">
                  <c:v>14000</c:v>
                </c:pt>
                <c:pt idx="15">
                  <c:v>15000</c:v>
                </c:pt>
                <c:pt idx="16">
                  <c:v>16000</c:v>
                </c:pt>
                <c:pt idx="17">
                  <c:v>17000</c:v>
                </c:pt>
                <c:pt idx="18">
                  <c:v>18000</c:v>
                </c:pt>
                <c:pt idx="19">
                  <c:v>19000</c:v>
                </c:pt>
                <c:pt idx="20">
                  <c:v>20000</c:v>
                </c:pt>
                <c:pt idx="21">
                  <c:v>21000</c:v>
                </c:pt>
                <c:pt idx="22">
                  <c:v>22000</c:v>
                </c:pt>
                <c:pt idx="23">
                  <c:v>23000</c:v>
                </c:pt>
                <c:pt idx="24">
                  <c:v>24000</c:v>
                </c:pt>
                <c:pt idx="25">
                  <c:v>25000</c:v>
                </c:pt>
                <c:pt idx="26">
                  <c:v>26000</c:v>
                </c:pt>
                <c:pt idx="27">
                  <c:v>27000</c:v>
                </c:pt>
                <c:pt idx="28">
                  <c:v>28000</c:v>
                </c:pt>
                <c:pt idx="29">
                  <c:v>29000</c:v>
                </c:pt>
                <c:pt idx="30">
                  <c:v>30000</c:v>
                </c:pt>
                <c:pt idx="31">
                  <c:v>31000</c:v>
                </c:pt>
                <c:pt idx="32">
                  <c:v>32000</c:v>
                </c:pt>
                <c:pt idx="33">
                  <c:v>33000</c:v>
                </c:pt>
                <c:pt idx="34">
                  <c:v>34000</c:v>
                </c:pt>
                <c:pt idx="35">
                  <c:v>35000</c:v>
                </c:pt>
                <c:pt idx="36">
                  <c:v>36000</c:v>
                </c:pt>
                <c:pt idx="37">
                  <c:v>37000</c:v>
                </c:pt>
                <c:pt idx="38">
                  <c:v>38000</c:v>
                </c:pt>
                <c:pt idx="39">
                  <c:v>39000</c:v>
                </c:pt>
              </c:strCache>
            </c:strRef>
          </c:cat>
          <c:val>
            <c:numRef>
              <c:f>Sheet1!$B$2:$AO$2</c:f>
              <c:numCache>
                <c:formatCode>General</c:formatCode>
                <c:ptCount val="40"/>
                <c:pt idx="0">
                  <c:v>50</c:v>
                </c:pt>
                <c:pt idx="1">
                  <c:v>48</c:v>
                </c:pt>
                <c:pt idx="2">
                  <c:v>46</c:v>
                </c:pt>
                <c:pt idx="3">
                  <c:v>44</c:v>
                </c:pt>
                <c:pt idx="4">
                  <c:v>42</c:v>
                </c:pt>
                <c:pt idx="5">
                  <c:v>40</c:v>
                </c:pt>
                <c:pt idx="6">
                  <c:v>38</c:v>
                </c:pt>
                <c:pt idx="7">
                  <c:v>36</c:v>
                </c:pt>
                <c:pt idx="8">
                  <c:v>34</c:v>
                </c:pt>
                <c:pt idx="9">
                  <c:v>32</c:v>
                </c:pt>
                <c:pt idx="10">
                  <c:v>48</c:v>
                </c:pt>
                <c:pt idx="11">
                  <c:v>46</c:v>
                </c:pt>
                <c:pt idx="12">
                  <c:v>44</c:v>
                </c:pt>
                <c:pt idx="13">
                  <c:v>42</c:v>
                </c:pt>
                <c:pt idx="14">
                  <c:v>40</c:v>
                </c:pt>
                <c:pt idx="15">
                  <c:v>38</c:v>
                </c:pt>
                <c:pt idx="16">
                  <c:v>36</c:v>
                </c:pt>
                <c:pt idx="17">
                  <c:v>34</c:v>
                </c:pt>
                <c:pt idx="18">
                  <c:v>32</c:v>
                </c:pt>
                <c:pt idx="19">
                  <c:v>30</c:v>
                </c:pt>
                <c:pt idx="20">
                  <c:v>46</c:v>
                </c:pt>
                <c:pt idx="21">
                  <c:v>44</c:v>
                </c:pt>
                <c:pt idx="22">
                  <c:v>42</c:v>
                </c:pt>
                <c:pt idx="23">
                  <c:v>40</c:v>
                </c:pt>
                <c:pt idx="24">
                  <c:v>38</c:v>
                </c:pt>
                <c:pt idx="25">
                  <c:v>36</c:v>
                </c:pt>
                <c:pt idx="26">
                  <c:v>34</c:v>
                </c:pt>
                <c:pt idx="27">
                  <c:v>32</c:v>
                </c:pt>
                <c:pt idx="28">
                  <c:v>30</c:v>
                </c:pt>
                <c:pt idx="29">
                  <c:v>28</c:v>
                </c:pt>
                <c:pt idx="30">
                  <c:v>50</c:v>
                </c:pt>
                <c:pt idx="31">
                  <c:v>48</c:v>
                </c:pt>
                <c:pt idx="32">
                  <c:v>46</c:v>
                </c:pt>
                <c:pt idx="33">
                  <c:v>44</c:v>
                </c:pt>
                <c:pt idx="34">
                  <c:v>42</c:v>
                </c:pt>
                <c:pt idx="35">
                  <c:v>40</c:v>
                </c:pt>
                <c:pt idx="36">
                  <c:v>38</c:v>
                </c:pt>
                <c:pt idx="37">
                  <c:v>36</c:v>
                </c:pt>
                <c:pt idx="38">
                  <c:v>34</c:v>
                </c:pt>
                <c:pt idx="39">
                  <c:v>32</c:v>
                </c:pt>
              </c:numCache>
            </c:numRef>
          </c:val>
          <c:smooth val="0"/>
          <c:extLst>
            <c:ext xmlns:c16="http://schemas.microsoft.com/office/drawing/2014/chart" uri="{C3380CC4-5D6E-409C-BE32-E72D297353CC}">
              <c16:uniqueId val="{00000000-EC00-48B5-BBBB-F741E0F1A5A4}"/>
            </c:ext>
          </c:extLst>
        </c:ser>
        <c:ser>
          <c:idx val="1"/>
          <c:order val="1"/>
          <c:tx>
            <c:strRef>
              <c:f>Sheet1!$A$3</c:f>
              <c:strCache>
                <c:ptCount val="1"/>
                <c:pt idx="0">
                  <c:v>VOLUTE DUO</c:v>
                </c:pt>
              </c:strCache>
            </c:strRef>
          </c:tx>
          <c:spPr>
            <a:ln w="28575" cap="rnd">
              <a:solidFill>
                <a:srgbClr val="00A89D"/>
              </a:solidFill>
              <a:prstDash val="solid"/>
              <a:round/>
            </a:ln>
            <a:effectLst/>
          </c:spPr>
          <c:marker>
            <c:symbol val="none"/>
          </c:marker>
          <c:cat>
            <c:strRef>
              <c:f>Sheet1!$B$1:$AO$1</c:f>
              <c:strCache>
                <c:ptCount val="40"/>
                <c:pt idx="0">
                  <c:v>0</c:v>
                </c:pt>
                <c:pt idx="1">
                  <c:v>1000</c:v>
                </c:pt>
                <c:pt idx="2">
                  <c:v>2000</c:v>
                </c:pt>
                <c:pt idx="3">
                  <c:v>3000</c:v>
                </c:pt>
                <c:pt idx="4">
                  <c:v>4000</c:v>
                </c:pt>
                <c:pt idx="5">
                  <c:v>5000</c:v>
                </c:pt>
                <c:pt idx="6">
                  <c:v>6000</c:v>
                </c:pt>
                <c:pt idx="7">
                  <c:v>7000</c:v>
                </c:pt>
                <c:pt idx="8">
                  <c:v>8000</c:v>
                </c:pt>
                <c:pt idx="9">
                  <c:v>9000</c:v>
                </c:pt>
                <c:pt idx="10">
                  <c:v>10000</c:v>
                </c:pt>
                <c:pt idx="11">
                  <c:v>11000</c:v>
                </c:pt>
                <c:pt idx="12">
                  <c:v>12000</c:v>
                </c:pt>
                <c:pt idx="13">
                  <c:v>13000</c:v>
                </c:pt>
                <c:pt idx="14">
                  <c:v>14000</c:v>
                </c:pt>
                <c:pt idx="15">
                  <c:v>15000</c:v>
                </c:pt>
                <c:pt idx="16">
                  <c:v>16000</c:v>
                </c:pt>
                <c:pt idx="17">
                  <c:v>17000</c:v>
                </c:pt>
                <c:pt idx="18">
                  <c:v>18000</c:v>
                </c:pt>
                <c:pt idx="19">
                  <c:v>19000</c:v>
                </c:pt>
                <c:pt idx="20">
                  <c:v>20000</c:v>
                </c:pt>
                <c:pt idx="21">
                  <c:v>21000</c:v>
                </c:pt>
                <c:pt idx="22">
                  <c:v>22000</c:v>
                </c:pt>
                <c:pt idx="23">
                  <c:v>23000</c:v>
                </c:pt>
                <c:pt idx="24">
                  <c:v>24000</c:v>
                </c:pt>
                <c:pt idx="25">
                  <c:v>25000</c:v>
                </c:pt>
                <c:pt idx="26">
                  <c:v>26000</c:v>
                </c:pt>
                <c:pt idx="27">
                  <c:v>27000</c:v>
                </c:pt>
                <c:pt idx="28">
                  <c:v>28000</c:v>
                </c:pt>
                <c:pt idx="29">
                  <c:v>29000</c:v>
                </c:pt>
                <c:pt idx="30">
                  <c:v>30000</c:v>
                </c:pt>
                <c:pt idx="31">
                  <c:v>31000</c:v>
                </c:pt>
                <c:pt idx="32">
                  <c:v>32000</c:v>
                </c:pt>
                <c:pt idx="33">
                  <c:v>33000</c:v>
                </c:pt>
                <c:pt idx="34">
                  <c:v>34000</c:v>
                </c:pt>
                <c:pt idx="35">
                  <c:v>35000</c:v>
                </c:pt>
                <c:pt idx="36">
                  <c:v>36000</c:v>
                </c:pt>
                <c:pt idx="37">
                  <c:v>37000</c:v>
                </c:pt>
                <c:pt idx="38">
                  <c:v>38000</c:v>
                </c:pt>
                <c:pt idx="39">
                  <c:v>39000</c:v>
                </c:pt>
              </c:strCache>
            </c:strRef>
          </c:cat>
          <c:val>
            <c:numRef>
              <c:f>Sheet1!$B$3:$AO$3</c:f>
              <c:numCache>
                <c:formatCode>General</c:formatCode>
                <c:ptCount val="40"/>
                <c:pt idx="0">
                  <c:v>50</c:v>
                </c:pt>
                <c:pt idx="1">
                  <c:v>50</c:v>
                </c:pt>
                <c:pt idx="2">
                  <c:v>50</c:v>
                </c:pt>
                <c:pt idx="3">
                  <c:v>50</c:v>
                </c:pt>
                <c:pt idx="4">
                  <c:v>50</c:v>
                </c:pt>
                <c:pt idx="5">
                  <c:v>50</c:v>
                </c:pt>
                <c:pt idx="6">
                  <c:v>50</c:v>
                </c:pt>
                <c:pt idx="7">
                  <c:v>50</c:v>
                </c:pt>
                <c:pt idx="8">
                  <c:v>50</c:v>
                </c:pt>
                <c:pt idx="9">
                  <c:v>50</c:v>
                </c:pt>
                <c:pt idx="10">
                  <c:v>50</c:v>
                </c:pt>
                <c:pt idx="11">
                  <c:v>50</c:v>
                </c:pt>
                <c:pt idx="12">
                  <c:v>50</c:v>
                </c:pt>
                <c:pt idx="13">
                  <c:v>50</c:v>
                </c:pt>
                <c:pt idx="14">
                  <c:v>50</c:v>
                </c:pt>
                <c:pt idx="15">
                  <c:v>50</c:v>
                </c:pt>
                <c:pt idx="16">
                  <c:v>50</c:v>
                </c:pt>
                <c:pt idx="17">
                  <c:v>50</c:v>
                </c:pt>
                <c:pt idx="18">
                  <c:v>50</c:v>
                </c:pt>
                <c:pt idx="19">
                  <c:v>50</c:v>
                </c:pt>
                <c:pt idx="20">
                  <c:v>50</c:v>
                </c:pt>
                <c:pt idx="21">
                  <c:v>50</c:v>
                </c:pt>
                <c:pt idx="22">
                  <c:v>50</c:v>
                </c:pt>
                <c:pt idx="23">
                  <c:v>50</c:v>
                </c:pt>
                <c:pt idx="24">
                  <c:v>50</c:v>
                </c:pt>
                <c:pt idx="25">
                  <c:v>50</c:v>
                </c:pt>
                <c:pt idx="26">
                  <c:v>50</c:v>
                </c:pt>
                <c:pt idx="27">
                  <c:v>50</c:v>
                </c:pt>
                <c:pt idx="28">
                  <c:v>50</c:v>
                </c:pt>
                <c:pt idx="29">
                  <c:v>50</c:v>
                </c:pt>
                <c:pt idx="30">
                  <c:v>50</c:v>
                </c:pt>
                <c:pt idx="31">
                  <c:v>50</c:v>
                </c:pt>
                <c:pt idx="32">
                  <c:v>50</c:v>
                </c:pt>
                <c:pt idx="33">
                  <c:v>50</c:v>
                </c:pt>
                <c:pt idx="34">
                  <c:v>50</c:v>
                </c:pt>
                <c:pt idx="35">
                  <c:v>50</c:v>
                </c:pt>
                <c:pt idx="36">
                  <c:v>50</c:v>
                </c:pt>
                <c:pt idx="37">
                  <c:v>50</c:v>
                </c:pt>
                <c:pt idx="38">
                  <c:v>50</c:v>
                </c:pt>
                <c:pt idx="39">
                  <c:v>50</c:v>
                </c:pt>
              </c:numCache>
            </c:numRef>
          </c:val>
          <c:smooth val="0"/>
          <c:extLst>
            <c:ext xmlns:c16="http://schemas.microsoft.com/office/drawing/2014/chart" uri="{C3380CC4-5D6E-409C-BE32-E72D297353CC}">
              <c16:uniqueId val="{00000001-EC00-48B5-BBBB-F741E0F1A5A4}"/>
            </c:ext>
          </c:extLst>
        </c:ser>
        <c:dLbls>
          <c:showLegendKey val="0"/>
          <c:showVal val="0"/>
          <c:showCatName val="0"/>
          <c:showSerName val="0"/>
          <c:showPercent val="0"/>
          <c:showBubbleSize val="0"/>
        </c:dLbls>
        <c:smooth val="0"/>
        <c:axId val="2094734552"/>
        <c:axId val="2094734553"/>
      </c:lineChart>
      <c:catAx>
        <c:axId val="2094734552"/>
        <c:scaling>
          <c:orientation val="minMax"/>
        </c:scaling>
        <c:delete val="0"/>
        <c:axPos val="b"/>
        <c:numFmt formatCode="General" sourceLinked="0"/>
        <c:majorTickMark val="none"/>
        <c:minorTickMark val="none"/>
        <c:tickLblPos val="none"/>
        <c:spPr>
          <a:ln w="12700" cap="flat">
            <a:noFill/>
            <a:prstDash val="solid"/>
            <a:miter lim="800000"/>
          </a:ln>
        </c:spPr>
        <c:txPr>
          <a:bodyPr rot="0"/>
          <a:lstStyle/>
          <a:p>
            <a:pPr>
              <a:defRPr sz="1000" b="0" i="0" u="none" strike="noStrike">
                <a:solidFill>
                  <a:srgbClr val="000000"/>
                </a:solidFill>
                <a:latin typeface="Calibri"/>
              </a:defRPr>
            </a:pPr>
            <a:endParaRPr lang="es-MX"/>
          </a:p>
        </c:txPr>
        <c:crossAx val="2094734553"/>
        <c:crosses val="autoZero"/>
        <c:auto val="1"/>
        <c:lblAlgn val="ctr"/>
        <c:lblOffset val="100"/>
        <c:noMultiLvlLbl val="1"/>
      </c:catAx>
      <c:valAx>
        <c:axId val="2094734553"/>
        <c:scaling>
          <c:orientation val="minMax"/>
        </c:scaling>
        <c:delete val="0"/>
        <c:axPos val="l"/>
        <c:majorGridlines>
          <c:spPr>
            <a:ln w="12700" cap="flat">
              <a:solidFill>
                <a:srgbClr val="D9D9D9"/>
              </a:solidFill>
              <a:prstDash val="solid"/>
              <a:round/>
            </a:ln>
          </c:spPr>
        </c:majorGridlines>
        <c:numFmt formatCode="0" sourceLinked="0"/>
        <c:majorTickMark val="none"/>
        <c:minorTickMark val="none"/>
        <c:tickLblPos val="none"/>
        <c:spPr>
          <a:ln w="12700" cap="flat">
            <a:noFill/>
            <a:prstDash val="solid"/>
            <a:miter lim="800000"/>
          </a:ln>
        </c:spPr>
        <c:txPr>
          <a:bodyPr rot="0"/>
          <a:lstStyle/>
          <a:p>
            <a:pPr>
              <a:defRPr sz="1000" b="0" i="0" u="none" strike="noStrike">
                <a:solidFill>
                  <a:srgbClr val="000000"/>
                </a:solidFill>
                <a:latin typeface="Calibri"/>
              </a:defRPr>
            </a:pPr>
            <a:endParaRPr lang="es-MX"/>
          </a:p>
        </c:txPr>
        <c:crossAx val="2094734552"/>
        <c:crosses val="autoZero"/>
        <c:crossBetween val="between"/>
        <c:majorUnit val="12.5"/>
        <c:minorUnit val="6.25"/>
      </c:valAx>
      <c:spPr>
        <a:noFill/>
        <a:ln w="12700" cap="flat">
          <a:noFill/>
          <a:miter lim="400000"/>
        </a:ln>
        <a:effectLst/>
      </c:spPr>
    </c:plotArea>
    <c:legend>
      <c:legendPos val="b"/>
      <c:layout>
        <c:manualLayout>
          <c:xMode val="edge"/>
          <c:yMode val="edge"/>
          <c:x val="0.160382"/>
          <c:y val="0.94232199999999999"/>
          <c:w val="0.50697700000000001"/>
          <c:h val="5.7678399999999998E-2"/>
        </c:manualLayout>
      </c:layout>
      <c:overlay val="1"/>
      <c:spPr>
        <a:noFill/>
        <a:ln w="12700" cap="flat">
          <a:noFill/>
          <a:miter lim="400000"/>
        </a:ln>
        <a:effectLst/>
      </c:spPr>
      <c:txPr>
        <a:bodyPr rot="0"/>
        <a:lstStyle/>
        <a:p>
          <a:pPr>
            <a:defRPr sz="900" b="0" i="0" u="none" strike="noStrike">
              <a:solidFill>
                <a:srgbClr val="000000"/>
              </a:solidFill>
              <a:latin typeface="Calibri"/>
            </a:defRPr>
          </a:pPr>
          <a:endParaRPr lang="es-MX"/>
        </a:p>
      </c:txPr>
    </c:legend>
    <c:plotVisOnly val="1"/>
    <c:dispBlanksAs val="gap"/>
    <c:showDLblsOverMax val="1"/>
  </c:chart>
  <c:spPr>
    <a:noFill/>
    <a:ln w="12700" cap="flat">
      <a:solidFill>
        <a:srgbClr val="FFFFFF"/>
      </a:solidFill>
      <a:prstDash val="solid"/>
      <a:round/>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2" name="Shape 172"/>
          <p:cNvSpPr>
            <a:spLocks noGrp="1" noRot="1" noChangeAspect="1"/>
          </p:cNvSpPr>
          <p:nvPr>
            <p:ph type="sldImg"/>
          </p:nvPr>
        </p:nvSpPr>
        <p:spPr>
          <a:xfrm>
            <a:off x="1143000" y="685800"/>
            <a:ext cx="4572000" cy="3429000"/>
          </a:xfrm>
          <a:prstGeom prst="rect">
            <a:avLst/>
          </a:prstGeom>
        </p:spPr>
        <p:txBody>
          <a:bodyPr/>
          <a:lstStyle/>
          <a:p>
            <a:endParaRPr/>
          </a:p>
        </p:txBody>
      </p:sp>
      <p:sp>
        <p:nvSpPr>
          <p:cNvPr id="173" name="Shape 173"/>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exto del título"/>
          <p:cNvSpPr txBox="1">
            <a:spLocks noGrp="1"/>
          </p:cNvSpPr>
          <p:nvPr>
            <p:ph type="title"/>
          </p:nvPr>
        </p:nvSpPr>
        <p:spPr>
          <a:xfrm>
            <a:off x="1524000" y="1122362"/>
            <a:ext cx="9144000" cy="2387601"/>
          </a:xfrm>
          <a:prstGeom prst="rect">
            <a:avLst/>
          </a:prstGeom>
        </p:spPr>
        <p:txBody>
          <a:bodyPr anchor="b"/>
          <a:lstStyle>
            <a:lvl1pPr algn="ctr">
              <a:defRPr sz="6000"/>
            </a:lvl1pPr>
          </a:lstStyle>
          <a:p>
            <a:r>
              <a:t>Texto del título</a:t>
            </a:r>
          </a:p>
        </p:txBody>
      </p:sp>
      <p:sp>
        <p:nvSpPr>
          <p:cNvPr id="12" name="Nivel de texto 1…"/>
          <p:cNvSpPr txBox="1">
            <a:spLocks noGrp="1"/>
          </p:cNvSpPr>
          <p:nvPr>
            <p:ph type="body" sz="quarter" idx="1"/>
          </p:nvPr>
        </p:nvSpPr>
        <p:spPr>
          <a:xfrm>
            <a:off x="1524000" y="3602037"/>
            <a:ext cx="9144000" cy="1655764"/>
          </a:xfrm>
          <a:prstGeom prst="rect">
            <a:avLst/>
          </a:prstGeom>
        </p:spPr>
        <p:txBody>
          <a:bodyPr/>
          <a:lstStyle>
            <a:lvl1pPr marL="0" indent="0" algn="ctr">
              <a:buSzTx/>
              <a:buFontTx/>
              <a:buNone/>
              <a:defRPr sz="2400"/>
            </a:lvl1pPr>
            <a:lvl2pPr marL="0" indent="0" algn="ctr">
              <a:buSzTx/>
              <a:buFontTx/>
              <a:buNone/>
              <a:defRPr sz="2400"/>
            </a:lvl2pPr>
            <a:lvl3pPr marL="0" indent="0" algn="ctr">
              <a:buSzTx/>
              <a:buFontTx/>
              <a:buNone/>
              <a:defRPr sz="2400"/>
            </a:lvl3pPr>
            <a:lvl4pPr marL="0" indent="0" algn="ctr">
              <a:buSzTx/>
              <a:buFontTx/>
              <a:buNone/>
              <a:defRPr sz="2400"/>
            </a:lvl4pPr>
            <a:lvl5pPr marL="0" indent="0" algn="ctr">
              <a:buSzTx/>
              <a:buFontTx/>
              <a:buNone/>
              <a:defRPr sz="2400"/>
            </a:lvl5pPr>
          </a:lstStyle>
          <a:p>
            <a:r>
              <a:t>Nivel de texto 1</a:t>
            </a:r>
          </a:p>
          <a:p>
            <a:pPr lvl="1"/>
            <a:r>
              <a:t>Nivel de texto 2</a:t>
            </a:r>
          </a:p>
          <a:p>
            <a:pPr lvl="2"/>
            <a:r>
              <a:t>Nivel de texto 3</a:t>
            </a:r>
          </a:p>
          <a:p>
            <a:pPr lvl="3"/>
            <a:r>
              <a:t>Nivel de texto 4</a:t>
            </a:r>
          </a:p>
          <a:p>
            <a:pPr lvl="4"/>
            <a:r>
              <a:t>Nivel de texto 5</a:t>
            </a:r>
          </a:p>
        </p:txBody>
      </p:sp>
      <p:sp>
        <p:nvSpPr>
          <p:cNvPr id="13"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Texto del título"/>
          <p:cNvSpPr txBox="1">
            <a:spLocks noGrp="1"/>
          </p:cNvSpPr>
          <p:nvPr>
            <p:ph type="title"/>
          </p:nvPr>
        </p:nvSpPr>
        <p:spPr>
          <a:prstGeom prst="rect">
            <a:avLst/>
          </a:prstGeom>
        </p:spPr>
        <p:txBody>
          <a:bodyPr/>
          <a:lstStyle/>
          <a:p>
            <a:r>
              <a:t>Texto del título</a:t>
            </a:r>
          </a:p>
        </p:txBody>
      </p:sp>
      <p:sp>
        <p:nvSpPr>
          <p:cNvPr id="21" name="Nivel de texto 1…"/>
          <p:cNvSpPr txBox="1">
            <a:spLocks noGrp="1"/>
          </p:cNvSpPr>
          <p:nvPr>
            <p:ph type="body" idx="1"/>
          </p:nvPr>
        </p:nvSpPr>
        <p:spPr>
          <a:prstGeom prst="rect">
            <a:avLst/>
          </a:prstGeom>
        </p:spPr>
        <p:txBody>
          <a:bodyPr/>
          <a:lstStyle/>
          <a:p>
            <a:r>
              <a:t>Nivel de texto 1</a:t>
            </a:r>
          </a:p>
          <a:p>
            <a:pPr lvl="1"/>
            <a:r>
              <a:t>Nivel de texto 2</a:t>
            </a:r>
          </a:p>
          <a:p>
            <a:pPr lvl="2"/>
            <a:r>
              <a:t>Nivel de texto 3</a:t>
            </a:r>
          </a:p>
          <a:p>
            <a:pPr lvl="3"/>
            <a:r>
              <a:t>Nivel de texto 4</a:t>
            </a:r>
          </a:p>
          <a:p>
            <a:pPr lvl="4"/>
            <a:r>
              <a:t>Nivel de texto 5</a:t>
            </a:r>
          </a:p>
        </p:txBody>
      </p:sp>
      <p:sp>
        <p:nvSpPr>
          <p:cNvPr id="22"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Texto del título"/>
          <p:cNvSpPr txBox="1">
            <a:spLocks noGrp="1"/>
          </p:cNvSpPr>
          <p:nvPr>
            <p:ph type="title"/>
          </p:nvPr>
        </p:nvSpPr>
        <p:spPr>
          <a:xfrm>
            <a:off x="831850" y="1709738"/>
            <a:ext cx="10515600" cy="2852737"/>
          </a:xfrm>
          <a:prstGeom prst="rect">
            <a:avLst/>
          </a:prstGeom>
        </p:spPr>
        <p:txBody>
          <a:bodyPr anchor="b"/>
          <a:lstStyle>
            <a:lvl1pPr>
              <a:defRPr sz="6000"/>
            </a:lvl1pPr>
          </a:lstStyle>
          <a:p>
            <a:r>
              <a:t>Texto del título</a:t>
            </a:r>
          </a:p>
        </p:txBody>
      </p:sp>
      <p:sp>
        <p:nvSpPr>
          <p:cNvPr id="30" name="Nivel de texto 1…"/>
          <p:cNvSpPr txBox="1">
            <a:spLocks noGrp="1"/>
          </p:cNvSpPr>
          <p:nvPr>
            <p:ph type="body" sz="quarter" idx="1"/>
          </p:nvPr>
        </p:nvSpPr>
        <p:spPr>
          <a:xfrm>
            <a:off x="831850" y="4589462"/>
            <a:ext cx="10515600" cy="1500189"/>
          </a:xfrm>
          <a:prstGeom prst="rect">
            <a:avLst/>
          </a:prstGeom>
        </p:spPr>
        <p:txBody>
          <a:bodyPr/>
          <a:lstStyle>
            <a:lvl1pPr marL="0" indent="0">
              <a:buSzTx/>
              <a:buFontTx/>
              <a:buNone/>
              <a:defRPr sz="2400">
                <a:solidFill>
                  <a:srgbClr val="888888"/>
                </a:solidFill>
              </a:defRPr>
            </a:lvl1pPr>
            <a:lvl2pPr marL="0" indent="0">
              <a:buSzTx/>
              <a:buFontTx/>
              <a:buNone/>
              <a:defRPr sz="2400">
                <a:solidFill>
                  <a:srgbClr val="888888"/>
                </a:solidFill>
              </a:defRPr>
            </a:lvl2pPr>
            <a:lvl3pPr marL="0" indent="0">
              <a:buSzTx/>
              <a:buFontTx/>
              <a:buNone/>
              <a:defRPr sz="2400">
                <a:solidFill>
                  <a:srgbClr val="888888"/>
                </a:solidFill>
              </a:defRPr>
            </a:lvl3pPr>
            <a:lvl4pPr marL="0" indent="0">
              <a:buSzTx/>
              <a:buFontTx/>
              <a:buNone/>
              <a:defRPr sz="2400">
                <a:solidFill>
                  <a:srgbClr val="888888"/>
                </a:solidFill>
              </a:defRPr>
            </a:lvl4pPr>
            <a:lvl5pPr marL="0" indent="0">
              <a:buSzTx/>
              <a:buFontTx/>
              <a:buNone/>
              <a:defRPr sz="2400">
                <a:solidFill>
                  <a:srgbClr val="888888"/>
                </a:solidFill>
              </a:defRPr>
            </a:lvl5pPr>
          </a:lstStyle>
          <a:p>
            <a:r>
              <a:t>Nivel de texto 1</a:t>
            </a:r>
          </a:p>
          <a:p>
            <a:pPr lvl="1"/>
            <a:r>
              <a:t>Nivel de texto 2</a:t>
            </a:r>
          </a:p>
          <a:p>
            <a:pPr lvl="2"/>
            <a:r>
              <a:t>Nivel de texto 3</a:t>
            </a:r>
          </a:p>
          <a:p>
            <a:pPr lvl="3"/>
            <a:r>
              <a:t>Nivel de texto 4</a:t>
            </a:r>
          </a:p>
          <a:p>
            <a:pPr lvl="4"/>
            <a:r>
              <a:t>Nivel de texto 5</a:t>
            </a:r>
          </a:p>
        </p:txBody>
      </p:sp>
      <p:sp>
        <p:nvSpPr>
          <p:cNvPr id="31"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Texto del título"/>
          <p:cNvSpPr txBox="1">
            <a:spLocks noGrp="1"/>
          </p:cNvSpPr>
          <p:nvPr>
            <p:ph type="title"/>
          </p:nvPr>
        </p:nvSpPr>
        <p:spPr>
          <a:prstGeom prst="rect">
            <a:avLst/>
          </a:prstGeom>
        </p:spPr>
        <p:txBody>
          <a:bodyPr/>
          <a:lstStyle/>
          <a:p>
            <a:r>
              <a:t>Texto del título</a:t>
            </a:r>
          </a:p>
        </p:txBody>
      </p:sp>
      <p:sp>
        <p:nvSpPr>
          <p:cNvPr id="39" name="Nivel de texto 1…"/>
          <p:cNvSpPr txBox="1">
            <a:spLocks noGrp="1"/>
          </p:cNvSpPr>
          <p:nvPr>
            <p:ph type="body" sz="half" idx="1"/>
          </p:nvPr>
        </p:nvSpPr>
        <p:spPr>
          <a:xfrm>
            <a:off x="838200" y="1825625"/>
            <a:ext cx="5181600" cy="4351338"/>
          </a:xfrm>
          <a:prstGeom prst="rect">
            <a:avLst/>
          </a:prstGeom>
        </p:spPr>
        <p:txBody>
          <a:bodyPr/>
          <a:lstStyle/>
          <a:p>
            <a:r>
              <a:t>Nivel de texto 1</a:t>
            </a:r>
          </a:p>
          <a:p>
            <a:pPr lvl="1"/>
            <a:r>
              <a:t>Nivel de texto 2</a:t>
            </a:r>
          </a:p>
          <a:p>
            <a:pPr lvl="2"/>
            <a:r>
              <a:t>Nivel de texto 3</a:t>
            </a:r>
          </a:p>
          <a:p>
            <a:pPr lvl="3"/>
            <a:r>
              <a:t>Nivel de texto 4</a:t>
            </a:r>
          </a:p>
          <a:p>
            <a:pPr lvl="4"/>
            <a:r>
              <a:t>Nivel de texto 5</a:t>
            </a:r>
          </a:p>
        </p:txBody>
      </p:sp>
      <p:sp>
        <p:nvSpPr>
          <p:cNvPr id="40"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Texto del título"/>
          <p:cNvSpPr txBox="1">
            <a:spLocks noGrp="1"/>
          </p:cNvSpPr>
          <p:nvPr>
            <p:ph type="title"/>
          </p:nvPr>
        </p:nvSpPr>
        <p:spPr>
          <a:xfrm>
            <a:off x="839787" y="365125"/>
            <a:ext cx="10515601" cy="1325563"/>
          </a:xfrm>
          <a:prstGeom prst="rect">
            <a:avLst/>
          </a:prstGeom>
        </p:spPr>
        <p:txBody>
          <a:bodyPr/>
          <a:lstStyle/>
          <a:p>
            <a:r>
              <a:t>Texto del título</a:t>
            </a:r>
          </a:p>
        </p:txBody>
      </p:sp>
      <p:sp>
        <p:nvSpPr>
          <p:cNvPr id="48" name="Nivel de texto 1…"/>
          <p:cNvSpPr txBox="1">
            <a:spLocks noGrp="1"/>
          </p:cNvSpPr>
          <p:nvPr>
            <p:ph type="body" sz="quarter" idx="1"/>
          </p:nvPr>
        </p:nvSpPr>
        <p:spPr>
          <a:xfrm>
            <a:off x="839787" y="1681163"/>
            <a:ext cx="5157790" cy="823914"/>
          </a:xfrm>
          <a:prstGeom prst="rect">
            <a:avLst/>
          </a:prstGeom>
        </p:spPr>
        <p:txBody>
          <a:bodyPr anchor="b"/>
          <a:lstStyle>
            <a:lvl1pPr marL="0" indent="0">
              <a:buSzTx/>
              <a:buFontTx/>
              <a:buNone/>
              <a:defRPr sz="2400" b="1"/>
            </a:lvl1pPr>
            <a:lvl2pPr marL="0" indent="0">
              <a:buSzTx/>
              <a:buFontTx/>
              <a:buNone/>
              <a:defRPr sz="2400" b="1"/>
            </a:lvl2pPr>
            <a:lvl3pPr marL="0" indent="0">
              <a:buSzTx/>
              <a:buFontTx/>
              <a:buNone/>
              <a:defRPr sz="2400" b="1"/>
            </a:lvl3pPr>
            <a:lvl4pPr marL="0" indent="0">
              <a:buSzTx/>
              <a:buFontTx/>
              <a:buNone/>
              <a:defRPr sz="2400" b="1"/>
            </a:lvl4pPr>
            <a:lvl5pPr marL="0" indent="0">
              <a:buSzTx/>
              <a:buFontTx/>
              <a:buNone/>
              <a:defRPr sz="2400" b="1"/>
            </a:lvl5pPr>
          </a:lstStyle>
          <a:p>
            <a:r>
              <a:t>Nivel de texto 1</a:t>
            </a:r>
          </a:p>
          <a:p>
            <a:pPr lvl="1"/>
            <a:r>
              <a:t>Nivel de texto 2</a:t>
            </a:r>
          </a:p>
          <a:p>
            <a:pPr lvl="2"/>
            <a:r>
              <a:t>Nivel de texto 3</a:t>
            </a:r>
          </a:p>
          <a:p>
            <a:pPr lvl="3"/>
            <a:r>
              <a:t>Nivel de texto 4</a:t>
            </a:r>
          </a:p>
          <a:p>
            <a:pPr lvl="4"/>
            <a:r>
              <a:t>Nivel de texto 5</a:t>
            </a:r>
          </a:p>
        </p:txBody>
      </p:sp>
      <p:sp>
        <p:nvSpPr>
          <p:cNvPr id="49" name="Text Placeholder 4"/>
          <p:cNvSpPr>
            <a:spLocks noGrp="1"/>
          </p:cNvSpPr>
          <p:nvPr>
            <p:ph type="body" sz="quarter" idx="21"/>
          </p:nvPr>
        </p:nvSpPr>
        <p:spPr>
          <a:xfrm>
            <a:off x="6172200" y="1681163"/>
            <a:ext cx="5183188" cy="823914"/>
          </a:xfrm>
          <a:prstGeom prst="rect">
            <a:avLst/>
          </a:prstGeom>
        </p:spPr>
        <p:txBody>
          <a:bodyPr anchor="b"/>
          <a:lstStyle/>
          <a:p>
            <a:endParaRPr/>
          </a:p>
        </p:txBody>
      </p:sp>
      <p:sp>
        <p:nvSpPr>
          <p:cNvPr id="50"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Texto del título"/>
          <p:cNvSpPr txBox="1">
            <a:spLocks noGrp="1"/>
          </p:cNvSpPr>
          <p:nvPr>
            <p:ph type="title"/>
          </p:nvPr>
        </p:nvSpPr>
        <p:spPr>
          <a:prstGeom prst="rect">
            <a:avLst/>
          </a:prstGeom>
        </p:spPr>
        <p:txBody>
          <a:bodyPr/>
          <a:lstStyle/>
          <a:p>
            <a:r>
              <a:t>Texto del título</a:t>
            </a:r>
          </a:p>
        </p:txBody>
      </p:sp>
      <p:sp>
        <p:nvSpPr>
          <p:cNvPr id="58"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Texto del título"/>
          <p:cNvSpPr txBox="1">
            <a:spLocks noGrp="1"/>
          </p:cNvSpPr>
          <p:nvPr>
            <p:ph type="title"/>
          </p:nvPr>
        </p:nvSpPr>
        <p:spPr>
          <a:xfrm>
            <a:off x="839787" y="457200"/>
            <a:ext cx="3932240" cy="1600200"/>
          </a:xfrm>
          <a:prstGeom prst="rect">
            <a:avLst/>
          </a:prstGeom>
        </p:spPr>
        <p:txBody>
          <a:bodyPr anchor="b"/>
          <a:lstStyle>
            <a:lvl1pPr>
              <a:defRPr sz="3200"/>
            </a:lvl1pPr>
          </a:lstStyle>
          <a:p>
            <a:r>
              <a:t>Texto del título</a:t>
            </a:r>
          </a:p>
        </p:txBody>
      </p:sp>
      <p:sp>
        <p:nvSpPr>
          <p:cNvPr id="73" name="Nivel de texto 1…"/>
          <p:cNvSpPr txBox="1">
            <a:spLocks noGrp="1"/>
          </p:cNvSpPr>
          <p:nvPr>
            <p:ph type="body" sz="half" idx="1"/>
          </p:nvPr>
        </p:nvSpPr>
        <p:spPr>
          <a:xfrm>
            <a:off x="5183187" y="987425"/>
            <a:ext cx="6172202"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Nivel de texto 1</a:t>
            </a:r>
          </a:p>
          <a:p>
            <a:pPr lvl="1"/>
            <a:r>
              <a:t>Nivel de texto 2</a:t>
            </a:r>
          </a:p>
          <a:p>
            <a:pPr lvl="2"/>
            <a:r>
              <a:t>Nivel de texto 3</a:t>
            </a:r>
          </a:p>
          <a:p>
            <a:pPr lvl="3"/>
            <a:r>
              <a:t>Nivel de texto 4</a:t>
            </a:r>
          </a:p>
          <a:p>
            <a:pPr lvl="4"/>
            <a:r>
              <a:t>Nivel de texto 5</a:t>
            </a:r>
          </a:p>
        </p:txBody>
      </p:sp>
      <p:sp>
        <p:nvSpPr>
          <p:cNvPr id="74" name="Text Placeholder 3"/>
          <p:cNvSpPr>
            <a:spLocks noGrp="1"/>
          </p:cNvSpPr>
          <p:nvPr>
            <p:ph type="body" sz="quarter" idx="21"/>
          </p:nvPr>
        </p:nvSpPr>
        <p:spPr>
          <a:xfrm>
            <a:off x="839787" y="2057400"/>
            <a:ext cx="3932238" cy="3811588"/>
          </a:xfrm>
          <a:prstGeom prst="rect">
            <a:avLst/>
          </a:prstGeom>
        </p:spPr>
        <p:txBody>
          <a:bodyPr/>
          <a:lstStyle/>
          <a:p>
            <a:endParaRPr/>
          </a:p>
        </p:txBody>
      </p:sp>
      <p:sp>
        <p:nvSpPr>
          <p:cNvPr id="75"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Texto del título"/>
          <p:cNvSpPr txBox="1">
            <a:spLocks noGrp="1"/>
          </p:cNvSpPr>
          <p:nvPr>
            <p:ph type="title"/>
          </p:nvPr>
        </p:nvSpPr>
        <p:spPr>
          <a:xfrm>
            <a:off x="839787" y="457200"/>
            <a:ext cx="3932240" cy="1600200"/>
          </a:xfrm>
          <a:prstGeom prst="rect">
            <a:avLst/>
          </a:prstGeom>
        </p:spPr>
        <p:txBody>
          <a:bodyPr anchor="b"/>
          <a:lstStyle>
            <a:lvl1pPr>
              <a:defRPr sz="3200"/>
            </a:lvl1pPr>
          </a:lstStyle>
          <a:p>
            <a:r>
              <a:t>Texto del título</a:t>
            </a:r>
          </a:p>
        </p:txBody>
      </p:sp>
      <p:sp>
        <p:nvSpPr>
          <p:cNvPr id="83" name="Picture Placeholder 2"/>
          <p:cNvSpPr>
            <a:spLocks noGrp="1"/>
          </p:cNvSpPr>
          <p:nvPr>
            <p:ph type="pic" sz="half" idx="21"/>
          </p:nvPr>
        </p:nvSpPr>
        <p:spPr>
          <a:xfrm>
            <a:off x="5183187" y="987425"/>
            <a:ext cx="6172202" cy="4873625"/>
          </a:xfrm>
          <a:prstGeom prst="rect">
            <a:avLst/>
          </a:prstGeom>
        </p:spPr>
        <p:txBody>
          <a:bodyPr lIns="91439" tIns="45719" rIns="91439" bIns="45719">
            <a:noAutofit/>
          </a:bodyPr>
          <a:lstStyle/>
          <a:p>
            <a:endParaRPr/>
          </a:p>
        </p:txBody>
      </p:sp>
      <p:sp>
        <p:nvSpPr>
          <p:cNvPr id="84" name="Nivel de texto 1…"/>
          <p:cNvSpPr txBox="1">
            <a:spLocks noGrp="1"/>
          </p:cNvSpPr>
          <p:nvPr>
            <p:ph type="body" sz="quarter" idx="1"/>
          </p:nvPr>
        </p:nvSpPr>
        <p:spPr>
          <a:xfrm>
            <a:off x="839787" y="2057400"/>
            <a:ext cx="3932240" cy="3811588"/>
          </a:xfrm>
          <a:prstGeom prst="rect">
            <a:avLst/>
          </a:prstGeom>
        </p:spPr>
        <p:txBody>
          <a:bodyPr/>
          <a:lstStyle>
            <a:lvl1pPr marL="0" indent="0">
              <a:buSzTx/>
              <a:buFontTx/>
              <a:buNone/>
              <a:defRPr sz="1600"/>
            </a:lvl1pPr>
            <a:lvl2pPr marL="0" indent="0">
              <a:buSzTx/>
              <a:buFontTx/>
              <a:buNone/>
              <a:defRPr sz="1600"/>
            </a:lvl2pPr>
            <a:lvl3pPr marL="0" indent="0">
              <a:buSzTx/>
              <a:buFontTx/>
              <a:buNone/>
              <a:defRPr sz="1600"/>
            </a:lvl3pPr>
            <a:lvl4pPr marL="0" indent="0">
              <a:buSzTx/>
              <a:buFontTx/>
              <a:buNone/>
              <a:defRPr sz="1600"/>
            </a:lvl4pPr>
            <a:lvl5pPr marL="0" indent="0">
              <a:buSzTx/>
              <a:buFontTx/>
              <a:buNone/>
              <a:defRPr sz="1600"/>
            </a:lvl5pPr>
          </a:lstStyle>
          <a:p>
            <a:r>
              <a:t>Nivel de texto 1</a:t>
            </a:r>
          </a:p>
          <a:p>
            <a:pPr lvl="1"/>
            <a:r>
              <a:t>Nivel de texto 2</a:t>
            </a:r>
          </a:p>
          <a:p>
            <a:pPr lvl="2"/>
            <a:r>
              <a:t>Nivel de texto 3</a:t>
            </a:r>
          </a:p>
          <a:p>
            <a:pPr lvl="3"/>
            <a:r>
              <a:t>Nivel de texto 4</a:t>
            </a:r>
          </a:p>
          <a:p>
            <a:pPr lvl="4"/>
            <a:r>
              <a:t>Nivel de texto 5</a:t>
            </a:r>
          </a:p>
        </p:txBody>
      </p:sp>
      <p:sp>
        <p:nvSpPr>
          <p:cNvPr id="85"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Slide">
    <p:bg>
      <p:bgPr>
        <a:solidFill>
          <a:srgbClr val="FFFFFF"/>
        </a:solidFill>
        <a:effectLst/>
      </p:bgPr>
    </p:bg>
    <p:spTree>
      <p:nvGrpSpPr>
        <p:cNvPr id="1" name=""/>
        <p:cNvGrpSpPr/>
        <p:nvPr/>
      </p:nvGrpSpPr>
      <p:grpSpPr>
        <a:xfrm>
          <a:off x="0" y="0"/>
          <a:ext cx="0" cy="0"/>
          <a:chOff x="0" y="0"/>
          <a:chExt cx="0" cy="0"/>
        </a:xfrm>
      </p:grpSpPr>
      <p:sp>
        <p:nvSpPr>
          <p:cNvPr id="92" name="Texto del título"/>
          <p:cNvSpPr txBox="1">
            <a:spLocks noGrp="1"/>
          </p:cNvSpPr>
          <p:nvPr>
            <p:ph type="title"/>
          </p:nvPr>
        </p:nvSpPr>
        <p:spPr>
          <a:xfrm>
            <a:off x="1524000" y="1122362"/>
            <a:ext cx="9144000" cy="2387601"/>
          </a:xfrm>
          <a:prstGeom prst="rect">
            <a:avLst/>
          </a:prstGeom>
        </p:spPr>
        <p:txBody>
          <a:bodyPr lIns="45719" tIns="45719" rIns="45719" bIns="45719" anchor="b"/>
          <a:lstStyle>
            <a:lvl1pPr algn="ctr">
              <a:defRPr sz="6000"/>
            </a:lvl1pPr>
          </a:lstStyle>
          <a:p>
            <a:r>
              <a:t>Texto del título</a:t>
            </a:r>
          </a:p>
        </p:txBody>
      </p:sp>
      <p:sp>
        <p:nvSpPr>
          <p:cNvPr id="93" name="Nivel de texto 1…"/>
          <p:cNvSpPr txBox="1">
            <a:spLocks noGrp="1"/>
          </p:cNvSpPr>
          <p:nvPr>
            <p:ph type="body" sz="quarter" idx="1"/>
          </p:nvPr>
        </p:nvSpPr>
        <p:spPr>
          <a:xfrm>
            <a:off x="1524000" y="3602037"/>
            <a:ext cx="9144000" cy="1655763"/>
          </a:xfrm>
          <a:prstGeom prst="rect">
            <a:avLst/>
          </a:prstGeom>
        </p:spPr>
        <p:txBody>
          <a:bodyPr lIns="45719" tIns="45719" rIns="45719" bIns="45719"/>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r>
              <a:t>Nivel de texto 1</a:t>
            </a:r>
          </a:p>
          <a:p>
            <a:pPr lvl="1"/>
            <a:r>
              <a:t>Nivel de texto 2</a:t>
            </a:r>
          </a:p>
          <a:p>
            <a:pPr lvl="2"/>
            <a:r>
              <a:t>Nivel de texto 3</a:t>
            </a:r>
          </a:p>
          <a:p>
            <a:pPr lvl="3"/>
            <a:r>
              <a:t>Nivel de texto 4</a:t>
            </a:r>
          </a:p>
          <a:p>
            <a:pPr lvl="4"/>
            <a:r>
              <a:t>Nivel de texto 5</a:t>
            </a:r>
          </a:p>
        </p:txBody>
      </p:sp>
      <p:sp>
        <p:nvSpPr>
          <p:cNvPr id="94" name="Número de diapositiva"/>
          <p:cNvSpPr txBox="1">
            <a:spLocks noGrp="1"/>
          </p:cNvSpPr>
          <p:nvPr>
            <p:ph type="sldNum" sz="quarter" idx="2"/>
          </p:nvPr>
        </p:nvSpPr>
        <p:spPr>
          <a:xfrm>
            <a:off x="11095176" y="6414760"/>
            <a:ext cx="258624" cy="248305"/>
          </a:xfrm>
          <a:prstGeom prst="rect">
            <a:avLst/>
          </a:prstGeom>
        </p:spPr>
        <p:txBody>
          <a:bodyPr lIns="45719" tIns="45719" rIns="45719" bIns="45719"/>
          <a:lstStyle/>
          <a:p>
            <a:fld id="{86CB4B4D-7CA3-9044-876B-883B54F8677D}" type="slidenum">
              <a:t>‹Nº›</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Title and Content">
    <p:bg>
      <p:bgPr>
        <a:solidFill>
          <a:srgbClr val="FFFFFF"/>
        </a:solidFill>
        <a:effectLst/>
      </p:bgPr>
    </p:bg>
    <p:spTree>
      <p:nvGrpSpPr>
        <p:cNvPr id="1" name=""/>
        <p:cNvGrpSpPr/>
        <p:nvPr/>
      </p:nvGrpSpPr>
      <p:grpSpPr>
        <a:xfrm>
          <a:off x="0" y="0"/>
          <a:ext cx="0" cy="0"/>
          <a:chOff x="0" y="0"/>
          <a:chExt cx="0" cy="0"/>
        </a:xfrm>
      </p:grpSpPr>
      <p:sp>
        <p:nvSpPr>
          <p:cNvPr id="101" name="Texto del título"/>
          <p:cNvSpPr txBox="1">
            <a:spLocks noGrp="1"/>
          </p:cNvSpPr>
          <p:nvPr>
            <p:ph type="title"/>
          </p:nvPr>
        </p:nvSpPr>
        <p:spPr>
          <a:prstGeom prst="rect">
            <a:avLst/>
          </a:prstGeom>
        </p:spPr>
        <p:txBody>
          <a:bodyPr lIns="45719" tIns="45719" rIns="45719" bIns="45719"/>
          <a:lstStyle/>
          <a:p>
            <a:r>
              <a:t>Texto del título</a:t>
            </a:r>
          </a:p>
        </p:txBody>
      </p:sp>
      <p:sp>
        <p:nvSpPr>
          <p:cNvPr id="102" name="Nivel de texto 1…"/>
          <p:cNvSpPr txBox="1">
            <a:spLocks noGrp="1"/>
          </p:cNvSpPr>
          <p:nvPr>
            <p:ph type="body" idx="1"/>
          </p:nvPr>
        </p:nvSpPr>
        <p:spPr>
          <a:prstGeom prst="rect">
            <a:avLst/>
          </a:prstGeom>
        </p:spPr>
        <p:txBody>
          <a:bodyPr lIns="45719" tIns="45719" rIns="45719" bIns="45719"/>
          <a:lstStyle>
            <a:lvl3pPr marL="1234439" indent="-320039"/>
          </a:lstStyle>
          <a:p>
            <a:r>
              <a:t>Nivel de texto 1</a:t>
            </a:r>
          </a:p>
          <a:p>
            <a:pPr lvl="1"/>
            <a:r>
              <a:t>Nivel de texto 2</a:t>
            </a:r>
          </a:p>
          <a:p>
            <a:pPr lvl="2"/>
            <a:r>
              <a:t>Nivel de texto 3</a:t>
            </a:r>
          </a:p>
          <a:p>
            <a:pPr lvl="3"/>
            <a:r>
              <a:t>Nivel de texto 4</a:t>
            </a:r>
          </a:p>
          <a:p>
            <a:pPr lvl="4"/>
            <a:r>
              <a:t>Nivel de texto 5</a:t>
            </a:r>
          </a:p>
        </p:txBody>
      </p:sp>
      <p:sp>
        <p:nvSpPr>
          <p:cNvPr id="103" name="Número de diapositiva"/>
          <p:cNvSpPr txBox="1">
            <a:spLocks noGrp="1"/>
          </p:cNvSpPr>
          <p:nvPr>
            <p:ph type="sldNum" sz="quarter" idx="2"/>
          </p:nvPr>
        </p:nvSpPr>
        <p:spPr>
          <a:xfrm>
            <a:off x="11095176" y="6414760"/>
            <a:ext cx="258624" cy="248305"/>
          </a:xfrm>
          <a:prstGeom prst="rect">
            <a:avLst/>
          </a:prstGeom>
        </p:spPr>
        <p:txBody>
          <a:bodyPr lIns="45719" tIns="45719" rIns="45719" bIns="45719"/>
          <a:lstStyle/>
          <a:p>
            <a:fld id="{86CB4B4D-7CA3-9044-876B-883B54F8677D}" type="slidenum">
              <a:t>‹Nº›</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Section Header">
    <p:bg>
      <p:bgPr>
        <a:solidFill>
          <a:srgbClr val="FFFFFF"/>
        </a:solidFill>
        <a:effectLst/>
      </p:bgPr>
    </p:bg>
    <p:spTree>
      <p:nvGrpSpPr>
        <p:cNvPr id="1" name=""/>
        <p:cNvGrpSpPr/>
        <p:nvPr/>
      </p:nvGrpSpPr>
      <p:grpSpPr>
        <a:xfrm>
          <a:off x="0" y="0"/>
          <a:ext cx="0" cy="0"/>
          <a:chOff x="0" y="0"/>
          <a:chExt cx="0" cy="0"/>
        </a:xfrm>
      </p:grpSpPr>
      <p:sp>
        <p:nvSpPr>
          <p:cNvPr id="110" name="Texto del título"/>
          <p:cNvSpPr txBox="1">
            <a:spLocks noGrp="1"/>
          </p:cNvSpPr>
          <p:nvPr>
            <p:ph type="title"/>
          </p:nvPr>
        </p:nvSpPr>
        <p:spPr>
          <a:xfrm>
            <a:off x="831850" y="1709738"/>
            <a:ext cx="10515600" cy="2852737"/>
          </a:xfrm>
          <a:prstGeom prst="rect">
            <a:avLst/>
          </a:prstGeom>
        </p:spPr>
        <p:txBody>
          <a:bodyPr lIns="45719" tIns="45719" rIns="45719" bIns="45719" anchor="b"/>
          <a:lstStyle>
            <a:lvl1pPr>
              <a:defRPr sz="6000"/>
            </a:lvl1pPr>
          </a:lstStyle>
          <a:p>
            <a:r>
              <a:t>Texto del título</a:t>
            </a:r>
          </a:p>
        </p:txBody>
      </p:sp>
      <p:sp>
        <p:nvSpPr>
          <p:cNvPr id="111" name="Nivel de texto 1…"/>
          <p:cNvSpPr txBox="1">
            <a:spLocks noGrp="1"/>
          </p:cNvSpPr>
          <p:nvPr>
            <p:ph type="body" sz="quarter" idx="1"/>
          </p:nvPr>
        </p:nvSpPr>
        <p:spPr>
          <a:xfrm>
            <a:off x="831850" y="4589462"/>
            <a:ext cx="10515600" cy="1500188"/>
          </a:xfrm>
          <a:prstGeom prst="rect">
            <a:avLst/>
          </a:prstGeom>
        </p:spPr>
        <p:txBody>
          <a:bodyPr lIns="45719" tIns="45719" rIns="45719" bIns="45719"/>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r>
              <a:t>Nivel de texto 1</a:t>
            </a:r>
          </a:p>
          <a:p>
            <a:pPr lvl="1"/>
            <a:r>
              <a:t>Nivel de texto 2</a:t>
            </a:r>
          </a:p>
          <a:p>
            <a:pPr lvl="2"/>
            <a:r>
              <a:t>Nivel de texto 3</a:t>
            </a:r>
          </a:p>
          <a:p>
            <a:pPr lvl="3"/>
            <a:r>
              <a:t>Nivel de texto 4</a:t>
            </a:r>
          </a:p>
          <a:p>
            <a:pPr lvl="4"/>
            <a:r>
              <a:t>Nivel de texto 5</a:t>
            </a:r>
          </a:p>
        </p:txBody>
      </p:sp>
      <p:sp>
        <p:nvSpPr>
          <p:cNvPr id="112" name="Número de diapositiva"/>
          <p:cNvSpPr txBox="1">
            <a:spLocks noGrp="1"/>
          </p:cNvSpPr>
          <p:nvPr>
            <p:ph type="sldNum" sz="quarter" idx="2"/>
          </p:nvPr>
        </p:nvSpPr>
        <p:spPr>
          <a:xfrm>
            <a:off x="11095176" y="6414760"/>
            <a:ext cx="258624" cy="248305"/>
          </a:xfrm>
          <a:prstGeom prst="rect">
            <a:avLst/>
          </a:prstGeom>
        </p:spPr>
        <p:txBody>
          <a:bodyPr lIns="45719" tIns="45719" rIns="45719" bIns="45719"/>
          <a:lstStyle/>
          <a:p>
            <a:fld id="{86CB4B4D-7CA3-9044-876B-883B54F8677D}" type="slidenum">
              <a:t>‹Nº›</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wo Content">
    <p:bg>
      <p:bgPr>
        <a:solidFill>
          <a:srgbClr val="FFFFFF"/>
        </a:solidFill>
        <a:effectLst/>
      </p:bgPr>
    </p:bg>
    <p:spTree>
      <p:nvGrpSpPr>
        <p:cNvPr id="1" name=""/>
        <p:cNvGrpSpPr/>
        <p:nvPr/>
      </p:nvGrpSpPr>
      <p:grpSpPr>
        <a:xfrm>
          <a:off x="0" y="0"/>
          <a:ext cx="0" cy="0"/>
          <a:chOff x="0" y="0"/>
          <a:chExt cx="0" cy="0"/>
        </a:xfrm>
      </p:grpSpPr>
      <p:sp>
        <p:nvSpPr>
          <p:cNvPr id="119" name="Texto del título"/>
          <p:cNvSpPr txBox="1">
            <a:spLocks noGrp="1"/>
          </p:cNvSpPr>
          <p:nvPr>
            <p:ph type="title"/>
          </p:nvPr>
        </p:nvSpPr>
        <p:spPr>
          <a:prstGeom prst="rect">
            <a:avLst/>
          </a:prstGeom>
        </p:spPr>
        <p:txBody>
          <a:bodyPr lIns="45719" tIns="45719" rIns="45719" bIns="45719"/>
          <a:lstStyle/>
          <a:p>
            <a:r>
              <a:t>Texto del título</a:t>
            </a:r>
          </a:p>
        </p:txBody>
      </p:sp>
      <p:sp>
        <p:nvSpPr>
          <p:cNvPr id="120" name="Nivel de texto 1…"/>
          <p:cNvSpPr txBox="1">
            <a:spLocks noGrp="1"/>
          </p:cNvSpPr>
          <p:nvPr>
            <p:ph type="body" sz="half" idx="1"/>
          </p:nvPr>
        </p:nvSpPr>
        <p:spPr>
          <a:xfrm>
            <a:off x="838200" y="1825625"/>
            <a:ext cx="5181600" cy="4351338"/>
          </a:xfrm>
          <a:prstGeom prst="rect">
            <a:avLst/>
          </a:prstGeom>
        </p:spPr>
        <p:txBody>
          <a:bodyPr lIns="45719" tIns="45719" rIns="45719" bIns="45719"/>
          <a:lstStyle>
            <a:lvl3pPr marL="1234439" indent="-320039"/>
          </a:lstStyle>
          <a:p>
            <a:r>
              <a:t>Nivel de texto 1</a:t>
            </a:r>
          </a:p>
          <a:p>
            <a:pPr lvl="1"/>
            <a:r>
              <a:t>Nivel de texto 2</a:t>
            </a:r>
          </a:p>
          <a:p>
            <a:pPr lvl="2"/>
            <a:r>
              <a:t>Nivel de texto 3</a:t>
            </a:r>
          </a:p>
          <a:p>
            <a:pPr lvl="3"/>
            <a:r>
              <a:t>Nivel de texto 4</a:t>
            </a:r>
          </a:p>
          <a:p>
            <a:pPr lvl="4"/>
            <a:r>
              <a:t>Nivel de texto 5</a:t>
            </a:r>
          </a:p>
        </p:txBody>
      </p:sp>
      <p:sp>
        <p:nvSpPr>
          <p:cNvPr id="121" name="Número de diapositiva"/>
          <p:cNvSpPr txBox="1">
            <a:spLocks noGrp="1"/>
          </p:cNvSpPr>
          <p:nvPr>
            <p:ph type="sldNum" sz="quarter" idx="2"/>
          </p:nvPr>
        </p:nvSpPr>
        <p:spPr>
          <a:xfrm>
            <a:off x="11095176" y="6414760"/>
            <a:ext cx="258624" cy="248305"/>
          </a:xfrm>
          <a:prstGeom prst="rect">
            <a:avLst/>
          </a:prstGeom>
        </p:spPr>
        <p:txBody>
          <a:bodyPr lIns="45719" tIns="45719" rIns="45719" bIns="45719"/>
          <a:lstStyle/>
          <a:p>
            <a:fld id="{86CB4B4D-7CA3-9044-876B-883B54F8677D}" type="slidenum">
              <a:t>‹Nº›</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Comparison">
    <p:bg>
      <p:bgPr>
        <a:solidFill>
          <a:srgbClr val="FFFFFF"/>
        </a:solidFill>
        <a:effectLst/>
      </p:bgPr>
    </p:bg>
    <p:spTree>
      <p:nvGrpSpPr>
        <p:cNvPr id="1" name=""/>
        <p:cNvGrpSpPr/>
        <p:nvPr/>
      </p:nvGrpSpPr>
      <p:grpSpPr>
        <a:xfrm>
          <a:off x="0" y="0"/>
          <a:ext cx="0" cy="0"/>
          <a:chOff x="0" y="0"/>
          <a:chExt cx="0" cy="0"/>
        </a:xfrm>
      </p:grpSpPr>
      <p:sp>
        <p:nvSpPr>
          <p:cNvPr id="128" name="Texto del título"/>
          <p:cNvSpPr txBox="1">
            <a:spLocks noGrp="1"/>
          </p:cNvSpPr>
          <p:nvPr>
            <p:ph type="title"/>
          </p:nvPr>
        </p:nvSpPr>
        <p:spPr>
          <a:xfrm>
            <a:off x="839787" y="365125"/>
            <a:ext cx="10515601" cy="1325563"/>
          </a:xfrm>
          <a:prstGeom prst="rect">
            <a:avLst/>
          </a:prstGeom>
        </p:spPr>
        <p:txBody>
          <a:bodyPr lIns="45719" tIns="45719" rIns="45719" bIns="45719"/>
          <a:lstStyle/>
          <a:p>
            <a:r>
              <a:t>Texto del título</a:t>
            </a:r>
          </a:p>
        </p:txBody>
      </p:sp>
      <p:sp>
        <p:nvSpPr>
          <p:cNvPr id="129" name="Nivel de texto 1…"/>
          <p:cNvSpPr txBox="1">
            <a:spLocks noGrp="1"/>
          </p:cNvSpPr>
          <p:nvPr>
            <p:ph type="body" sz="quarter" idx="1"/>
          </p:nvPr>
        </p:nvSpPr>
        <p:spPr>
          <a:xfrm>
            <a:off x="839787" y="1681163"/>
            <a:ext cx="5157789" cy="823913"/>
          </a:xfrm>
          <a:prstGeom prst="rect">
            <a:avLst/>
          </a:prstGeom>
        </p:spPr>
        <p:txBody>
          <a:bodyPr lIns="45719" tIns="45719" rIns="45719" bIns="45719" anchor="b"/>
          <a:lstStyle>
            <a:lvl1pPr marL="0" indent="0">
              <a:buSzTx/>
              <a:buFontTx/>
              <a:buNone/>
              <a:defRPr sz="2400" b="1"/>
            </a:lvl1pPr>
            <a:lvl2pPr marL="0" indent="457200">
              <a:buSzTx/>
              <a:buFontTx/>
              <a:buNone/>
              <a:defRPr sz="2400" b="1"/>
            </a:lvl2pPr>
            <a:lvl3pPr marL="0" indent="914400">
              <a:buSzTx/>
              <a:buFontTx/>
              <a:buNone/>
              <a:defRPr sz="2400" b="1"/>
            </a:lvl3pPr>
            <a:lvl4pPr marL="0" indent="1371600">
              <a:buSzTx/>
              <a:buFontTx/>
              <a:buNone/>
              <a:defRPr sz="2400" b="1"/>
            </a:lvl4pPr>
            <a:lvl5pPr marL="0" indent="1828800">
              <a:buSzTx/>
              <a:buFontTx/>
              <a:buNone/>
              <a:defRPr sz="2400" b="1"/>
            </a:lvl5pPr>
          </a:lstStyle>
          <a:p>
            <a:r>
              <a:t>Nivel de texto 1</a:t>
            </a:r>
          </a:p>
          <a:p>
            <a:pPr lvl="1"/>
            <a:r>
              <a:t>Nivel de texto 2</a:t>
            </a:r>
          </a:p>
          <a:p>
            <a:pPr lvl="2"/>
            <a:r>
              <a:t>Nivel de texto 3</a:t>
            </a:r>
          </a:p>
          <a:p>
            <a:pPr lvl="3"/>
            <a:r>
              <a:t>Nivel de texto 4</a:t>
            </a:r>
          </a:p>
          <a:p>
            <a:pPr lvl="4"/>
            <a:r>
              <a:t>Nivel de texto 5</a:t>
            </a:r>
          </a:p>
        </p:txBody>
      </p:sp>
      <p:sp>
        <p:nvSpPr>
          <p:cNvPr id="130" name="Text Placeholder 4"/>
          <p:cNvSpPr>
            <a:spLocks noGrp="1"/>
          </p:cNvSpPr>
          <p:nvPr>
            <p:ph type="body" sz="quarter" idx="21"/>
          </p:nvPr>
        </p:nvSpPr>
        <p:spPr>
          <a:xfrm>
            <a:off x="6172200" y="1681163"/>
            <a:ext cx="5183188" cy="823913"/>
          </a:xfrm>
          <a:prstGeom prst="rect">
            <a:avLst/>
          </a:prstGeom>
        </p:spPr>
        <p:txBody>
          <a:bodyPr lIns="45719" tIns="45719" rIns="45719" bIns="45719" anchor="b"/>
          <a:lstStyle/>
          <a:p>
            <a:pPr marL="0" indent="0">
              <a:buSzTx/>
              <a:buFontTx/>
              <a:buNone/>
              <a:defRPr sz="2400" b="1"/>
            </a:pPr>
            <a:endParaRPr/>
          </a:p>
        </p:txBody>
      </p:sp>
      <p:sp>
        <p:nvSpPr>
          <p:cNvPr id="131" name="Número de diapositiva"/>
          <p:cNvSpPr txBox="1">
            <a:spLocks noGrp="1"/>
          </p:cNvSpPr>
          <p:nvPr>
            <p:ph type="sldNum" sz="quarter" idx="2"/>
          </p:nvPr>
        </p:nvSpPr>
        <p:spPr>
          <a:xfrm>
            <a:off x="11095176" y="6414760"/>
            <a:ext cx="258624" cy="248305"/>
          </a:xfrm>
          <a:prstGeom prst="rect">
            <a:avLst/>
          </a:prstGeom>
        </p:spPr>
        <p:txBody>
          <a:bodyPr lIns="45719" tIns="45719" rIns="45719" bIns="45719"/>
          <a:lstStyle/>
          <a:p>
            <a:fld id="{86CB4B4D-7CA3-9044-876B-883B54F8677D}" type="slidenum">
              <a:t>‹Nº›</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le Only">
    <p:bg>
      <p:bgPr>
        <a:solidFill>
          <a:srgbClr val="FFFFFF"/>
        </a:solidFill>
        <a:effectLst/>
      </p:bgPr>
    </p:bg>
    <p:spTree>
      <p:nvGrpSpPr>
        <p:cNvPr id="1" name=""/>
        <p:cNvGrpSpPr/>
        <p:nvPr/>
      </p:nvGrpSpPr>
      <p:grpSpPr>
        <a:xfrm>
          <a:off x="0" y="0"/>
          <a:ext cx="0" cy="0"/>
          <a:chOff x="0" y="0"/>
          <a:chExt cx="0" cy="0"/>
        </a:xfrm>
      </p:grpSpPr>
      <p:sp>
        <p:nvSpPr>
          <p:cNvPr id="138" name="Texto del título"/>
          <p:cNvSpPr txBox="1">
            <a:spLocks noGrp="1"/>
          </p:cNvSpPr>
          <p:nvPr>
            <p:ph type="title"/>
          </p:nvPr>
        </p:nvSpPr>
        <p:spPr>
          <a:prstGeom prst="rect">
            <a:avLst/>
          </a:prstGeom>
        </p:spPr>
        <p:txBody>
          <a:bodyPr lIns="45719" tIns="45719" rIns="45719" bIns="45719"/>
          <a:lstStyle/>
          <a:p>
            <a:r>
              <a:t>Texto del título</a:t>
            </a:r>
          </a:p>
        </p:txBody>
      </p:sp>
      <p:sp>
        <p:nvSpPr>
          <p:cNvPr id="139" name="Número de diapositiva"/>
          <p:cNvSpPr txBox="1">
            <a:spLocks noGrp="1"/>
          </p:cNvSpPr>
          <p:nvPr>
            <p:ph type="sldNum" sz="quarter" idx="2"/>
          </p:nvPr>
        </p:nvSpPr>
        <p:spPr>
          <a:xfrm>
            <a:off x="11095176" y="6414760"/>
            <a:ext cx="258624" cy="248305"/>
          </a:xfrm>
          <a:prstGeom prst="rect">
            <a:avLst/>
          </a:prstGeom>
        </p:spPr>
        <p:txBody>
          <a:bodyPr lIns="45719" tIns="45719" rIns="45719" bIns="45719"/>
          <a:lstStyle/>
          <a:p>
            <a:fld id="{86CB4B4D-7CA3-9044-876B-883B54F8677D}" type="slidenum">
              <a:t>‹Nº›</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Blank">
    <p:bg>
      <p:bgPr>
        <a:solidFill>
          <a:srgbClr val="FFFFFF"/>
        </a:solidFill>
        <a:effectLst/>
      </p:bgPr>
    </p:bg>
    <p:spTree>
      <p:nvGrpSpPr>
        <p:cNvPr id="1" name=""/>
        <p:cNvGrpSpPr/>
        <p:nvPr/>
      </p:nvGrpSpPr>
      <p:grpSpPr>
        <a:xfrm>
          <a:off x="0" y="0"/>
          <a:ext cx="0" cy="0"/>
          <a:chOff x="0" y="0"/>
          <a:chExt cx="0" cy="0"/>
        </a:xfrm>
      </p:grpSpPr>
      <p:sp>
        <p:nvSpPr>
          <p:cNvPr id="146" name="Número de diapositiva"/>
          <p:cNvSpPr txBox="1">
            <a:spLocks noGrp="1"/>
          </p:cNvSpPr>
          <p:nvPr>
            <p:ph type="sldNum" sz="quarter" idx="2"/>
          </p:nvPr>
        </p:nvSpPr>
        <p:spPr>
          <a:xfrm>
            <a:off x="11095176" y="6414760"/>
            <a:ext cx="258624" cy="248305"/>
          </a:xfrm>
          <a:prstGeom prst="rect">
            <a:avLst/>
          </a:prstGeom>
        </p:spPr>
        <p:txBody>
          <a:bodyPr lIns="45719" tIns="45719" rIns="45719" bIns="45719"/>
          <a:lstStyle/>
          <a:p>
            <a:fld id="{86CB4B4D-7CA3-9044-876B-883B54F8677D}" type="slidenum">
              <a:t>‹Nº›</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Content with Caption">
    <p:bg>
      <p:bgPr>
        <a:solidFill>
          <a:srgbClr val="FFFFFF"/>
        </a:solidFill>
        <a:effectLst/>
      </p:bgPr>
    </p:bg>
    <p:spTree>
      <p:nvGrpSpPr>
        <p:cNvPr id="1" name=""/>
        <p:cNvGrpSpPr/>
        <p:nvPr/>
      </p:nvGrpSpPr>
      <p:grpSpPr>
        <a:xfrm>
          <a:off x="0" y="0"/>
          <a:ext cx="0" cy="0"/>
          <a:chOff x="0" y="0"/>
          <a:chExt cx="0" cy="0"/>
        </a:xfrm>
      </p:grpSpPr>
      <p:sp>
        <p:nvSpPr>
          <p:cNvPr id="153" name="Texto del título"/>
          <p:cNvSpPr txBox="1">
            <a:spLocks noGrp="1"/>
          </p:cNvSpPr>
          <p:nvPr>
            <p:ph type="title"/>
          </p:nvPr>
        </p:nvSpPr>
        <p:spPr>
          <a:xfrm>
            <a:off x="839787" y="457200"/>
            <a:ext cx="3932239" cy="1600200"/>
          </a:xfrm>
          <a:prstGeom prst="rect">
            <a:avLst/>
          </a:prstGeom>
        </p:spPr>
        <p:txBody>
          <a:bodyPr lIns="45719" tIns="45719" rIns="45719" bIns="45719" anchor="b"/>
          <a:lstStyle>
            <a:lvl1pPr>
              <a:defRPr sz="3200"/>
            </a:lvl1pPr>
          </a:lstStyle>
          <a:p>
            <a:r>
              <a:t>Texto del título</a:t>
            </a:r>
          </a:p>
        </p:txBody>
      </p:sp>
      <p:sp>
        <p:nvSpPr>
          <p:cNvPr id="154" name="Nivel de texto 1…"/>
          <p:cNvSpPr txBox="1">
            <a:spLocks noGrp="1"/>
          </p:cNvSpPr>
          <p:nvPr>
            <p:ph type="body" sz="half" idx="1"/>
          </p:nvPr>
        </p:nvSpPr>
        <p:spPr>
          <a:xfrm>
            <a:off x="5183187" y="987425"/>
            <a:ext cx="6172201" cy="4873625"/>
          </a:xfrm>
          <a:prstGeom prst="rect">
            <a:avLst/>
          </a:prstGeom>
        </p:spPr>
        <p:txBody>
          <a:bodyPr lIns="45719" tIns="45719" rIns="45719" bIns="45719"/>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Nivel de texto 1</a:t>
            </a:r>
          </a:p>
          <a:p>
            <a:pPr lvl="1"/>
            <a:r>
              <a:t>Nivel de texto 2</a:t>
            </a:r>
          </a:p>
          <a:p>
            <a:pPr lvl="2"/>
            <a:r>
              <a:t>Nivel de texto 3</a:t>
            </a:r>
          </a:p>
          <a:p>
            <a:pPr lvl="3"/>
            <a:r>
              <a:t>Nivel de texto 4</a:t>
            </a:r>
          </a:p>
          <a:p>
            <a:pPr lvl="4"/>
            <a:r>
              <a:t>Nivel de texto 5</a:t>
            </a:r>
          </a:p>
        </p:txBody>
      </p:sp>
      <p:sp>
        <p:nvSpPr>
          <p:cNvPr id="155" name="Text Placeholder 3"/>
          <p:cNvSpPr>
            <a:spLocks noGrp="1"/>
          </p:cNvSpPr>
          <p:nvPr>
            <p:ph type="body" sz="quarter" idx="21"/>
          </p:nvPr>
        </p:nvSpPr>
        <p:spPr>
          <a:xfrm>
            <a:off x="839787" y="2057400"/>
            <a:ext cx="3932239" cy="3811588"/>
          </a:xfrm>
          <a:prstGeom prst="rect">
            <a:avLst/>
          </a:prstGeom>
        </p:spPr>
        <p:txBody>
          <a:bodyPr lIns="45719" tIns="45719" rIns="45719" bIns="45719"/>
          <a:lstStyle/>
          <a:p>
            <a:pPr marL="0" indent="0">
              <a:buSzTx/>
              <a:buFontTx/>
              <a:buNone/>
              <a:defRPr sz="1600"/>
            </a:pPr>
            <a:endParaRPr/>
          </a:p>
        </p:txBody>
      </p:sp>
      <p:sp>
        <p:nvSpPr>
          <p:cNvPr id="156" name="Número de diapositiva"/>
          <p:cNvSpPr txBox="1">
            <a:spLocks noGrp="1"/>
          </p:cNvSpPr>
          <p:nvPr>
            <p:ph type="sldNum" sz="quarter" idx="2"/>
          </p:nvPr>
        </p:nvSpPr>
        <p:spPr>
          <a:xfrm>
            <a:off x="11095176" y="6414760"/>
            <a:ext cx="258624" cy="248305"/>
          </a:xfrm>
          <a:prstGeom prst="rect">
            <a:avLst/>
          </a:prstGeom>
        </p:spPr>
        <p:txBody>
          <a:bodyPr lIns="45719" tIns="45719" rIns="45719" bIns="45719"/>
          <a:lstStyle/>
          <a:p>
            <a:fld id="{86CB4B4D-7CA3-9044-876B-883B54F8677D}" type="slidenum">
              <a:t>‹Nº›</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Picture with Caption">
    <p:bg>
      <p:bgPr>
        <a:solidFill>
          <a:srgbClr val="FFFFFF"/>
        </a:solidFill>
        <a:effectLst/>
      </p:bgPr>
    </p:bg>
    <p:spTree>
      <p:nvGrpSpPr>
        <p:cNvPr id="1" name=""/>
        <p:cNvGrpSpPr/>
        <p:nvPr/>
      </p:nvGrpSpPr>
      <p:grpSpPr>
        <a:xfrm>
          <a:off x="0" y="0"/>
          <a:ext cx="0" cy="0"/>
          <a:chOff x="0" y="0"/>
          <a:chExt cx="0" cy="0"/>
        </a:xfrm>
      </p:grpSpPr>
      <p:sp>
        <p:nvSpPr>
          <p:cNvPr id="163" name="Texto del título"/>
          <p:cNvSpPr txBox="1">
            <a:spLocks noGrp="1"/>
          </p:cNvSpPr>
          <p:nvPr>
            <p:ph type="title"/>
          </p:nvPr>
        </p:nvSpPr>
        <p:spPr>
          <a:xfrm>
            <a:off x="839787" y="457200"/>
            <a:ext cx="3932239" cy="1600200"/>
          </a:xfrm>
          <a:prstGeom prst="rect">
            <a:avLst/>
          </a:prstGeom>
        </p:spPr>
        <p:txBody>
          <a:bodyPr lIns="45719" tIns="45719" rIns="45719" bIns="45719" anchor="b"/>
          <a:lstStyle>
            <a:lvl1pPr>
              <a:defRPr sz="3200"/>
            </a:lvl1pPr>
          </a:lstStyle>
          <a:p>
            <a:r>
              <a:t>Texto del título</a:t>
            </a:r>
          </a:p>
        </p:txBody>
      </p:sp>
      <p:sp>
        <p:nvSpPr>
          <p:cNvPr id="164" name="Picture Placeholder 2"/>
          <p:cNvSpPr>
            <a:spLocks noGrp="1"/>
          </p:cNvSpPr>
          <p:nvPr>
            <p:ph type="pic" sz="half" idx="21"/>
          </p:nvPr>
        </p:nvSpPr>
        <p:spPr>
          <a:xfrm>
            <a:off x="5183187" y="987425"/>
            <a:ext cx="6172201" cy="4873625"/>
          </a:xfrm>
          <a:prstGeom prst="rect">
            <a:avLst/>
          </a:prstGeom>
        </p:spPr>
        <p:txBody>
          <a:bodyPr lIns="91439" tIns="45719" rIns="91439" bIns="45719">
            <a:noAutofit/>
          </a:bodyPr>
          <a:lstStyle/>
          <a:p>
            <a:endParaRPr/>
          </a:p>
        </p:txBody>
      </p:sp>
      <p:sp>
        <p:nvSpPr>
          <p:cNvPr id="165" name="Nivel de texto 1…"/>
          <p:cNvSpPr txBox="1">
            <a:spLocks noGrp="1"/>
          </p:cNvSpPr>
          <p:nvPr>
            <p:ph type="body" sz="quarter" idx="1"/>
          </p:nvPr>
        </p:nvSpPr>
        <p:spPr>
          <a:xfrm>
            <a:off x="839787" y="2057400"/>
            <a:ext cx="3932239" cy="3811588"/>
          </a:xfrm>
          <a:prstGeom prst="rect">
            <a:avLst/>
          </a:prstGeom>
        </p:spPr>
        <p:txBody>
          <a:bodyPr lIns="45719" tIns="45719" rIns="45719" bIns="45719"/>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r>
              <a:t>Nivel de texto 1</a:t>
            </a:r>
          </a:p>
          <a:p>
            <a:pPr lvl="1"/>
            <a:r>
              <a:t>Nivel de texto 2</a:t>
            </a:r>
          </a:p>
          <a:p>
            <a:pPr lvl="2"/>
            <a:r>
              <a:t>Nivel de texto 3</a:t>
            </a:r>
          </a:p>
          <a:p>
            <a:pPr lvl="3"/>
            <a:r>
              <a:t>Nivel de texto 4</a:t>
            </a:r>
          </a:p>
          <a:p>
            <a:pPr lvl="4"/>
            <a:r>
              <a:t>Nivel de texto 5</a:t>
            </a:r>
          </a:p>
        </p:txBody>
      </p:sp>
      <p:sp>
        <p:nvSpPr>
          <p:cNvPr id="166" name="Número de diapositiva"/>
          <p:cNvSpPr txBox="1">
            <a:spLocks noGrp="1"/>
          </p:cNvSpPr>
          <p:nvPr>
            <p:ph type="sldNum" sz="quarter" idx="2"/>
          </p:nvPr>
        </p:nvSpPr>
        <p:spPr>
          <a:xfrm>
            <a:off x="11095176" y="6414760"/>
            <a:ext cx="258624" cy="248305"/>
          </a:xfrm>
          <a:prstGeom prst="rect">
            <a:avLst/>
          </a:prstGeom>
        </p:spPr>
        <p:txBody>
          <a:bodyPr lIns="45719" tIns="45719" rIns="45719" bIns="45719"/>
          <a:lstStyle/>
          <a:p>
            <a:fld id="{86CB4B4D-7CA3-9044-876B-883B54F8677D}" type="slidenum">
              <a:t>‹Nº›</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0"/>
          <a:srcRect/>
          <a:stretch>
            <a:fillRect/>
          </a:stretch>
        </a:blipFill>
        <a:effectLst/>
      </p:bgPr>
    </p:bg>
    <p:spTree>
      <p:nvGrpSpPr>
        <p:cNvPr id="1" name=""/>
        <p:cNvGrpSpPr/>
        <p:nvPr/>
      </p:nvGrpSpPr>
      <p:grpSpPr>
        <a:xfrm>
          <a:off x="0" y="0"/>
          <a:ext cx="0" cy="0"/>
          <a:chOff x="0" y="0"/>
          <a:chExt cx="0" cy="0"/>
        </a:xfrm>
      </p:grpSpPr>
      <p:sp>
        <p:nvSpPr>
          <p:cNvPr id="2" name="Texto del título"/>
          <p:cNvSpPr txBox="1">
            <a:spLocks noGrp="1"/>
          </p:cNvSpPr>
          <p:nvPr>
            <p:ph type="title"/>
          </p:nvPr>
        </p:nvSpPr>
        <p:spPr>
          <a:xfrm>
            <a:off x="838200" y="365125"/>
            <a:ext cx="10515600"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p>
            <a:r>
              <a:t>Texto del título</a:t>
            </a:r>
          </a:p>
        </p:txBody>
      </p:sp>
      <p:sp>
        <p:nvSpPr>
          <p:cNvPr id="3" name="Nivel de texto 1…"/>
          <p:cNvSpPr txBox="1">
            <a:spLocks noGrp="1"/>
          </p:cNvSpPr>
          <p:nvPr>
            <p:ph type="body" idx="1"/>
          </p:nvPr>
        </p:nvSpPr>
        <p:spPr>
          <a:xfrm>
            <a:off x="838200" y="1825625"/>
            <a:ext cx="10515600" cy="43513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ormAutofit/>
          </a:bodyPr>
          <a:lstStyle/>
          <a:p>
            <a:r>
              <a:t>Nivel de texto 1</a:t>
            </a:r>
          </a:p>
          <a:p>
            <a:pPr lvl="1"/>
            <a:r>
              <a:t>Nivel de texto 2</a:t>
            </a:r>
          </a:p>
          <a:p>
            <a:pPr lvl="2"/>
            <a:r>
              <a:t>Nivel de texto 3</a:t>
            </a:r>
          </a:p>
          <a:p>
            <a:pPr lvl="3"/>
            <a:r>
              <a:t>Nivel de texto 4</a:t>
            </a:r>
          </a:p>
          <a:p>
            <a:pPr lvl="4"/>
            <a:r>
              <a:t>Nivel de texto 5</a:t>
            </a:r>
          </a:p>
        </p:txBody>
      </p:sp>
      <p:sp>
        <p:nvSpPr>
          <p:cNvPr id="4" name="Número de diapositiva"/>
          <p:cNvSpPr txBox="1">
            <a:spLocks noGrp="1"/>
          </p:cNvSpPr>
          <p:nvPr>
            <p:ph type="sldNum" sz="quarter" idx="2"/>
          </p:nvPr>
        </p:nvSpPr>
        <p:spPr>
          <a:xfrm>
            <a:off x="11095178" y="6414761"/>
            <a:ext cx="258623" cy="248303"/>
          </a:xfrm>
          <a:prstGeom prst="rect">
            <a:avLst/>
          </a:prstGeom>
          <a:ln w="12700">
            <a:miter lim="400000"/>
          </a:ln>
        </p:spPr>
        <p:txBody>
          <a:bodyPr wrap="none" lIns="45718" tIns="45718" rIns="45718" bIns="45718" anchor="ctr">
            <a:spAutoFit/>
          </a:bodyPr>
          <a:lstStyle>
            <a:lvl1pPr algn="r">
              <a:defRPr sz="1200">
                <a:solidFill>
                  <a:srgbClr val="888888"/>
                </a:solidFill>
              </a:defRPr>
            </a:lvl1pPr>
          </a:lstStyle>
          <a:p>
            <a:fld id="{86CB4B4D-7CA3-9044-876B-883B54F8677D}" type="slidenum">
              <a:t>‹Nº›</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2pPr>
      <a:lvl3pPr marL="1234438" marR="0" indent="-320038"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7.pn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5.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3.jpeg"/><Relationship Id="rId4" Type="http://schemas.openxmlformats.org/officeDocument/2006/relationships/image" Target="../media/image32.jpe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6.png"/><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1.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6.xml"/><Relationship Id="rId5" Type="http://schemas.openxmlformats.org/officeDocument/2006/relationships/image" Target="../media/image5.png"/><Relationship Id="rId4" Type="http://schemas.openxmlformats.org/officeDocument/2006/relationships/image" Target="../media/image39.jpe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0.gif"/><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6.xml"/><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3.png"/><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6.xml"/><Relationship Id="rId6" Type="http://schemas.openxmlformats.org/officeDocument/2006/relationships/image" Target="../media/image5.png"/><Relationship Id="rId5" Type="http://schemas.openxmlformats.org/officeDocument/2006/relationships/image" Target="../media/image47.png"/><Relationship Id="rId4" Type="http://schemas.openxmlformats.org/officeDocument/2006/relationships/image" Target="../media/image46.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8.jpeg"/><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51.pn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7" name="La Innovación en la Deshidratación de Lodos: Aplicaciones y Casos de Éxito AMCON VOLUTE"/>
          <p:cNvSpPr txBox="1"/>
          <p:nvPr/>
        </p:nvSpPr>
        <p:spPr>
          <a:xfrm>
            <a:off x="762907" y="2697215"/>
            <a:ext cx="5287112" cy="13234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nchor="ctr">
            <a:spAutoFit/>
          </a:bodyPr>
          <a:lstStyle>
            <a:lvl1pPr algn="ctr">
              <a:defRPr sz="2800">
                <a:solidFill>
                  <a:srgbClr val="385724"/>
                </a:solidFill>
                <a:latin typeface="Arial Black"/>
                <a:ea typeface="Arial Black"/>
                <a:cs typeface="Arial Black"/>
                <a:sym typeface="Arial Black"/>
              </a:defRPr>
            </a:lvl1pPr>
          </a:lstStyle>
          <a:p>
            <a:pPr algn="l"/>
            <a:r>
              <a:rPr lang="es-MX" sz="4000" b="1" dirty="0">
                <a:solidFill>
                  <a:schemeClr val="tx1"/>
                </a:solidFill>
                <a:latin typeface="+mn-lt"/>
              </a:rPr>
              <a:t>PRESENTACIÓN GENERAL</a:t>
            </a:r>
            <a:endParaRPr sz="4000" b="1" dirty="0">
              <a:solidFill>
                <a:schemeClr val="tx1"/>
              </a:solidFill>
              <a:latin typeface="+mn-lt"/>
            </a:endParaRPr>
          </a:p>
        </p:txBody>
      </p:sp>
      <p:sp>
        <p:nvSpPr>
          <p:cNvPr id="2" name="Rectángulo 1">
            <a:extLst>
              <a:ext uri="{FF2B5EF4-FFF2-40B4-BE49-F238E27FC236}">
                <a16:creationId xmlns:a16="http://schemas.microsoft.com/office/drawing/2014/main" id="{65AB3845-7296-CD7F-CEE1-5B7123FB0528}"/>
              </a:ext>
            </a:extLst>
          </p:cNvPr>
          <p:cNvSpPr/>
          <p:nvPr/>
        </p:nvSpPr>
        <p:spPr>
          <a:xfrm>
            <a:off x="8315325" y="-100013"/>
            <a:ext cx="4300538" cy="7058025"/>
          </a:xfrm>
          <a:prstGeom prst="rect">
            <a:avLst/>
          </a:prstGeom>
          <a:solidFill>
            <a:srgbClr val="0BA18A"/>
          </a:solidFill>
          <a:ln w="25400" cap="flat">
            <a:solidFill>
              <a:srgbClr val="0BA18A"/>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s-MX" sz="1800" b="0" i="0" u="none" strike="noStrike" cap="none" spc="0" normalizeH="0" baseline="0">
              <a:ln>
                <a:noFill/>
              </a:ln>
              <a:solidFill>
                <a:srgbClr val="000000"/>
              </a:solidFill>
              <a:effectLst/>
              <a:uFillTx/>
              <a:latin typeface="+mn-lt"/>
              <a:ea typeface="+mn-ea"/>
              <a:cs typeface="+mn-cs"/>
              <a:sym typeface="Calibri"/>
            </a:endParaRPr>
          </a:p>
        </p:txBody>
      </p:sp>
      <p:sp>
        <p:nvSpPr>
          <p:cNvPr id="3" name="Rectángulo 2">
            <a:extLst>
              <a:ext uri="{FF2B5EF4-FFF2-40B4-BE49-F238E27FC236}">
                <a16:creationId xmlns:a16="http://schemas.microsoft.com/office/drawing/2014/main" id="{B7ED6BC9-F4E7-08EB-D0E6-CBA47E79B240}"/>
              </a:ext>
            </a:extLst>
          </p:cNvPr>
          <p:cNvSpPr/>
          <p:nvPr/>
        </p:nvSpPr>
        <p:spPr>
          <a:xfrm>
            <a:off x="762908" y="2257423"/>
            <a:ext cx="2566080" cy="242888"/>
          </a:xfrm>
          <a:prstGeom prst="rect">
            <a:avLst/>
          </a:prstGeom>
          <a:solidFill>
            <a:srgbClr val="2A8E7E"/>
          </a:solidFill>
          <a:ln w="25400" cap="flat">
            <a:solidFill>
              <a:srgbClr val="0BA18A"/>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s-MX" sz="1800" b="0" i="0" u="none" strike="noStrike" cap="none" spc="0" normalizeH="0" baseline="0">
              <a:ln>
                <a:noFill/>
              </a:ln>
              <a:solidFill>
                <a:srgbClr val="000000"/>
              </a:solidFill>
              <a:effectLst/>
              <a:uFillTx/>
              <a:latin typeface="+mn-lt"/>
              <a:ea typeface="+mn-ea"/>
              <a:cs typeface="+mn-cs"/>
              <a:sym typeface="Calibri"/>
            </a:endParaRPr>
          </a:p>
        </p:txBody>
      </p:sp>
      <p:sp>
        <p:nvSpPr>
          <p:cNvPr id="4" name="Rectángulo 3">
            <a:extLst>
              <a:ext uri="{FF2B5EF4-FFF2-40B4-BE49-F238E27FC236}">
                <a16:creationId xmlns:a16="http://schemas.microsoft.com/office/drawing/2014/main" id="{90CFF640-6E3B-97F6-A887-05BCF7B8ABAE}"/>
              </a:ext>
            </a:extLst>
          </p:cNvPr>
          <p:cNvSpPr/>
          <p:nvPr/>
        </p:nvSpPr>
        <p:spPr>
          <a:xfrm>
            <a:off x="808888" y="4246501"/>
            <a:ext cx="5500687" cy="557213"/>
          </a:xfrm>
          <a:prstGeom prst="rect">
            <a:avLst/>
          </a:prstGeom>
          <a:solidFill>
            <a:srgbClr val="2A8E7E"/>
          </a:solidFill>
          <a:ln w="25400" cap="flat">
            <a:solidFill>
              <a:srgbClr val="0BA18A"/>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s-MX" sz="1800" b="0" i="0" u="none" strike="noStrike" cap="none" spc="0" normalizeH="0" baseline="0">
              <a:ln>
                <a:noFill/>
              </a:ln>
              <a:solidFill>
                <a:srgbClr val="000000"/>
              </a:solidFill>
              <a:effectLst/>
              <a:uFillTx/>
              <a:latin typeface="+mn-lt"/>
              <a:ea typeface="+mn-ea"/>
              <a:cs typeface="+mn-cs"/>
              <a:sym typeface="Calibri"/>
            </a:endParaRPr>
          </a:p>
        </p:txBody>
      </p:sp>
      <p:sp>
        <p:nvSpPr>
          <p:cNvPr id="5" name="La Innovación en la Deshidratación de Lodos: Aplicaciones y Casos de Éxito AMCON VOLUTE">
            <a:extLst>
              <a:ext uri="{FF2B5EF4-FFF2-40B4-BE49-F238E27FC236}">
                <a16:creationId xmlns:a16="http://schemas.microsoft.com/office/drawing/2014/main" id="{7674C8FE-63CC-05D7-3AAF-117B9FDBF95B}"/>
              </a:ext>
            </a:extLst>
          </p:cNvPr>
          <p:cNvSpPr txBox="1"/>
          <p:nvPr/>
        </p:nvSpPr>
        <p:spPr>
          <a:xfrm>
            <a:off x="1016424" y="4286582"/>
            <a:ext cx="2955501" cy="4770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nchor="ctr">
            <a:spAutoFit/>
          </a:bodyPr>
          <a:lstStyle>
            <a:lvl1pPr algn="ctr">
              <a:defRPr sz="2800">
                <a:solidFill>
                  <a:srgbClr val="385724"/>
                </a:solidFill>
                <a:latin typeface="Arial Black"/>
                <a:ea typeface="Arial Black"/>
                <a:cs typeface="Arial Black"/>
                <a:sym typeface="Arial Black"/>
              </a:defRPr>
            </a:lvl1pPr>
          </a:lstStyle>
          <a:p>
            <a:pPr algn="l"/>
            <a:r>
              <a:rPr lang="es-MX" sz="2500" b="1" dirty="0">
                <a:solidFill>
                  <a:schemeClr val="bg1"/>
                </a:solidFill>
                <a:latin typeface="+mn-lt"/>
              </a:rPr>
              <a:t>AMCON VOLUTE</a:t>
            </a:r>
            <a:endParaRPr sz="2500" b="1" dirty="0">
              <a:solidFill>
                <a:schemeClr val="bg1"/>
              </a:solidFill>
              <a:latin typeface="+mn-lt"/>
            </a:endParaRPr>
          </a:p>
        </p:txBody>
      </p:sp>
      <p:pic>
        <p:nvPicPr>
          <p:cNvPr id="7" name="Imagen 6">
            <a:extLst>
              <a:ext uri="{FF2B5EF4-FFF2-40B4-BE49-F238E27FC236}">
                <a16:creationId xmlns:a16="http://schemas.microsoft.com/office/drawing/2014/main" id="{782C4BD7-8B63-B9E8-B7BD-15C31F9370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9437" y="5029565"/>
            <a:ext cx="4129726" cy="1402386"/>
          </a:xfrm>
          <a:prstGeom prst="rect">
            <a:avLst/>
          </a:prstGeom>
        </p:spPr>
      </p:pic>
      <p:sp>
        <p:nvSpPr>
          <p:cNvPr id="8" name="Rectángulo 7">
            <a:extLst>
              <a:ext uri="{FF2B5EF4-FFF2-40B4-BE49-F238E27FC236}">
                <a16:creationId xmlns:a16="http://schemas.microsoft.com/office/drawing/2014/main" id="{2F08E5D3-260F-C017-CABE-C7AE982B5FEE}"/>
              </a:ext>
            </a:extLst>
          </p:cNvPr>
          <p:cNvSpPr/>
          <p:nvPr/>
        </p:nvSpPr>
        <p:spPr>
          <a:xfrm>
            <a:off x="762907" y="415829"/>
            <a:ext cx="2337481" cy="1477323"/>
          </a:xfrm>
          <a:prstGeom prst="rect">
            <a:avLst/>
          </a:prstGeom>
          <a:solidFill>
            <a:srgbClr val="FFFFFF"/>
          </a:solidFill>
          <a:ln w="25400" cap="flat">
            <a:solidFill>
              <a:srgbClr val="0BA18A"/>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s-MX" sz="1800" b="0" i="0" u="none" strike="noStrike" cap="none" spc="0" normalizeH="0" baseline="0" dirty="0">
              <a:ln>
                <a:noFill/>
              </a:ln>
              <a:solidFill>
                <a:srgbClr val="000000"/>
              </a:solidFill>
              <a:effectLst/>
              <a:uFillTx/>
              <a:latin typeface="+mn-lt"/>
              <a:ea typeface="+mn-ea"/>
              <a:cs typeface="+mn-cs"/>
              <a:sym typeface="Calibri"/>
            </a:endParaRPr>
          </a:p>
          <a:p>
            <a:pPr marL="0" marR="0" indent="0" algn="l" defTabSz="914400" rtl="0" fontAlgn="auto" latinLnBrk="0" hangingPunct="0">
              <a:lnSpc>
                <a:spcPct val="100000"/>
              </a:lnSpc>
              <a:spcBef>
                <a:spcPts val="0"/>
              </a:spcBef>
              <a:spcAft>
                <a:spcPts val="0"/>
              </a:spcAft>
              <a:buClrTx/>
              <a:buSzTx/>
              <a:buFontTx/>
              <a:buNone/>
              <a:tabLst/>
            </a:pPr>
            <a:endParaRPr lang="es-MX" dirty="0"/>
          </a:p>
          <a:p>
            <a:pPr marL="0" marR="0" indent="0" algn="ctr" defTabSz="914400" rtl="0" fontAlgn="auto" latinLnBrk="0" hangingPunct="0">
              <a:lnSpc>
                <a:spcPct val="100000"/>
              </a:lnSpc>
              <a:spcBef>
                <a:spcPts val="0"/>
              </a:spcBef>
              <a:spcAft>
                <a:spcPts val="0"/>
              </a:spcAft>
              <a:buClrTx/>
              <a:buSzTx/>
              <a:buFontTx/>
              <a:buNone/>
              <a:tabLst/>
            </a:pPr>
            <a:r>
              <a:rPr kumimoji="0" lang="es-MX" sz="1800" b="0" i="0" u="none" strike="noStrike" cap="none" spc="0" normalizeH="0" baseline="0" dirty="0">
                <a:ln>
                  <a:noFill/>
                </a:ln>
                <a:solidFill>
                  <a:srgbClr val="000000"/>
                </a:solidFill>
                <a:effectLst/>
                <a:uFillTx/>
                <a:latin typeface="+mn-lt"/>
                <a:ea typeface="+mn-ea"/>
                <a:cs typeface="+mn-cs"/>
                <a:sym typeface="Calibri"/>
              </a:rPr>
              <a:t>LOGO DE TU EMPRESA</a:t>
            </a:r>
          </a:p>
          <a:p>
            <a:pPr marL="0" marR="0" indent="0" algn="l" defTabSz="914400" rtl="0" fontAlgn="auto" latinLnBrk="0" hangingPunct="0">
              <a:lnSpc>
                <a:spcPct val="100000"/>
              </a:lnSpc>
              <a:spcBef>
                <a:spcPts val="0"/>
              </a:spcBef>
              <a:spcAft>
                <a:spcPts val="0"/>
              </a:spcAft>
              <a:buClrTx/>
              <a:buSzTx/>
              <a:buFontTx/>
              <a:buNone/>
              <a:tabLst/>
            </a:pPr>
            <a:endParaRPr lang="es-MX" dirty="0"/>
          </a:p>
          <a:p>
            <a:pPr marL="0" marR="0" indent="0" algn="l" defTabSz="914400" rtl="0" fontAlgn="auto" latinLnBrk="0" hangingPunct="0">
              <a:lnSpc>
                <a:spcPct val="100000"/>
              </a:lnSpc>
              <a:spcBef>
                <a:spcPts val="0"/>
              </a:spcBef>
              <a:spcAft>
                <a:spcPts val="0"/>
              </a:spcAft>
              <a:buClrTx/>
              <a:buSzTx/>
              <a:buFontTx/>
              <a:buNone/>
              <a:tabLst/>
            </a:pPr>
            <a:endParaRPr kumimoji="0" lang="es-MX"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mc:AlternateContent xmlns:mc="http://schemas.openxmlformats.org/markup-compatibility/2006" xmlns:p14="http://schemas.microsoft.com/office/powerpoint/2010/main">
    <mc:Choice Requires="p14">
      <p:transition spd="slow" p14:dur="1200">
        <p14:prism isInverted="1"/>
      </p:transition>
    </mc:Choice>
    <mc:Fallback xmlns="" xmlns:m="http://schemas.openxmlformats.org/officeDocument/2006/math" xmlns:a14="http://schemas.microsoft.com/office/drawing/2010/main">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0" name="Picture 4" descr="Picture 4"/>
          <p:cNvPicPr>
            <a:picLocks noChangeAspect="1"/>
          </p:cNvPicPr>
          <p:nvPr/>
        </p:nvPicPr>
        <p:blipFill>
          <a:blip r:embed="rId2"/>
          <a:stretch>
            <a:fillRect/>
          </a:stretch>
        </p:blipFill>
        <p:spPr>
          <a:xfrm>
            <a:off x="4356660" y="4563436"/>
            <a:ext cx="1285877" cy="857252"/>
          </a:xfrm>
          <a:prstGeom prst="rect">
            <a:avLst/>
          </a:prstGeom>
          <a:ln>
            <a:solidFill>
              <a:srgbClr val="000000"/>
            </a:solidFill>
          </a:ln>
        </p:spPr>
      </p:pic>
      <p:pic>
        <p:nvPicPr>
          <p:cNvPr id="181" name="Picture 5" descr="Picture 5"/>
          <p:cNvPicPr>
            <a:picLocks noChangeAspect="1"/>
          </p:cNvPicPr>
          <p:nvPr/>
        </p:nvPicPr>
        <p:blipFill>
          <a:blip r:embed="rId3"/>
          <a:stretch>
            <a:fillRect/>
          </a:stretch>
        </p:blipFill>
        <p:spPr>
          <a:xfrm>
            <a:off x="6501324" y="4561778"/>
            <a:ext cx="1285202" cy="856802"/>
          </a:xfrm>
          <a:prstGeom prst="rect">
            <a:avLst/>
          </a:prstGeom>
          <a:ln>
            <a:solidFill>
              <a:srgbClr val="000000"/>
            </a:solidFill>
          </a:ln>
        </p:spPr>
      </p:pic>
      <p:sp>
        <p:nvSpPr>
          <p:cNvPr id="182" name="テキスト ボックス 5"/>
          <p:cNvSpPr txBox="1"/>
          <p:nvPr/>
        </p:nvSpPr>
        <p:spPr>
          <a:xfrm>
            <a:off x="1893247" y="569649"/>
            <a:ext cx="5381170" cy="5232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sz="2800" b="1"/>
            </a:lvl1pPr>
          </a:lstStyle>
          <a:p>
            <a:r>
              <a:rPr dirty="0" err="1">
                <a:solidFill>
                  <a:srgbClr val="2A8E7E"/>
                </a:solidFill>
              </a:rPr>
              <a:t>Perfil</a:t>
            </a:r>
            <a:r>
              <a:rPr dirty="0">
                <a:solidFill>
                  <a:srgbClr val="2A8E7E"/>
                </a:solidFill>
              </a:rPr>
              <a:t> </a:t>
            </a:r>
            <a:r>
              <a:rPr dirty="0" err="1">
                <a:solidFill>
                  <a:srgbClr val="2A8E7E"/>
                </a:solidFill>
              </a:rPr>
              <a:t>corporativo</a:t>
            </a:r>
            <a:endParaRPr dirty="0">
              <a:solidFill>
                <a:srgbClr val="2A8E7E"/>
              </a:solidFill>
            </a:endParaRPr>
          </a:p>
        </p:txBody>
      </p:sp>
      <p:graphicFrame>
        <p:nvGraphicFramePr>
          <p:cNvPr id="183" name="表 11"/>
          <p:cNvGraphicFramePr/>
          <p:nvPr>
            <p:extLst>
              <p:ext uri="{D42A27DB-BD31-4B8C-83A1-F6EECF244321}">
                <p14:modId xmlns:p14="http://schemas.microsoft.com/office/powerpoint/2010/main" val="3874691386"/>
              </p:ext>
            </p:extLst>
          </p:nvPr>
        </p:nvGraphicFramePr>
        <p:xfrm>
          <a:off x="2114187" y="1206029"/>
          <a:ext cx="8712968" cy="3132424"/>
        </p:xfrm>
        <a:graphic>
          <a:graphicData uri="http://schemas.openxmlformats.org/drawingml/2006/table">
            <a:tbl>
              <a:tblPr>
                <a:tableStyleId>{4C3C2611-4C71-4FC5-86AE-919BDF0F9419}</a:tableStyleId>
              </a:tblPr>
              <a:tblGrid>
                <a:gridCol w="3456384">
                  <a:extLst>
                    <a:ext uri="{9D8B030D-6E8A-4147-A177-3AD203B41FA5}">
                      <a16:colId xmlns:a16="http://schemas.microsoft.com/office/drawing/2014/main" val="20000"/>
                    </a:ext>
                  </a:extLst>
                </a:gridCol>
                <a:gridCol w="5256584">
                  <a:extLst>
                    <a:ext uri="{9D8B030D-6E8A-4147-A177-3AD203B41FA5}">
                      <a16:colId xmlns:a16="http://schemas.microsoft.com/office/drawing/2014/main" val="20001"/>
                    </a:ext>
                  </a:extLst>
                </a:gridCol>
              </a:tblGrid>
              <a:tr h="641047">
                <a:tc>
                  <a:txBody>
                    <a:bodyPr/>
                    <a:lstStyle/>
                    <a:p>
                      <a:pPr marL="342900" indent="-342900" algn="l">
                        <a:buSzPct val="100000"/>
                        <a:buFont typeface="Courier New"/>
                        <a:buChar char="o"/>
                        <a:defRPr sz="1800"/>
                      </a:pPr>
                      <a:r>
                        <a:t>Establishment:</a:t>
                      </a:r>
                    </a:p>
                  </a:txBody>
                  <a:tcPr marL="45720" marR="45720" horzOverflow="overflow">
                    <a:lnL w="12700">
                      <a:miter lim="400000"/>
                    </a:lnL>
                    <a:lnR w="12700">
                      <a:miter lim="400000"/>
                    </a:lnR>
                    <a:lnB w="12700">
                      <a:miter lim="400000"/>
                    </a:lnB>
                  </a:tcPr>
                </a:tc>
                <a:tc>
                  <a:txBody>
                    <a:bodyPr/>
                    <a:lstStyle/>
                    <a:p>
                      <a:pPr algn="l">
                        <a:defRPr sz="1800"/>
                      </a:pPr>
                      <a:r>
                        <a:t>November 22</a:t>
                      </a:r>
                      <a:r>
                        <a:rPr baseline="30000"/>
                        <a:t>nd</a:t>
                      </a:r>
                      <a:r>
                        <a:t>, 1974</a:t>
                      </a:r>
                    </a:p>
                  </a:txBody>
                  <a:tcPr marL="45720" marR="45720" horzOverflow="overflow">
                    <a:lnL w="12700">
                      <a:miter lim="400000"/>
                    </a:lnL>
                    <a:lnR w="12700">
                      <a:miter lim="400000"/>
                    </a:lnR>
                    <a:lnB w="12700">
                      <a:miter lim="400000"/>
                    </a:lnB>
                  </a:tcPr>
                </a:tc>
                <a:extLst>
                  <a:ext uri="{0D108BD9-81ED-4DB2-BD59-A6C34878D82A}">
                    <a16:rowId xmlns:a16="http://schemas.microsoft.com/office/drawing/2014/main" val="10000"/>
                  </a:ext>
                </a:extLst>
              </a:tr>
              <a:tr h="616857">
                <a:tc>
                  <a:txBody>
                    <a:bodyPr/>
                    <a:lstStyle/>
                    <a:p>
                      <a:pPr marL="285750" indent="-285750" algn="l">
                        <a:buSzPct val="100000"/>
                        <a:buFont typeface="Courier New"/>
                        <a:buChar char="o"/>
                        <a:defRPr sz="1800"/>
                      </a:pPr>
                      <a:r>
                        <a:rPr dirty="0"/>
                        <a:t>Number of employee:</a:t>
                      </a:r>
                    </a:p>
                  </a:txBody>
                  <a:tcPr marL="45720" marR="45720" horzOverflow="overflow">
                    <a:lnL w="12700">
                      <a:miter lim="400000"/>
                    </a:lnL>
                    <a:lnR w="12700">
                      <a:miter lim="400000"/>
                    </a:lnR>
                    <a:lnT w="12700">
                      <a:miter lim="400000"/>
                    </a:lnT>
                    <a:lnB w="12700">
                      <a:miter lim="400000"/>
                    </a:lnB>
                  </a:tcPr>
                </a:tc>
                <a:tc>
                  <a:txBody>
                    <a:bodyPr/>
                    <a:lstStyle/>
                    <a:p>
                      <a:pPr algn="l">
                        <a:defRPr sz="1800"/>
                      </a:pPr>
                      <a:r>
                        <a:rPr dirty="0"/>
                        <a:t>Approx. 70 (in Japan)</a:t>
                      </a:r>
                    </a:p>
                  </a:txBody>
                  <a:tcPr marL="45720" marR="45720" horzOverflow="overflow">
                    <a:lnL w="12700">
                      <a:miter lim="400000"/>
                    </a:lnL>
                    <a:lnR w="12700">
                      <a:miter lim="400000"/>
                    </a:lnR>
                    <a:lnT w="12700">
                      <a:miter lim="400000"/>
                    </a:lnT>
                    <a:lnB w="12700">
                      <a:miter lim="400000"/>
                    </a:lnB>
                  </a:tcPr>
                </a:tc>
                <a:extLst>
                  <a:ext uri="{0D108BD9-81ED-4DB2-BD59-A6C34878D82A}">
                    <a16:rowId xmlns:a16="http://schemas.microsoft.com/office/drawing/2014/main" val="10001"/>
                  </a:ext>
                </a:extLst>
              </a:tr>
              <a:tr h="370840">
                <a:tc>
                  <a:txBody>
                    <a:bodyPr/>
                    <a:lstStyle/>
                    <a:p>
                      <a:pPr marL="285750" indent="-285750" algn="l">
                        <a:buSzPct val="100000"/>
                        <a:buFont typeface="Courier New"/>
                        <a:buChar char="o"/>
                        <a:defRPr sz="1800"/>
                      </a:pPr>
                      <a:r>
                        <a:rPr dirty="0"/>
                        <a:t>Line of Business:</a:t>
                      </a:r>
                    </a:p>
                  </a:txBody>
                  <a:tcPr marL="45720" marR="45720" horzOverflow="overflow">
                    <a:lnL w="12700">
                      <a:miter lim="400000"/>
                    </a:lnL>
                    <a:lnR w="12700">
                      <a:miter lim="400000"/>
                    </a:lnR>
                    <a:lnT w="12700">
                      <a:miter lim="400000"/>
                    </a:lnT>
                    <a:lnB w="12700">
                      <a:miter lim="400000"/>
                    </a:lnB>
                  </a:tcPr>
                </a:tc>
                <a:tc>
                  <a:txBody>
                    <a:bodyPr/>
                    <a:lstStyle/>
                    <a:p>
                      <a:pPr marL="342900" indent="-342900" algn="l">
                        <a:buSzPct val="100000"/>
                        <a:buAutoNum type="arabicPeriod"/>
                        <a:defRPr sz="1800"/>
                      </a:pPr>
                      <a:r>
                        <a:t>Volute Department [International]</a:t>
                      </a:r>
                    </a:p>
                  </a:txBody>
                  <a:tcPr marL="45720" marR="45720" horzOverflow="overflow">
                    <a:lnL w="12700">
                      <a:miter lim="400000"/>
                    </a:lnL>
                    <a:lnR w="12700">
                      <a:miter lim="400000"/>
                    </a:lnR>
                    <a:lnT w="12700">
                      <a:miter lim="400000"/>
                    </a:lnT>
                    <a:lnB w="12700">
                      <a:miter lim="400000"/>
                    </a:lnB>
                  </a:tcPr>
                </a:tc>
                <a:extLst>
                  <a:ext uri="{0D108BD9-81ED-4DB2-BD59-A6C34878D82A}">
                    <a16:rowId xmlns:a16="http://schemas.microsoft.com/office/drawing/2014/main" val="10002"/>
                  </a:ext>
                </a:extLst>
              </a:tr>
              <a:tr h="370840">
                <a:tc>
                  <a:txBody>
                    <a:bodyPr/>
                    <a:lstStyle/>
                    <a:p>
                      <a:pPr algn="l">
                        <a:defRPr sz="1800"/>
                      </a:pPr>
                      <a:endParaRPr/>
                    </a:p>
                  </a:txBody>
                  <a:tcPr marL="45720" marR="45720" horzOverflow="overflow">
                    <a:lnL w="12700">
                      <a:miter lim="400000"/>
                    </a:lnL>
                    <a:lnR w="12700">
                      <a:miter lim="400000"/>
                    </a:lnR>
                    <a:lnT w="12700">
                      <a:miter lim="400000"/>
                    </a:lnT>
                    <a:lnB w="12700">
                      <a:miter lim="400000"/>
                    </a:lnB>
                  </a:tcPr>
                </a:tc>
                <a:tc>
                  <a:txBody>
                    <a:bodyPr/>
                    <a:lstStyle/>
                    <a:p>
                      <a:pPr marL="342900" indent="-342900" algn="l">
                        <a:buSzPct val="100000"/>
                        <a:buAutoNum type="arabicPeriod" startAt="2"/>
                        <a:defRPr sz="1800"/>
                      </a:pPr>
                      <a:r>
                        <a:t>Analysis Department [Domestic]</a:t>
                      </a:r>
                    </a:p>
                  </a:txBody>
                  <a:tcPr marL="45720" marR="45720" horzOverflow="overflow">
                    <a:lnL w="12700">
                      <a:miter lim="400000"/>
                    </a:lnL>
                    <a:lnR w="12700">
                      <a:miter lim="400000"/>
                    </a:lnR>
                    <a:lnT w="12700">
                      <a:miter lim="400000"/>
                    </a:lnT>
                    <a:lnB w="12700">
                      <a:miter lim="400000"/>
                    </a:lnB>
                  </a:tcPr>
                </a:tc>
                <a:extLst>
                  <a:ext uri="{0D108BD9-81ED-4DB2-BD59-A6C34878D82A}">
                    <a16:rowId xmlns:a16="http://schemas.microsoft.com/office/drawing/2014/main" val="10003"/>
                  </a:ext>
                </a:extLst>
              </a:tr>
              <a:tr h="762000">
                <a:tc>
                  <a:txBody>
                    <a:bodyPr/>
                    <a:lstStyle/>
                    <a:p>
                      <a:pPr algn="l">
                        <a:defRPr sz="1800"/>
                      </a:pPr>
                      <a:endParaRPr/>
                    </a:p>
                  </a:txBody>
                  <a:tcPr marL="45720" marR="45720" horzOverflow="overflow">
                    <a:lnL w="12700">
                      <a:miter lim="400000"/>
                    </a:lnL>
                    <a:lnR w="12700">
                      <a:miter lim="400000"/>
                    </a:lnR>
                    <a:lnT w="12700">
                      <a:miter lim="400000"/>
                    </a:lnT>
                    <a:lnB w="12700">
                      <a:miter lim="400000"/>
                    </a:lnB>
                  </a:tcPr>
                </a:tc>
                <a:tc>
                  <a:txBody>
                    <a:bodyPr/>
                    <a:lstStyle/>
                    <a:p>
                      <a:pPr marL="342900" indent="-342900" algn="l">
                        <a:buSzPct val="100000"/>
                        <a:buAutoNum type="arabicPeriod" startAt="3"/>
                        <a:defRPr sz="1800"/>
                      </a:pPr>
                      <a:r>
                        <a:t>AMCON 24 Department [Domestic]</a:t>
                      </a:r>
                    </a:p>
                  </a:txBody>
                  <a:tcPr marL="45720" marR="45720" horzOverflow="overflow">
                    <a:lnL w="12700">
                      <a:miter lim="400000"/>
                    </a:lnL>
                    <a:lnR w="12700">
                      <a:miter lim="400000"/>
                    </a:lnR>
                    <a:lnT w="12700">
                      <a:miter lim="400000"/>
                    </a:lnT>
                    <a:lnB w="12700">
                      <a:miter lim="400000"/>
                    </a:lnB>
                  </a:tcPr>
                </a:tc>
                <a:extLst>
                  <a:ext uri="{0D108BD9-81ED-4DB2-BD59-A6C34878D82A}">
                    <a16:rowId xmlns:a16="http://schemas.microsoft.com/office/drawing/2014/main" val="10004"/>
                  </a:ext>
                </a:extLst>
              </a:tr>
              <a:tr h="370840">
                <a:tc>
                  <a:txBody>
                    <a:bodyPr/>
                    <a:lstStyle/>
                    <a:p>
                      <a:pPr marL="285750" indent="-285750" algn="l">
                        <a:buSzPct val="100000"/>
                        <a:buFont typeface="Courier New"/>
                        <a:buChar char="o"/>
                        <a:defRPr sz="1800"/>
                      </a:pPr>
                      <a:r>
                        <a:t>Sales Office / Production Base:</a:t>
                      </a:r>
                    </a:p>
                  </a:txBody>
                  <a:tcPr marL="45720" marR="45720" horzOverflow="overflow">
                    <a:lnL w="12700">
                      <a:miter lim="400000"/>
                    </a:lnL>
                    <a:lnR w="12700">
                      <a:miter lim="400000"/>
                    </a:lnR>
                    <a:lnT w="12700">
                      <a:miter lim="400000"/>
                    </a:lnT>
                  </a:tcPr>
                </a:tc>
                <a:tc>
                  <a:txBody>
                    <a:bodyPr/>
                    <a:lstStyle/>
                    <a:p>
                      <a:pPr algn="l">
                        <a:defRPr sz="1800"/>
                      </a:pPr>
                      <a:r>
                        <a:rPr dirty="0"/>
                        <a:t>Yokohama (Japan), Prague (Czech)</a:t>
                      </a:r>
                    </a:p>
                  </a:txBody>
                  <a:tcPr marL="45720" marR="45720" horzOverflow="overflow">
                    <a:lnL w="12700">
                      <a:miter lim="400000"/>
                    </a:lnL>
                    <a:lnR w="12700">
                      <a:miter lim="400000"/>
                    </a:lnR>
                    <a:lnT w="12700">
                      <a:miter lim="400000"/>
                    </a:lnT>
                  </a:tcPr>
                </a:tc>
                <a:extLst>
                  <a:ext uri="{0D108BD9-81ED-4DB2-BD59-A6C34878D82A}">
                    <a16:rowId xmlns:a16="http://schemas.microsoft.com/office/drawing/2014/main" val="10005"/>
                  </a:ext>
                </a:extLst>
              </a:tr>
            </a:tbl>
          </a:graphicData>
        </a:graphic>
      </p:graphicFrame>
      <p:sp>
        <p:nvSpPr>
          <p:cNvPr id="184" name="テキスト ボックス 12"/>
          <p:cNvSpPr txBox="1"/>
          <p:nvPr/>
        </p:nvSpPr>
        <p:spPr>
          <a:xfrm>
            <a:off x="877812" y="5682959"/>
            <a:ext cx="10834955" cy="6053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ctr">
              <a:defRPr sz="1600" b="1"/>
            </a:pPr>
            <a:r>
              <a:t>AMCON provides “</a:t>
            </a:r>
            <a:r>
              <a:rPr sz="2000">
                <a:solidFill>
                  <a:srgbClr val="FF0000"/>
                </a:solidFill>
              </a:rPr>
              <a:t>Amenity and Convenience</a:t>
            </a:r>
            <a:r>
              <a:t>” through our uniquely designed equipment for applications of both municipal and industrial, water and wastewater treatment</a:t>
            </a:r>
          </a:p>
        </p:txBody>
      </p:sp>
      <p:pic>
        <p:nvPicPr>
          <p:cNvPr id="5" name="Imagen 4">
            <a:extLst>
              <a:ext uri="{FF2B5EF4-FFF2-40B4-BE49-F238E27FC236}">
                <a16:creationId xmlns:a16="http://schemas.microsoft.com/office/drawing/2014/main" id="{9B8A08A7-71CF-F243-9602-EB00FD46339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61486" y="171742"/>
            <a:ext cx="1351281" cy="1148589"/>
          </a:xfrm>
          <a:prstGeom prst="rect">
            <a:avLst/>
          </a:prstGeom>
        </p:spPr>
      </p:pic>
      <p:sp>
        <p:nvSpPr>
          <p:cNvPr id="6" name="Rectángulo 5">
            <a:extLst>
              <a:ext uri="{FF2B5EF4-FFF2-40B4-BE49-F238E27FC236}">
                <a16:creationId xmlns:a16="http://schemas.microsoft.com/office/drawing/2014/main" id="{5434DED6-4D79-0420-7B82-A2236F449768}"/>
              </a:ext>
            </a:extLst>
          </p:cNvPr>
          <p:cNvSpPr/>
          <p:nvPr/>
        </p:nvSpPr>
        <p:spPr>
          <a:xfrm>
            <a:off x="-7799" y="1"/>
            <a:ext cx="331650" cy="6857999"/>
          </a:xfrm>
          <a:prstGeom prst="rect">
            <a:avLst/>
          </a:prstGeom>
          <a:solidFill>
            <a:srgbClr val="0BA18A"/>
          </a:solidFill>
          <a:ln w="25400" cap="flat">
            <a:solidFill>
              <a:srgbClr val="0BA18A"/>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s-MX" sz="1800" b="0" i="0" u="none" strike="noStrike" cap="none" spc="0" normalizeH="0" baseline="0">
              <a:ln>
                <a:noFill/>
              </a:ln>
              <a:solidFill>
                <a:srgbClr val="000000"/>
              </a:solidFill>
              <a:effectLst/>
              <a:uFillTx/>
              <a:latin typeface="+mn-lt"/>
              <a:ea typeface="+mn-ea"/>
              <a:cs typeface="+mn-cs"/>
              <a:sym typeface="Calibri"/>
            </a:endParaRPr>
          </a:p>
        </p:txBody>
      </p:sp>
    </p:spTree>
  </p:cSld>
  <p:clrMapOvr>
    <a:masterClrMapping/>
  </p:clrMapOvr>
  <mc:AlternateContent xmlns:mc="http://schemas.openxmlformats.org/markup-compatibility/2006" xmlns:p14="http://schemas.microsoft.com/office/powerpoint/2010/main">
    <mc:Choice Requires="p14">
      <p:transition spd="slow" p14:dur="1200">
        <p:push dir="u"/>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9" presetClass="entr" presetSubtype="10" fill="hold" grpId="1" nodeType="clickEffect">
                                  <p:stCondLst>
                                    <p:cond delay="0"/>
                                  </p:stCondLst>
                                  <p:iterate>
                                    <p:tmAbs val="0"/>
                                  </p:iterate>
                                  <p:childTnLst>
                                    <p:set>
                                      <p:cBhvr>
                                        <p:cTn id="6" fill="hold"/>
                                        <p:tgtEl>
                                          <p:spTgt spid="183"/>
                                        </p:tgtEl>
                                        <p:attrNameLst>
                                          <p:attrName>style.visibility</p:attrName>
                                        </p:attrNameLst>
                                      </p:cBhvr>
                                      <p:to>
                                        <p:strVal val="visible"/>
                                      </p:to>
                                    </p:set>
                                    <p:anim calcmode="lin" valueType="num">
                                      <p:cBhvr>
                                        <p:cTn id="7" dur="1000" fill="hold"/>
                                        <p:tgtEl>
                                          <p:spTgt spid="183"/>
                                        </p:tgtEl>
                                        <p:attrNameLst>
                                          <p:attrName>ppt_w</p:attrName>
                                        </p:attrNameLst>
                                      </p:cBhvr>
                                      <p:tavLst>
                                        <p:tav tm="0" fmla="#ppt_w*sin(2.5*pi*$)">
                                          <p:val>
                                            <p:fltVal val="0"/>
                                          </p:val>
                                        </p:tav>
                                        <p:tav tm="100000">
                                          <p:val>
                                            <p:fltVal val="1"/>
                                          </p:val>
                                        </p:tav>
                                      </p:tavLst>
                                    </p:anim>
                                    <p:anim calcmode="lin" valueType="num">
                                      <p:cBhvr>
                                        <p:cTn id="8" dur="1000" fill="hold"/>
                                        <p:tgtEl>
                                          <p:spTgt spid="183"/>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2" nodeType="clickEffect">
                                  <p:stCondLst>
                                    <p:cond delay="0"/>
                                  </p:stCondLst>
                                  <p:iterate>
                                    <p:tmAbs val="0"/>
                                  </p:iterate>
                                  <p:childTnLst>
                                    <p:set>
                                      <p:cBhvr>
                                        <p:cTn id="12" fill="hold"/>
                                        <p:tgtEl>
                                          <p:spTgt spid="181"/>
                                        </p:tgtEl>
                                        <p:attrNameLst>
                                          <p:attrName>style.visibility</p:attrName>
                                        </p:attrNameLst>
                                      </p:cBhvr>
                                      <p:to>
                                        <p:strVal val="visible"/>
                                      </p:to>
                                    </p:set>
                                    <p:anim calcmode="lin" valueType="num">
                                      <p:cBhvr>
                                        <p:cTn id="13" dur="1000" fill="hold"/>
                                        <p:tgtEl>
                                          <p:spTgt spid="181"/>
                                        </p:tgtEl>
                                        <p:attrNameLst>
                                          <p:attrName>ppt_x</p:attrName>
                                        </p:attrNameLst>
                                      </p:cBhvr>
                                      <p:tavLst>
                                        <p:tav tm="0">
                                          <p:val>
                                            <p:strVal val="#ppt_x"/>
                                          </p:val>
                                        </p:tav>
                                        <p:tav tm="100000">
                                          <p:val>
                                            <p:strVal val="#ppt_x"/>
                                          </p:val>
                                        </p:tav>
                                      </p:tavLst>
                                    </p:anim>
                                    <p:anim calcmode="lin" valueType="num">
                                      <p:cBhvr>
                                        <p:cTn id="14" dur="1000" fill="hold"/>
                                        <p:tgtEl>
                                          <p:spTgt spid="18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3" nodeType="clickEffect">
                                  <p:stCondLst>
                                    <p:cond delay="0"/>
                                  </p:stCondLst>
                                  <p:iterate>
                                    <p:tmAbs val="0"/>
                                  </p:iterate>
                                  <p:childTnLst>
                                    <p:set>
                                      <p:cBhvr>
                                        <p:cTn id="18" fill="hold"/>
                                        <p:tgtEl>
                                          <p:spTgt spid="180"/>
                                        </p:tgtEl>
                                        <p:attrNameLst>
                                          <p:attrName>style.visibility</p:attrName>
                                        </p:attrNameLst>
                                      </p:cBhvr>
                                      <p:to>
                                        <p:strVal val="visible"/>
                                      </p:to>
                                    </p:set>
                                    <p:anim calcmode="lin" valueType="num">
                                      <p:cBhvr>
                                        <p:cTn id="19" dur="500" fill="hold"/>
                                        <p:tgtEl>
                                          <p:spTgt spid="180"/>
                                        </p:tgtEl>
                                        <p:attrNameLst>
                                          <p:attrName>ppt_x</p:attrName>
                                        </p:attrNameLst>
                                      </p:cBhvr>
                                      <p:tavLst>
                                        <p:tav tm="0">
                                          <p:val>
                                            <p:strVal val="#ppt_x"/>
                                          </p:val>
                                        </p:tav>
                                        <p:tav tm="100000">
                                          <p:val>
                                            <p:strVal val="#ppt_x"/>
                                          </p:val>
                                        </p:tav>
                                      </p:tavLst>
                                    </p:anim>
                                    <p:anim calcmode="lin" valueType="num">
                                      <p:cBhvr>
                                        <p:cTn id="20" dur="500" fill="hold"/>
                                        <p:tgtEl>
                                          <p:spTgt spid="18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5" presetClass="entr" presetSubtype="9" fill="hold" grpId="4" nodeType="clickEffect">
                                  <p:stCondLst>
                                    <p:cond delay="0"/>
                                  </p:stCondLst>
                                  <p:iterate>
                                    <p:tmAbs val="0"/>
                                  </p:iterate>
                                  <p:childTnLst>
                                    <p:set>
                                      <p:cBhvr>
                                        <p:cTn id="24" fill="hold"/>
                                        <p:tgtEl>
                                          <p:spTgt spid="184"/>
                                        </p:tgtEl>
                                        <p:attrNameLst>
                                          <p:attrName>style.visibility</p:attrName>
                                        </p:attrNameLst>
                                      </p:cBhvr>
                                      <p:to>
                                        <p:strVal val="visible"/>
                                      </p:to>
                                    </p:set>
                                    <p:anim calcmode="lin" valueType="num">
                                      <p:cBhvr>
                                        <p:cTn id="25" dur="1000" fill="hold"/>
                                        <p:tgtEl>
                                          <p:spTgt spid="184"/>
                                        </p:tgtEl>
                                        <p:attrNameLst>
                                          <p:attrName>ppt_w</p:attrName>
                                        </p:attrNameLst>
                                      </p:cBhvr>
                                      <p:tavLst>
                                        <p:tav tm="0">
                                          <p:val>
                                            <p:fltVal val="0"/>
                                          </p:val>
                                        </p:tav>
                                        <p:tav tm="100000">
                                          <p:val>
                                            <p:strVal val="#ppt_w"/>
                                          </p:val>
                                        </p:tav>
                                      </p:tavLst>
                                    </p:anim>
                                    <p:anim calcmode="lin" valueType="num">
                                      <p:cBhvr>
                                        <p:cTn id="26" dur="1000" fill="hold"/>
                                        <p:tgtEl>
                                          <p:spTgt spid="184"/>
                                        </p:tgtEl>
                                        <p:attrNameLst>
                                          <p:attrName>ppt_h</p:attrName>
                                        </p:attrNameLst>
                                      </p:cBhvr>
                                      <p:tavLst>
                                        <p:tav tm="0">
                                          <p:val>
                                            <p:fltVal val="0"/>
                                          </p:val>
                                        </p:tav>
                                        <p:tav tm="100000">
                                          <p:val>
                                            <p:strVal val="#ppt_h"/>
                                          </p:val>
                                        </p:tav>
                                      </p:tavLst>
                                    </p:anim>
                                    <p:anim calcmode="lin" valueType="num">
                                      <p:cBhvr>
                                        <p:cTn id="27" dur="1000" fill="hold"/>
                                        <p:tgtEl>
                                          <p:spTgt spid="184"/>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18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 grpId="3" animBg="1" advAuto="0"/>
      <p:bldP spid="181" grpId="2" animBg="1" advAuto="0"/>
      <p:bldP spid="183" grpId="1" animBg="1" advAuto="0"/>
      <p:bldP spid="184" grpId="4" animBg="1" advAuto="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6" name="テキスト ボックス 4"/>
          <p:cNvSpPr txBox="1"/>
          <p:nvPr/>
        </p:nvSpPr>
        <p:spPr>
          <a:xfrm>
            <a:off x="3405415" y="395735"/>
            <a:ext cx="5381169" cy="4871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gn="ctr">
              <a:lnSpc>
                <a:spcPct val="90000"/>
              </a:lnSpc>
              <a:spcBef>
                <a:spcPts val="1000"/>
              </a:spcBef>
              <a:defRPr sz="3100" b="1"/>
            </a:lvl1pPr>
          </a:lstStyle>
          <a:p>
            <a:r>
              <a:rPr sz="2800" dirty="0">
                <a:solidFill>
                  <a:srgbClr val="2A8E7E"/>
                </a:solidFill>
              </a:rPr>
              <a:t>¿Por </a:t>
            </a:r>
            <a:r>
              <a:rPr sz="2800" dirty="0" err="1">
                <a:solidFill>
                  <a:srgbClr val="2A8E7E"/>
                </a:solidFill>
              </a:rPr>
              <a:t>qué</a:t>
            </a:r>
            <a:r>
              <a:rPr sz="2800" dirty="0">
                <a:solidFill>
                  <a:srgbClr val="2A8E7E"/>
                </a:solidFill>
              </a:rPr>
              <a:t> </a:t>
            </a:r>
            <a:r>
              <a:rPr sz="2800" dirty="0" err="1">
                <a:solidFill>
                  <a:srgbClr val="2A8E7E"/>
                </a:solidFill>
              </a:rPr>
              <a:t>deshidratar</a:t>
            </a:r>
            <a:r>
              <a:rPr sz="2800" dirty="0">
                <a:solidFill>
                  <a:srgbClr val="2A8E7E"/>
                </a:solidFill>
              </a:rPr>
              <a:t> </a:t>
            </a:r>
            <a:r>
              <a:rPr sz="2800" dirty="0" err="1">
                <a:solidFill>
                  <a:srgbClr val="2A8E7E"/>
                </a:solidFill>
              </a:rPr>
              <a:t>lodos</a:t>
            </a:r>
            <a:r>
              <a:rPr sz="2800" dirty="0">
                <a:solidFill>
                  <a:srgbClr val="2A8E7E"/>
                </a:solidFill>
              </a:rPr>
              <a:t>?</a:t>
            </a:r>
          </a:p>
        </p:txBody>
      </p:sp>
      <p:sp>
        <p:nvSpPr>
          <p:cNvPr id="187" name="テキスト ボックス 5"/>
          <p:cNvSpPr txBox="1"/>
          <p:nvPr/>
        </p:nvSpPr>
        <p:spPr>
          <a:xfrm>
            <a:off x="1881152" y="5643954"/>
            <a:ext cx="8405505" cy="76076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ctr">
              <a:defRPr b="1"/>
            </a:pPr>
            <a:r>
              <a:t>Desludging is inevitable to “</a:t>
            </a:r>
            <a:r>
              <a:rPr sz="2400">
                <a:solidFill>
                  <a:srgbClr val="FF0000"/>
                </a:solidFill>
              </a:rPr>
              <a:t>reduce the burden to surrounding environment</a:t>
            </a:r>
            <a:r>
              <a:rPr sz="2400"/>
              <a:t>”</a:t>
            </a:r>
            <a:r>
              <a:rPr sz="2400">
                <a:solidFill>
                  <a:srgbClr val="FF0000"/>
                </a:solidFill>
              </a:rPr>
              <a:t> </a:t>
            </a:r>
            <a:r>
              <a:t>and to “</a:t>
            </a:r>
            <a:r>
              <a:rPr sz="2400">
                <a:solidFill>
                  <a:srgbClr val="FF0000"/>
                </a:solidFill>
              </a:rPr>
              <a:t>reduce the disposal cost</a:t>
            </a:r>
            <a:r>
              <a:rPr sz="2400"/>
              <a:t>”</a:t>
            </a:r>
            <a:r>
              <a:rPr sz="2400">
                <a:solidFill>
                  <a:srgbClr val="FF0000"/>
                </a:solidFill>
              </a:rPr>
              <a:t> </a:t>
            </a:r>
          </a:p>
        </p:txBody>
      </p:sp>
      <p:pic>
        <p:nvPicPr>
          <p:cNvPr id="188" name="Picture 2" descr="Picture 2"/>
          <p:cNvPicPr>
            <a:picLocks noChangeAspect="1"/>
          </p:cNvPicPr>
          <p:nvPr/>
        </p:nvPicPr>
        <p:blipFill>
          <a:blip r:embed="rId2"/>
          <a:srcRect l="3883" t="4629" r="7785" b="5142"/>
          <a:stretch>
            <a:fillRect/>
          </a:stretch>
        </p:blipFill>
        <p:spPr>
          <a:xfrm>
            <a:off x="1643887" y="1202056"/>
            <a:ext cx="1187054" cy="1272873"/>
          </a:xfrm>
          <a:custGeom>
            <a:avLst/>
            <a:gdLst/>
            <a:ahLst/>
            <a:cxnLst>
              <a:cxn ang="0">
                <a:pos x="wd2" y="hd2"/>
              </a:cxn>
              <a:cxn ang="5400000">
                <a:pos x="wd2" y="hd2"/>
              </a:cxn>
              <a:cxn ang="10800000">
                <a:pos x="wd2" y="hd2"/>
              </a:cxn>
              <a:cxn ang="16200000">
                <a:pos x="wd2" y="hd2"/>
              </a:cxn>
            </a:cxnLst>
            <a:rect l="0" t="0" r="r" b="b"/>
            <a:pathLst>
              <a:path w="21600" h="21556" extrusionOk="0">
                <a:moveTo>
                  <a:pt x="9070" y="0"/>
                </a:moveTo>
                <a:cubicBezTo>
                  <a:pt x="8816" y="0"/>
                  <a:pt x="8474" y="148"/>
                  <a:pt x="8312" y="329"/>
                </a:cubicBezTo>
                <a:cubicBezTo>
                  <a:pt x="8125" y="540"/>
                  <a:pt x="7811" y="610"/>
                  <a:pt x="7446" y="524"/>
                </a:cubicBezTo>
                <a:cubicBezTo>
                  <a:pt x="7040" y="429"/>
                  <a:pt x="6591" y="571"/>
                  <a:pt x="5915" y="1008"/>
                </a:cubicBezTo>
                <a:cubicBezTo>
                  <a:pt x="4843" y="1700"/>
                  <a:pt x="4514" y="2158"/>
                  <a:pt x="4514" y="2937"/>
                </a:cubicBezTo>
                <a:cubicBezTo>
                  <a:pt x="4514" y="3229"/>
                  <a:pt x="4436" y="3533"/>
                  <a:pt x="4347" y="3616"/>
                </a:cubicBezTo>
                <a:cubicBezTo>
                  <a:pt x="4259" y="3698"/>
                  <a:pt x="4202" y="4627"/>
                  <a:pt x="4217" y="5679"/>
                </a:cubicBezTo>
                <a:lnTo>
                  <a:pt x="4246" y="7588"/>
                </a:lnTo>
                <a:lnTo>
                  <a:pt x="2123" y="9712"/>
                </a:lnTo>
                <a:lnTo>
                  <a:pt x="7" y="11836"/>
                </a:lnTo>
                <a:lnTo>
                  <a:pt x="0" y="14517"/>
                </a:lnTo>
                <a:lnTo>
                  <a:pt x="0" y="17206"/>
                </a:lnTo>
                <a:lnTo>
                  <a:pt x="4189" y="19423"/>
                </a:lnTo>
                <a:cubicBezTo>
                  <a:pt x="6492" y="20643"/>
                  <a:pt x="8492" y="21600"/>
                  <a:pt x="8637" y="21554"/>
                </a:cubicBezTo>
                <a:cubicBezTo>
                  <a:pt x="8782" y="21507"/>
                  <a:pt x="10614" y="21265"/>
                  <a:pt x="12703" y="21010"/>
                </a:cubicBezTo>
                <a:cubicBezTo>
                  <a:pt x="14792" y="20756"/>
                  <a:pt x="17622" y="20372"/>
                  <a:pt x="18993" y="20156"/>
                </a:cubicBezTo>
                <a:lnTo>
                  <a:pt x="21484" y="19760"/>
                </a:lnTo>
                <a:lnTo>
                  <a:pt x="21542" y="15136"/>
                </a:lnTo>
                <a:lnTo>
                  <a:pt x="21600" y="10505"/>
                </a:lnTo>
                <a:lnTo>
                  <a:pt x="17505" y="8368"/>
                </a:lnTo>
                <a:lnTo>
                  <a:pt x="13411" y="6224"/>
                </a:lnTo>
                <a:lnTo>
                  <a:pt x="12392" y="7151"/>
                </a:lnTo>
                <a:lnTo>
                  <a:pt x="11367" y="8072"/>
                </a:lnTo>
                <a:lnTo>
                  <a:pt x="10161" y="7447"/>
                </a:lnTo>
                <a:lnTo>
                  <a:pt x="8955" y="6822"/>
                </a:lnTo>
                <a:lnTo>
                  <a:pt x="7929" y="7763"/>
                </a:lnTo>
                <a:cubicBezTo>
                  <a:pt x="6695" y="8891"/>
                  <a:pt x="6595" y="8774"/>
                  <a:pt x="6694" y="6284"/>
                </a:cubicBezTo>
                <a:lnTo>
                  <a:pt x="6767" y="4537"/>
                </a:lnTo>
                <a:lnTo>
                  <a:pt x="7713" y="4503"/>
                </a:lnTo>
                <a:cubicBezTo>
                  <a:pt x="9026" y="4459"/>
                  <a:pt x="10013" y="4210"/>
                  <a:pt x="10529" y="3791"/>
                </a:cubicBezTo>
                <a:cubicBezTo>
                  <a:pt x="10769" y="3595"/>
                  <a:pt x="11085" y="3422"/>
                  <a:pt x="11237" y="3408"/>
                </a:cubicBezTo>
                <a:cubicBezTo>
                  <a:pt x="11388" y="3395"/>
                  <a:pt x="11629" y="3372"/>
                  <a:pt x="11771" y="3354"/>
                </a:cubicBezTo>
                <a:cubicBezTo>
                  <a:pt x="12138" y="3306"/>
                  <a:pt x="12623" y="2233"/>
                  <a:pt x="12472" y="1801"/>
                </a:cubicBezTo>
                <a:cubicBezTo>
                  <a:pt x="12321" y="1371"/>
                  <a:pt x="9733" y="0"/>
                  <a:pt x="9070" y="0"/>
                </a:cubicBezTo>
                <a:close/>
              </a:path>
            </a:pathLst>
          </a:custGeom>
          <a:ln w="12700">
            <a:miter lim="400000"/>
          </a:ln>
        </p:spPr>
      </p:pic>
      <p:sp>
        <p:nvSpPr>
          <p:cNvPr id="189" name="右矢印 9"/>
          <p:cNvSpPr/>
          <p:nvPr/>
        </p:nvSpPr>
        <p:spPr>
          <a:xfrm>
            <a:off x="3261023" y="1848141"/>
            <a:ext cx="847130" cy="309046"/>
          </a:xfrm>
          <a:prstGeom prst="rightArrow">
            <a:avLst>
              <a:gd name="adj1" fmla="val 50000"/>
              <a:gd name="adj2" fmla="val 50000"/>
            </a:avLst>
          </a:prstGeom>
          <a:solidFill>
            <a:srgbClr val="385724"/>
          </a:solidFill>
          <a:ln w="12700">
            <a:miter lim="400000"/>
          </a:ln>
        </p:spPr>
        <p:txBody>
          <a:bodyPr lIns="45718" tIns="45718" rIns="45718" bIns="45718" anchor="ctr"/>
          <a:lstStyle/>
          <a:p>
            <a:pPr algn="ctr">
              <a:defRPr>
                <a:solidFill>
                  <a:srgbClr val="FFFFFF"/>
                </a:solidFill>
              </a:defRPr>
            </a:pPr>
            <a:endParaRPr/>
          </a:p>
        </p:txBody>
      </p:sp>
      <p:sp>
        <p:nvSpPr>
          <p:cNvPr id="190" name="テキスト ボックス 10"/>
          <p:cNvSpPr txBox="1"/>
          <p:nvPr/>
        </p:nvSpPr>
        <p:spPr>
          <a:xfrm>
            <a:off x="1239138" y="2654058"/>
            <a:ext cx="2270807" cy="5093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defRPr sz="1400"/>
            </a:pPr>
            <a:r>
              <a:t>Wastewater from Factory</a:t>
            </a:r>
          </a:p>
          <a:p>
            <a:pPr>
              <a:defRPr sz="1400"/>
            </a:pPr>
            <a:r>
              <a:t>/ Household wastewater</a:t>
            </a:r>
          </a:p>
        </p:txBody>
      </p:sp>
      <p:pic>
        <p:nvPicPr>
          <p:cNvPr id="191" name="Picture 5" descr="Picture 5"/>
          <p:cNvPicPr>
            <a:picLocks noChangeAspect="1"/>
          </p:cNvPicPr>
          <p:nvPr/>
        </p:nvPicPr>
        <p:blipFill>
          <a:blip r:embed="rId3"/>
          <a:srcRect l="171" t="38" r="172" b="25"/>
          <a:stretch>
            <a:fillRect/>
          </a:stretch>
        </p:blipFill>
        <p:spPr>
          <a:xfrm>
            <a:off x="4132200" y="1371539"/>
            <a:ext cx="3741739" cy="699295"/>
          </a:xfrm>
          <a:custGeom>
            <a:avLst/>
            <a:gdLst/>
            <a:ahLst/>
            <a:cxnLst>
              <a:cxn ang="0">
                <a:pos x="wd2" y="hd2"/>
              </a:cxn>
              <a:cxn ang="5400000">
                <a:pos x="wd2" y="hd2"/>
              </a:cxn>
              <a:cxn ang="10800000">
                <a:pos x="wd2" y="hd2"/>
              </a:cxn>
              <a:cxn ang="16200000">
                <a:pos x="wd2" y="hd2"/>
              </a:cxn>
            </a:cxnLst>
            <a:rect l="0" t="0" r="r" b="b"/>
            <a:pathLst>
              <a:path w="21600" h="21600" extrusionOk="0">
                <a:moveTo>
                  <a:pt x="7996" y="0"/>
                </a:moveTo>
                <a:lnTo>
                  <a:pt x="6820" y="3175"/>
                </a:lnTo>
                <a:cubicBezTo>
                  <a:pt x="6174" y="4921"/>
                  <a:pt x="4375" y="9771"/>
                  <a:pt x="2823" y="13963"/>
                </a:cubicBezTo>
                <a:lnTo>
                  <a:pt x="0" y="21588"/>
                </a:lnTo>
                <a:lnTo>
                  <a:pt x="10818" y="21600"/>
                </a:lnTo>
                <a:lnTo>
                  <a:pt x="17355" y="21600"/>
                </a:lnTo>
                <a:lnTo>
                  <a:pt x="18072" y="17910"/>
                </a:lnTo>
                <a:cubicBezTo>
                  <a:pt x="18466" y="15880"/>
                  <a:pt x="18751" y="14147"/>
                  <a:pt x="18702" y="14061"/>
                </a:cubicBezTo>
                <a:cubicBezTo>
                  <a:pt x="18653" y="13974"/>
                  <a:pt x="18436" y="14830"/>
                  <a:pt x="18221" y="15961"/>
                </a:cubicBezTo>
                <a:lnTo>
                  <a:pt x="17829" y="18020"/>
                </a:lnTo>
                <a:lnTo>
                  <a:pt x="16365" y="17910"/>
                </a:lnTo>
                <a:lnTo>
                  <a:pt x="14901" y="17800"/>
                </a:lnTo>
                <a:lnTo>
                  <a:pt x="14880" y="15789"/>
                </a:lnTo>
                <a:cubicBezTo>
                  <a:pt x="14860" y="13936"/>
                  <a:pt x="14876" y="13704"/>
                  <a:pt x="15093" y="12847"/>
                </a:cubicBezTo>
                <a:cubicBezTo>
                  <a:pt x="15266" y="12170"/>
                  <a:pt x="15351" y="12035"/>
                  <a:pt x="15412" y="12357"/>
                </a:cubicBezTo>
                <a:cubicBezTo>
                  <a:pt x="15458" y="12600"/>
                  <a:pt x="15724" y="12798"/>
                  <a:pt x="16001" y="12798"/>
                </a:cubicBezTo>
                <a:cubicBezTo>
                  <a:pt x="16398" y="12798"/>
                  <a:pt x="16541" y="12630"/>
                  <a:pt x="16681" y="11989"/>
                </a:cubicBezTo>
                <a:lnTo>
                  <a:pt x="16860" y="11180"/>
                </a:lnTo>
                <a:lnTo>
                  <a:pt x="16280" y="11278"/>
                </a:lnTo>
                <a:cubicBezTo>
                  <a:pt x="15962" y="11333"/>
                  <a:pt x="15680" y="11266"/>
                  <a:pt x="15655" y="11131"/>
                </a:cubicBezTo>
                <a:cubicBezTo>
                  <a:pt x="15629" y="10996"/>
                  <a:pt x="15715" y="10482"/>
                  <a:pt x="15845" y="9991"/>
                </a:cubicBezTo>
                <a:cubicBezTo>
                  <a:pt x="16019" y="9330"/>
                  <a:pt x="16103" y="9217"/>
                  <a:pt x="16166" y="9550"/>
                </a:cubicBezTo>
                <a:cubicBezTo>
                  <a:pt x="16278" y="10150"/>
                  <a:pt x="17069" y="10132"/>
                  <a:pt x="17183" y="9525"/>
                </a:cubicBezTo>
                <a:cubicBezTo>
                  <a:pt x="17253" y="9152"/>
                  <a:pt x="17294" y="9152"/>
                  <a:pt x="17364" y="9525"/>
                </a:cubicBezTo>
                <a:cubicBezTo>
                  <a:pt x="17415" y="9797"/>
                  <a:pt x="17658" y="10003"/>
                  <a:pt x="17925" y="10003"/>
                </a:cubicBezTo>
                <a:cubicBezTo>
                  <a:pt x="18364" y="10003"/>
                  <a:pt x="18409" y="9908"/>
                  <a:pt x="18567" y="8777"/>
                </a:cubicBezTo>
                <a:cubicBezTo>
                  <a:pt x="18819" y="6965"/>
                  <a:pt x="19034" y="7290"/>
                  <a:pt x="19064" y="9525"/>
                </a:cubicBezTo>
                <a:cubicBezTo>
                  <a:pt x="19077" y="10477"/>
                  <a:pt x="19049" y="11516"/>
                  <a:pt x="19000" y="11830"/>
                </a:cubicBezTo>
                <a:cubicBezTo>
                  <a:pt x="18928" y="12290"/>
                  <a:pt x="18936" y="12396"/>
                  <a:pt x="19050" y="12381"/>
                </a:cubicBezTo>
                <a:cubicBezTo>
                  <a:pt x="19128" y="12371"/>
                  <a:pt x="19735" y="9587"/>
                  <a:pt x="20397" y="6191"/>
                </a:cubicBezTo>
                <a:lnTo>
                  <a:pt x="21600" y="12"/>
                </a:lnTo>
                <a:lnTo>
                  <a:pt x="10782" y="0"/>
                </a:lnTo>
                <a:lnTo>
                  <a:pt x="7996" y="0"/>
                </a:lnTo>
                <a:close/>
                <a:moveTo>
                  <a:pt x="17634" y="11205"/>
                </a:moveTo>
                <a:cubicBezTo>
                  <a:pt x="17241" y="11205"/>
                  <a:pt x="17118" y="11357"/>
                  <a:pt x="17009" y="12001"/>
                </a:cubicBezTo>
                <a:cubicBezTo>
                  <a:pt x="16874" y="12794"/>
                  <a:pt x="16877" y="12798"/>
                  <a:pt x="17362" y="12798"/>
                </a:cubicBezTo>
                <a:cubicBezTo>
                  <a:pt x="17755" y="12798"/>
                  <a:pt x="17877" y="12645"/>
                  <a:pt x="17987" y="12001"/>
                </a:cubicBezTo>
                <a:cubicBezTo>
                  <a:pt x="18122" y="11209"/>
                  <a:pt x="18119" y="11205"/>
                  <a:pt x="17634" y="11205"/>
                </a:cubicBezTo>
                <a:close/>
              </a:path>
            </a:pathLst>
          </a:custGeom>
          <a:ln w="12700">
            <a:miter lim="400000"/>
          </a:ln>
        </p:spPr>
      </p:pic>
      <p:sp>
        <p:nvSpPr>
          <p:cNvPr id="192" name="右矢印 23"/>
          <p:cNvSpPr/>
          <p:nvPr/>
        </p:nvSpPr>
        <p:spPr>
          <a:xfrm rot="8280000">
            <a:off x="2981524" y="3001797"/>
            <a:ext cx="1508765" cy="151808"/>
          </a:xfrm>
          <a:prstGeom prst="rightArrow">
            <a:avLst>
              <a:gd name="adj1" fmla="val 50000"/>
              <a:gd name="adj2" fmla="val 50000"/>
            </a:avLst>
          </a:prstGeom>
          <a:solidFill>
            <a:srgbClr val="385724"/>
          </a:solidFill>
          <a:ln w="12700">
            <a:miter lim="400000"/>
          </a:ln>
        </p:spPr>
        <p:txBody>
          <a:bodyPr lIns="45718" tIns="45718" rIns="45718" bIns="45718" anchor="ctr"/>
          <a:lstStyle/>
          <a:p>
            <a:pPr algn="ctr">
              <a:defRPr>
                <a:solidFill>
                  <a:srgbClr val="FFFFFF"/>
                </a:solidFill>
              </a:defRPr>
            </a:pPr>
            <a:endParaRPr/>
          </a:p>
        </p:txBody>
      </p:sp>
      <p:sp>
        <p:nvSpPr>
          <p:cNvPr id="193" name="右矢印 24"/>
          <p:cNvSpPr/>
          <p:nvPr/>
        </p:nvSpPr>
        <p:spPr>
          <a:xfrm>
            <a:off x="8028688" y="1521569"/>
            <a:ext cx="964480" cy="309046"/>
          </a:xfrm>
          <a:prstGeom prst="rightArrow">
            <a:avLst>
              <a:gd name="adj1" fmla="val 50000"/>
              <a:gd name="adj2" fmla="val 50000"/>
            </a:avLst>
          </a:prstGeom>
          <a:solidFill>
            <a:schemeClr val="accent5"/>
          </a:solidFill>
          <a:ln w="12700">
            <a:miter lim="400000"/>
          </a:ln>
        </p:spPr>
        <p:txBody>
          <a:bodyPr lIns="45718" tIns="45718" rIns="45718" bIns="45718" anchor="ctr"/>
          <a:lstStyle/>
          <a:p>
            <a:pPr algn="ctr">
              <a:defRPr>
                <a:solidFill>
                  <a:srgbClr val="FFFFFF"/>
                </a:solidFill>
              </a:defRPr>
            </a:pPr>
            <a:endParaRPr/>
          </a:p>
        </p:txBody>
      </p:sp>
      <p:sp>
        <p:nvSpPr>
          <p:cNvPr id="194" name="テキスト ボックス 31"/>
          <p:cNvSpPr txBox="1"/>
          <p:nvPr/>
        </p:nvSpPr>
        <p:spPr>
          <a:xfrm>
            <a:off x="4863777" y="2223567"/>
            <a:ext cx="2270807" cy="5093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sz="1400"/>
            </a:lvl1pPr>
          </a:lstStyle>
          <a:p>
            <a:r>
              <a:rPr dirty="0"/>
              <a:t>Wastewater Treatment Plant / Sewerage Treatment Plant</a:t>
            </a:r>
          </a:p>
        </p:txBody>
      </p:sp>
      <p:grpSp>
        <p:nvGrpSpPr>
          <p:cNvPr id="200" name="グループ化 36"/>
          <p:cNvGrpSpPr/>
          <p:nvPr/>
        </p:nvGrpSpPr>
        <p:grpSpPr>
          <a:xfrm>
            <a:off x="9216925" y="1393623"/>
            <a:ext cx="1178772" cy="1541583"/>
            <a:chOff x="0" y="0"/>
            <a:chExt cx="1178770" cy="1541582"/>
          </a:xfrm>
        </p:grpSpPr>
        <p:grpSp>
          <p:nvGrpSpPr>
            <p:cNvPr id="198" name="グループ化 17"/>
            <p:cNvGrpSpPr/>
            <p:nvPr/>
          </p:nvGrpSpPr>
          <p:grpSpPr>
            <a:xfrm>
              <a:off x="145399" y="-1"/>
              <a:ext cx="724281" cy="962921"/>
              <a:chOff x="-1" y="0"/>
              <a:chExt cx="724280" cy="962920"/>
            </a:xfrm>
          </p:grpSpPr>
          <p:pic>
            <p:nvPicPr>
              <p:cNvPr id="195" name="Picture 4" descr="Picture 4"/>
              <p:cNvPicPr>
                <a:picLocks noChangeAspect="1"/>
              </p:cNvPicPr>
              <p:nvPr/>
            </p:nvPicPr>
            <p:blipFill>
              <a:blip r:embed="rId4"/>
              <a:stretch>
                <a:fillRect/>
              </a:stretch>
            </p:blipFill>
            <p:spPr>
              <a:xfrm>
                <a:off x="-2" y="309045"/>
                <a:ext cx="356081" cy="460722"/>
              </a:xfrm>
              <a:prstGeom prst="rect">
                <a:avLst/>
              </a:prstGeom>
              <a:ln w="12700" cap="flat">
                <a:noFill/>
                <a:miter lim="400000"/>
              </a:ln>
              <a:effectLst/>
            </p:spPr>
          </p:pic>
          <p:pic>
            <p:nvPicPr>
              <p:cNvPr id="196" name="Picture 4" descr="Picture 4"/>
              <p:cNvPicPr>
                <a:picLocks noChangeAspect="1"/>
              </p:cNvPicPr>
              <p:nvPr/>
            </p:nvPicPr>
            <p:blipFill>
              <a:blip r:embed="rId4"/>
              <a:stretch>
                <a:fillRect/>
              </a:stretch>
            </p:blipFill>
            <p:spPr>
              <a:xfrm>
                <a:off x="278264" y="0"/>
                <a:ext cx="356081" cy="460721"/>
              </a:xfrm>
              <a:prstGeom prst="rect">
                <a:avLst/>
              </a:prstGeom>
              <a:ln w="12700" cap="flat">
                <a:noFill/>
                <a:miter lim="400000"/>
              </a:ln>
              <a:effectLst/>
            </p:spPr>
          </p:pic>
          <p:pic>
            <p:nvPicPr>
              <p:cNvPr id="197" name="Picture 4" descr="Picture 4"/>
              <p:cNvPicPr>
                <a:picLocks noChangeAspect="1"/>
              </p:cNvPicPr>
              <p:nvPr/>
            </p:nvPicPr>
            <p:blipFill>
              <a:blip r:embed="rId4"/>
              <a:stretch>
                <a:fillRect/>
              </a:stretch>
            </p:blipFill>
            <p:spPr>
              <a:xfrm>
                <a:off x="368199" y="502198"/>
                <a:ext cx="356081" cy="460723"/>
              </a:xfrm>
              <a:prstGeom prst="rect">
                <a:avLst/>
              </a:prstGeom>
              <a:ln w="12700" cap="flat">
                <a:noFill/>
                <a:miter lim="400000"/>
              </a:ln>
              <a:effectLst/>
            </p:spPr>
          </p:pic>
        </p:grpSp>
        <p:sp>
          <p:nvSpPr>
            <p:cNvPr id="199" name="テキスト ボックス 32"/>
            <p:cNvSpPr txBox="1"/>
            <p:nvPr/>
          </p:nvSpPr>
          <p:spPr>
            <a:xfrm>
              <a:off x="0" y="1032184"/>
              <a:ext cx="1178772" cy="50939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p>
              <a:pPr algn="ctr">
                <a:defRPr sz="1400"/>
              </a:pPr>
              <a:r>
                <a:t>Treated Water</a:t>
              </a:r>
            </a:p>
            <a:p>
              <a:pPr algn="ctr">
                <a:defRPr sz="1400"/>
              </a:pPr>
              <a:r>
                <a:t>(e.g. to River)</a:t>
              </a:r>
            </a:p>
          </p:txBody>
        </p:sp>
      </p:grpSp>
      <p:grpSp>
        <p:nvGrpSpPr>
          <p:cNvPr id="207" name="グループ化 37"/>
          <p:cNvGrpSpPr/>
          <p:nvPr/>
        </p:nvGrpSpPr>
        <p:grpSpPr>
          <a:xfrm>
            <a:off x="1971627" y="3264452"/>
            <a:ext cx="2621863" cy="1652916"/>
            <a:chOff x="0" y="-1"/>
            <a:chExt cx="2621862" cy="1652914"/>
          </a:xfrm>
        </p:grpSpPr>
        <p:grpSp>
          <p:nvGrpSpPr>
            <p:cNvPr id="204" name="グループ化 8"/>
            <p:cNvGrpSpPr/>
            <p:nvPr/>
          </p:nvGrpSpPr>
          <p:grpSpPr>
            <a:xfrm>
              <a:off x="380056" y="-2"/>
              <a:ext cx="817915" cy="1087409"/>
              <a:chOff x="0" y="0"/>
              <a:chExt cx="817914" cy="1087407"/>
            </a:xfrm>
          </p:grpSpPr>
          <p:pic>
            <p:nvPicPr>
              <p:cNvPr id="201" name="Picture 4" descr="Picture 4"/>
              <p:cNvPicPr>
                <a:picLocks noChangeAspect="1"/>
              </p:cNvPicPr>
              <p:nvPr/>
            </p:nvPicPr>
            <p:blipFill>
              <a:blip r:embed="rId5"/>
              <a:stretch>
                <a:fillRect/>
              </a:stretch>
            </p:blipFill>
            <p:spPr>
              <a:xfrm>
                <a:off x="-1" y="348999"/>
                <a:ext cx="402115" cy="520284"/>
              </a:xfrm>
              <a:prstGeom prst="rect">
                <a:avLst/>
              </a:prstGeom>
              <a:ln w="12700" cap="flat">
                <a:noFill/>
                <a:miter lim="400000"/>
              </a:ln>
              <a:effectLst/>
            </p:spPr>
          </p:pic>
          <p:pic>
            <p:nvPicPr>
              <p:cNvPr id="202" name="Picture 4" descr="Picture 4"/>
              <p:cNvPicPr>
                <a:picLocks noChangeAspect="1"/>
              </p:cNvPicPr>
              <p:nvPr/>
            </p:nvPicPr>
            <p:blipFill>
              <a:blip r:embed="rId5"/>
              <a:stretch>
                <a:fillRect/>
              </a:stretch>
            </p:blipFill>
            <p:spPr>
              <a:xfrm>
                <a:off x="314239" y="-1"/>
                <a:ext cx="402115" cy="520285"/>
              </a:xfrm>
              <a:prstGeom prst="rect">
                <a:avLst/>
              </a:prstGeom>
              <a:ln w="12700" cap="flat">
                <a:noFill/>
                <a:miter lim="400000"/>
              </a:ln>
              <a:effectLst/>
            </p:spPr>
          </p:pic>
          <p:pic>
            <p:nvPicPr>
              <p:cNvPr id="203" name="Picture 4" descr="Picture 4"/>
              <p:cNvPicPr>
                <a:picLocks noChangeAspect="1"/>
              </p:cNvPicPr>
              <p:nvPr/>
            </p:nvPicPr>
            <p:blipFill>
              <a:blip r:embed="rId5"/>
              <a:stretch>
                <a:fillRect/>
              </a:stretch>
            </p:blipFill>
            <p:spPr>
              <a:xfrm>
                <a:off x="415801" y="567122"/>
                <a:ext cx="402114" cy="520286"/>
              </a:xfrm>
              <a:prstGeom prst="rect">
                <a:avLst/>
              </a:prstGeom>
              <a:ln w="12700" cap="flat">
                <a:noFill/>
                <a:miter lim="400000"/>
              </a:ln>
              <a:effectLst/>
            </p:spPr>
          </p:pic>
        </p:grpSp>
        <p:sp>
          <p:nvSpPr>
            <p:cNvPr id="205" name="右矢印 26"/>
            <p:cNvSpPr/>
            <p:nvPr/>
          </p:nvSpPr>
          <p:spPr>
            <a:xfrm>
              <a:off x="1657383" y="645114"/>
              <a:ext cx="964481" cy="309047"/>
            </a:xfrm>
            <a:prstGeom prst="rightArrow">
              <a:avLst>
                <a:gd name="adj1" fmla="val 50000"/>
                <a:gd name="adj2" fmla="val 50000"/>
              </a:avLst>
            </a:prstGeom>
            <a:solidFill>
              <a:srgbClr val="385724"/>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sp>
          <p:nvSpPr>
            <p:cNvPr id="206" name="テキスト ボックス 34"/>
            <p:cNvSpPr txBox="1"/>
            <p:nvPr/>
          </p:nvSpPr>
          <p:spPr>
            <a:xfrm>
              <a:off x="0" y="1143516"/>
              <a:ext cx="2179364" cy="50939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p>
              <a:pPr algn="ctr">
                <a:defRPr sz="1400"/>
              </a:pPr>
              <a:r>
                <a:t>Sludge Generation</a:t>
              </a:r>
            </a:p>
            <a:p>
              <a:pPr algn="ctr">
                <a:defRPr sz="1400"/>
              </a:pPr>
              <a:r>
                <a:t>(e.g. Concentration: 1.00 %) </a:t>
              </a:r>
            </a:p>
          </p:txBody>
        </p:sp>
      </p:grpSp>
      <p:pic>
        <p:nvPicPr>
          <p:cNvPr id="208" name="Picture 7" descr="Picture 7"/>
          <p:cNvPicPr>
            <a:picLocks noChangeAspect="1"/>
          </p:cNvPicPr>
          <p:nvPr/>
        </p:nvPicPr>
        <p:blipFill>
          <a:blip r:embed="rId6"/>
          <a:stretch>
            <a:fillRect/>
          </a:stretch>
        </p:blipFill>
        <p:spPr>
          <a:xfrm>
            <a:off x="8539925" y="3734651"/>
            <a:ext cx="1875574" cy="652627"/>
          </a:xfrm>
          <a:prstGeom prst="rect">
            <a:avLst/>
          </a:prstGeom>
          <a:ln w="12700">
            <a:miter lim="400000"/>
          </a:ln>
        </p:spPr>
      </p:pic>
      <p:sp>
        <p:nvSpPr>
          <p:cNvPr id="209" name="テキスト ボックス 35"/>
          <p:cNvSpPr txBox="1"/>
          <p:nvPr/>
        </p:nvSpPr>
        <p:spPr>
          <a:xfrm>
            <a:off x="8544176" y="4410070"/>
            <a:ext cx="1898592" cy="7379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ctr">
              <a:defRPr sz="1400"/>
            </a:pPr>
            <a:r>
              <a:t>Dewatered sludge</a:t>
            </a:r>
          </a:p>
          <a:p>
            <a:pPr algn="ctr">
              <a:defRPr sz="1400"/>
            </a:pPr>
            <a:r>
              <a:t>Water content: 80.0 %</a:t>
            </a:r>
          </a:p>
          <a:p>
            <a:pPr algn="ctr">
              <a:defRPr sz="1400"/>
            </a:pPr>
            <a:r>
              <a:t>(i.e. for  disposal)</a:t>
            </a:r>
          </a:p>
        </p:txBody>
      </p:sp>
      <p:grpSp>
        <p:nvGrpSpPr>
          <p:cNvPr id="215" name="グループ化 40"/>
          <p:cNvGrpSpPr/>
          <p:nvPr/>
        </p:nvGrpSpPr>
        <p:grpSpPr>
          <a:xfrm>
            <a:off x="4809572" y="2958018"/>
            <a:ext cx="3519136" cy="2151629"/>
            <a:chOff x="0" y="-1"/>
            <a:chExt cx="3519134" cy="2151627"/>
          </a:xfrm>
        </p:grpSpPr>
        <p:grpSp>
          <p:nvGrpSpPr>
            <p:cNvPr id="213" name="グループ化 38"/>
            <p:cNvGrpSpPr/>
            <p:nvPr/>
          </p:nvGrpSpPr>
          <p:grpSpPr>
            <a:xfrm>
              <a:off x="-1" y="-2"/>
              <a:ext cx="3519135" cy="1870834"/>
              <a:chOff x="0" y="0"/>
              <a:chExt cx="3519134" cy="1870832"/>
            </a:xfrm>
          </p:grpSpPr>
          <p:pic>
            <p:nvPicPr>
              <p:cNvPr id="210" name="Picture 6" descr="Picture 6"/>
              <p:cNvPicPr>
                <a:picLocks noChangeAspect="1"/>
              </p:cNvPicPr>
              <p:nvPr/>
            </p:nvPicPr>
            <p:blipFill>
              <a:blip r:embed="rId7"/>
              <a:stretch>
                <a:fillRect/>
              </a:stretch>
            </p:blipFill>
            <p:spPr>
              <a:xfrm>
                <a:off x="-1" y="754368"/>
                <a:ext cx="2376986" cy="1116464"/>
              </a:xfrm>
              <a:prstGeom prst="rect">
                <a:avLst/>
              </a:prstGeom>
              <a:ln w="12700" cap="flat">
                <a:noFill/>
                <a:miter lim="400000"/>
              </a:ln>
              <a:effectLst/>
            </p:spPr>
          </p:pic>
          <p:sp>
            <p:nvSpPr>
              <p:cNvPr id="211" name="右矢印 27"/>
              <p:cNvSpPr/>
              <p:nvPr/>
            </p:nvSpPr>
            <p:spPr>
              <a:xfrm rot="16200000">
                <a:off x="858464" y="149875"/>
                <a:ext cx="639703" cy="339951"/>
              </a:xfrm>
              <a:prstGeom prst="rightArrow">
                <a:avLst>
                  <a:gd name="adj1" fmla="val 50000"/>
                  <a:gd name="adj2" fmla="val 50000"/>
                </a:avLst>
              </a:prstGeom>
              <a:solidFill>
                <a:schemeClr val="accent5"/>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sp>
            <p:nvSpPr>
              <p:cNvPr id="212" name="右矢印 29"/>
              <p:cNvSpPr/>
              <p:nvPr/>
            </p:nvSpPr>
            <p:spPr>
              <a:xfrm>
                <a:off x="2554654" y="1124318"/>
                <a:ext cx="964481" cy="309046"/>
              </a:xfrm>
              <a:prstGeom prst="rightArrow">
                <a:avLst>
                  <a:gd name="adj1" fmla="val 50000"/>
                  <a:gd name="adj2" fmla="val 50000"/>
                </a:avLst>
              </a:prstGeom>
              <a:solidFill>
                <a:srgbClr val="385724"/>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grpSp>
        <p:sp>
          <p:nvSpPr>
            <p:cNvPr id="214" name="テキスト ボックス 33"/>
            <p:cNvSpPr txBox="1"/>
            <p:nvPr/>
          </p:nvSpPr>
          <p:spPr>
            <a:xfrm>
              <a:off x="492661" y="1870829"/>
              <a:ext cx="1687206" cy="28079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defRPr sz="1400" b="1"/>
              </a:lvl1pPr>
            </a:lstStyle>
            <a:p>
              <a:r>
                <a:t>Sludge Dewatering</a:t>
              </a:r>
            </a:p>
          </p:txBody>
        </p:sp>
      </p:grpSp>
      <p:sp>
        <p:nvSpPr>
          <p:cNvPr id="216" name="テキスト ボックス 47"/>
          <p:cNvSpPr txBox="1"/>
          <p:nvPr/>
        </p:nvSpPr>
        <p:spPr>
          <a:xfrm>
            <a:off x="6195841" y="3083567"/>
            <a:ext cx="2494688" cy="2807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sz="1400"/>
            </a:lvl1pPr>
          </a:lstStyle>
          <a:p>
            <a:r>
              <a:t>Water removed from sludge</a:t>
            </a:r>
          </a:p>
        </p:txBody>
      </p:sp>
      <p:sp>
        <p:nvSpPr>
          <p:cNvPr id="217" name="CuadroTexto 1"/>
          <p:cNvSpPr txBox="1"/>
          <p:nvPr/>
        </p:nvSpPr>
        <p:spPr>
          <a:xfrm>
            <a:off x="10072671" y="3507619"/>
            <a:ext cx="1372086" cy="4654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ctr">
              <a:lnSpc>
                <a:spcPts val="1400"/>
              </a:lnSpc>
              <a:defRPr sz="1700" b="1"/>
            </a:pPr>
            <a:r>
              <a:t>Volume</a:t>
            </a:r>
          </a:p>
          <a:p>
            <a:pPr algn="ctr">
              <a:lnSpc>
                <a:spcPts val="1400"/>
              </a:lnSpc>
              <a:defRPr sz="1700" b="1"/>
            </a:pPr>
            <a:r>
              <a:t>70~85 % OFF</a:t>
            </a:r>
          </a:p>
        </p:txBody>
      </p:sp>
      <p:pic>
        <p:nvPicPr>
          <p:cNvPr id="2" name="Imagen 1">
            <a:extLst>
              <a:ext uri="{FF2B5EF4-FFF2-40B4-BE49-F238E27FC236}">
                <a16:creationId xmlns:a16="http://schemas.microsoft.com/office/drawing/2014/main" id="{AA7B46DB-FBB7-243E-9C1C-6371C08E966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361486" y="157458"/>
            <a:ext cx="1351281" cy="1148589"/>
          </a:xfrm>
          <a:prstGeom prst="rect">
            <a:avLst/>
          </a:prstGeom>
        </p:spPr>
      </p:pic>
      <p:sp>
        <p:nvSpPr>
          <p:cNvPr id="4" name="Rectángulo 3">
            <a:extLst>
              <a:ext uri="{FF2B5EF4-FFF2-40B4-BE49-F238E27FC236}">
                <a16:creationId xmlns:a16="http://schemas.microsoft.com/office/drawing/2014/main" id="{E93E7718-6B26-1467-C940-FBEAA0AD7FD5}"/>
              </a:ext>
            </a:extLst>
          </p:cNvPr>
          <p:cNvSpPr/>
          <p:nvPr/>
        </p:nvSpPr>
        <p:spPr>
          <a:xfrm>
            <a:off x="-7799" y="1"/>
            <a:ext cx="331650" cy="6857999"/>
          </a:xfrm>
          <a:prstGeom prst="rect">
            <a:avLst/>
          </a:prstGeom>
          <a:solidFill>
            <a:srgbClr val="0BA18A"/>
          </a:solidFill>
          <a:ln w="25400" cap="flat">
            <a:solidFill>
              <a:srgbClr val="0BA18A"/>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s-MX" sz="1800" b="0" i="0" u="none" strike="noStrike" cap="none" spc="0" normalizeH="0" baseline="0">
              <a:ln>
                <a:noFill/>
              </a:ln>
              <a:solidFill>
                <a:srgbClr val="000000"/>
              </a:solidFill>
              <a:effectLst/>
              <a:uFillTx/>
              <a:latin typeface="+mn-lt"/>
              <a:ea typeface="+mn-ea"/>
              <a:cs typeface="+mn-cs"/>
              <a:sym typeface="Calibri"/>
            </a:endParaRPr>
          </a:p>
        </p:txBody>
      </p:sp>
    </p:spTree>
  </p:cSld>
  <p:clrMapOvr>
    <a:masterClrMapping/>
  </p:clrMapOvr>
  <mc:AlternateContent xmlns:mc="http://schemas.openxmlformats.org/markup-compatibility/2006" xmlns:p14="http://schemas.microsoft.com/office/powerpoint/2010/main">
    <mc:Choice Requires="p14">
      <p:transition spd="slow" p14:dur="1200">
        <p:push dir="u"/>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4" fill="hold" grpId="1" nodeType="clickEffect">
                                  <p:stCondLst>
                                    <p:cond delay="0"/>
                                  </p:stCondLst>
                                  <p:iterate>
                                    <p:tmAbs val="0"/>
                                  </p:iterate>
                                  <p:childTnLst>
                                    <p:set>
                                      <p:cBhvr>
                                        <p:cTn id="6" fill="hold"/>
                                        <p:tgtEl>
                                          <p:spTgt spid="200"/>
                                        </p:tgtEl>
                                        <p:attrNameLst>
                                          <p:attrName>style.visibility</p:attrName>
                                        </p:attrNameLst>
                                      </p:cBhvr>
                                      <p:to>
                                        <p:strVal val="visible"/>
                                      </p:to>
                                    </p:set>
                                    <p:animEffect transition="in" filter="wipe(down)">
                                      <p:cBhvr>
                                        <p:cTn id="7" dur="500"/>
                                        <p:tgtEl>
                                          <p:spTgt spid="200"/>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grpId="2" nodeType="clickEffect">
                                  <p:stCondLst>
                                    <p:cond delay="0"/>
                                  </p:stCondLst>
                                  <p:iterate>
                                    <p:tmAbs val="0"/>
                                  </p:iterate>
                                  <p:childTnLst>
                                    <p:set>
                                      <p:cBhvr>
                                        <p:cTn id="11" fill="hold"/>
                                        <p:tgtEl>
                                          <p:spTgt spid="207"/>
                                        </p:tgtEl>
                                        <p:attrNameLst>
                                          <p:attrName>style.visibility</p:attrName>
                                        </p:attrNameLst>
                                      </p:cBhvr>
                                      <p:to>
                                        <p:strVal val="visible"/>
                                      </p:to>
                                    </p:set>
                                    <p:anim calcmode="lin" valueType="num">
                                      <p:cBhvr>
                                        <p:cTn id="12" dur="500" fill="hold"/>
                                        <p:tgtEl>
                                          <p:spTgt spid="207"/>
                                        </p:tgtEl>
                                        <p:attrNameLst>
                                          <p:attrName>ppt_w</p:attrName>
                                        </p:attrNameLst>
                                      </p:cBhvr>
                                      <p:tavLst>
                                        <p:tav tm="0">
                                          <p:val>
                                            <p:fltVal val="0"/>
                                          </p:val>
                                        </p:tav>
                                        <p:tav tm="100000">
                                          <p:val>
                                            <p:strVal val="#ppt_w"/>
                                          </p:val>
                                        </p:tav>
                                      </p:tavLst>
                                    </p:anim>
                                    <p:anim calcmode="lin" valueType="num">
                                      <p:cBhvr>
                                        <p:cTn id="13" dur="500" fill="hold"/>
                                        <p:tgtEl>
                                          <p:spTgt spid="207"/>
                                        </p:tgtEl>
                                        <p:attrNameLst>
                                          <p:attrName>ppt_h</p:attrName>
                                        </p:attrNameLst>
                                      </p:cBhvr>
                                      <p:tavLst>
                                        <p:tav tm="0">
                                          <p:val>
                                            <p:flt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fill="hold" grpId="3" nodeType="clickEffect">
                                  <p:stCondLst>
                                    <p:cond delay="0"/>
                                  </p:stCondLst>
                                  <p:iterate>
                                    <p:tmAbs val="0"/>
                                  </p:iterate>
                                  <p:childTnLst>
                                    <p:set>
                                      <p:cBhvr>
                                        <p:cTn id="17" fill="hold"/>
                                        <p:tgtEl>
                                          <p:spTgt spid="187"/>
                                        </p:tgtEl>
                                        <p:attrNameLst>
                                          <p:attrName>style.visibility</p:attrName>
                                        </p:attrNameLst>
                                      </p:cBhvr>
                                      <p:to>
                                        <p:strVal val="visible"/>
                                      </p:to>
                                    </p:set>
                                    <p:animEffect transition="in" filter="fade">
                                      <p:cBhvr>
                                        <p:cTn id="18" dur="500"/>
                                        <p:tgtEl>
                                          <p:spTgt spid="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 grpId="3" animBg="1" advAuto="0"/>
      <p:bldP spid="200" grpId="1" animBg="1" advAuto="0"/>
      <p:bldP spid="207" grpId="2"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9" name="テキスト ボックス 2"/>
          <p:cNvSpPr txBox="1"/>
          <p:nvPr/>
        </p:nvSpPr>
        <p:spPr>
          <a:xfrm>
            <a:off x="1736266" y="911698"/>
            <a:ext cx="3435991" cy="4801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lvl1pPr>
              <a:lnSpc>
                <a:spcPct val="90000"/>
              </a:lnSpc>
              <a:spcBef>
                <a:spcPts val="1000"/>
              </a:spcBef>
              <a:defRPr sz="2800" b="1"/>
            </a:lvl1pPr>
          </a:lstStyle>
          <a:p>
            <a:r>
              <a:rPr dirty="0">
                <a:solidFill>
                  <a:srgbClr val="2A8E7E"/>
                </a:solidFill>
              </a:rPr>
              <a:t>¿Por </a:t>
            </a:r>
            <a:r>
              <a:rPr dirty="0" err="1">
                <a:solidFill>
                  <a:srgbClr val="2A8E7E"/>
                </a:solidFill>
              </a:rPr>
              <a:t>qué</a:t>
            </a:r>
            <a:r>
              <a:rPr dirty="0">
                <a:solidFill>
                  <a:srgbClr val="2A8E7E"/>
                </a:solidFill>
              </a:rPr>
              <a:t> VOLUTE?</a:t>
            </a:r>
          </a:p>
        </p:txBody>
      </p:sp>
      <p:grpSp>
        <p:nvGrpSpPr>
          <p:cNvPr id="222" name="グループ化 1"/>
          <p:cNvGrpSpPr/>
          <p:nvPr/>
        </p:nvGrpSpPr>
        <p:grpSpPr>
          <a:xfrm>
            <a:off x="5846967" y="1933105"/>
            <a:ext cx="2096957" cy="1224020"/>
            <a:chOff x="0" y="0"/>
            <a:chExt cx="2096956" cy="1224019"/>
          </a:xfrm>
        </p:grpSpPr>
        <p:pic>
          <p:nvPicPr>
            <p:cNvPr id="220" name="Picture 6" descr="Picture 6"/>
            <p:cNvPicPr>
              <a:picLocks noChangeAspect="1"/>
            </p:cNvPicPr>
            <p:nvPr/>
          </p:nvPicPr>
          <p:blipFill>
            <a:blip r:embed="rId2"/>
            <a:stretch>
              <a:fillRect/>
            </a:stretch>
          </p:blipFill>
          <p:spPr>
            <a:xfrm>
              <a:off x="88803" y="-1"/>
              <a:ext cx="2008154" cy="943225"/>
            </a:xfrm>
            <a:prstGeom prst="rect">
              <a:avLst/>
            </a:prstGeom>
            <a:ln w="12700" cap="flat">
              <a:noFill/>
              <a:miter lim="400000"/>
            </a:ln>
            <a:effectLst/>
          </p:spPr>
        </p:pic>
        <p:sp>
          <p:nvSpPr>
            <p:cNvPr id="221" name="テキスト ボックス 11"/>
            <p:cNvSpPr txBox="1"/>
            <p:nvPr/>
          </p:nvSpPr>
          <p:spPr>
            <a:xfrm>
              <a:off x="-1" y="943222"/>
              <a:ext cx="1923332" cy="28079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gn="ctr">
                <a:defRPr sz="1400" b="1"/>
              </a:lvl1pPr>
            </a:lstStyle>
            <a:p>
              <a:r>
                <a:t>Volute Dewatering Press</a:t>
              </a:r>
            </a:p>
          </p:txBody>
        </p:sp>
      </p:grpSp>
      <p:grpSp>
        <p:nvGrpSpPr>
          <p:cNvPr id="225" name="グループ化 6"/>
          <p:cNvGrpSpPr/>
          <p:nvPr/>
        </p:nvGrpSpPr>
        <p:grpSpPr>
          <a:xfrm>
            <a:off x="9970895" y="2171185"/>
            <a:ext cx="1747230" cy="1060093"/>
            <a:chOff x="-67" y="0"/>
            <a:chExt cx="1747228" cy="1060091"/>
          </a:xfrm>
        </p:grpSpPr>
        <p:pic>
          <p:nvPicPr>
            <p:cNvPr id="223" name="image13.png" descr="image13.png"/>
            <p:cNvPicPr>
              <a:picLocks noChangeAspect="1"/>
            </p:cNvPicPr>
            <p:nvPr/>
          </p:nvPicPr>
          <p:blipFill>
            <a:blip r:embed="rId3"/>
            <a:srcRect l="3167" t="25263" r="11528" b="12437"/>
            <a:stretch>
              <a:fillRect/>
            </a:stretch>
          </p:blipFill>
          <p:spPr>
            <a:xfrm>
              <a:off x="-68" y="-1"/>
              <a:ext cx="1747229" cy="769954"/>
            </a:xfrm>
            <a:custGeom>
              <a:avLst/>
              <a:gdLst/>
              <a:ahLst/>
              <a:cxnLst>
                <a:cxn ang="0">
                  <a:pos x="wd2" y="hd2"/>
                </a:cxn>
                <a:cxn ang="5400000">
                  <a:pos x="wd2" y="hd2"/>
                </a:cxn>
                <a:cxn ang="10800000">
                  <a:pos x="wd2" y="hd2"/>
                </a:cxn>
                <a:cxn ang="16200000">
                  <a:pos x="wd2" y="hd2"/>
                </a:cxn>
              </a:cxnLst>
              <a:rect l="0" t="0" r="r" b="b"/>
              <a:pathLst>
                <a:path w="21459" h="21595" extrusionOk="0">
                  <a:moveTo>
                    <a:pt x="6947" y="0"/>
                  </a:moveTo>
                  <a:cubicBezTo>
                    <a:pt x="6467" y="0"/>
                    <a:pt x="5751" y="186"/>
                    <a:pt x="5358" y="412"/>
                  </a:cubicBezTo>
                  <a:lnTo>
                    <a:pt x="4646" y="824"/>
                  </a:lnTo>
                  <a:lnTo>
                    <a:pt x="4744" y="2527"/>
                  </a:lnTo>
                  <a:cubicBezTo>
                    <a:pt x="4861" y="4548"/>
                    <a:pt x="4701" y="4980"/>
                    <a:pt x="3769" y="5165"/>
                  </a:cubicBezTo>
                  <a:cubicBezTo>
                    <a:pt x="3143" y="5289"/>
                    <a:pt x="3131" y="5265"/>
                    <a:pt x="3174" y="4197"/>
                  </a:cubicBezTo>
                  <a:lnTo>
                    <a:pt x="3218" y="3106"/>
                  </a:lnTo>
                  <a:lnTo>
                    <a:pt x="2906" y="4007"/>
                  </a:lnTo>
                  <a:cubicBezTo>
                    <a:pt x="2608" y="4868"/>
                    <a:pt x="2578" y="4873"/>
                    <a:pt x="2287" y="4274"/>
                  </a:cubicBezTo>
                  <a:cubicBezTo>
                    <a:pt x="2119" y="3928"/>
                    <a:pt x="1829" y="3651"/>
                    <a:pt x="1639" y="3651"/>
                  </a:cubicBezTo>
                  <a:cubicBezTo>
                    <a:pt x="1203" y="3651"/>
                    <a:pt x="737" y="5215"/>
                    <a:pt x="859" y="6278"/>
                  </a:cubicBezTo>
                  <a:cubicBezTo>
                    <a:pt x="910" y="6719"/>
                    <a:pt x="871" y="7286"/>
                    <a:pt x="776" y="7547"/>
                  </a:cubicBezTo>
                  <a:cubicBezTo>
                    <a:pt x="641" y="7918"/>
                    <a:pt x="705" y="8038"/>
                    <a:pt x="1064" y="8070"/>
                  </a:cubicBezTo>
                  <a:cubicBezTo>
                    <a:pt x="1317" y="8094"/>
                    <a:pt x="1600" y="8146"/>
                    <a:pt x="1688" y="8193"/>
                  </a:cubicBezTo>
                  <a:cubicBezTo>
                    <a:pt x="1776" y="8240"/>
                    <a:pt x="1894" y="8306"/>
                    <a:pt x="1951" y="8337"/>
                  </a:cubicBezTo>
                  <a:cubicBezTo>
                    <a:pt x="2008" y="8367"/>
                    <a:pt x="1591" y="10810"/>
                    <a:pt x="1029" y="13770"/>
                  </a:cubicBezTo>
                  <a:cubicBezTo>
                    <a:pt x="321" y="17505"/>
                    <a:pt x="-19" y="19556"/>
                    <a:pt x="1" y="19981"/>
                  </a:cubicBezTo>
                  <a:cubicBezTo>
                    <a:pt x="7" y="20123"/>
                    <a:pt x="56" y="20088"/>
                    <a:pt x="142" y="19870"/>
                  </a:cubicBezTo>
                  <a:cubicBezTo>
                    <a:pt x="217" y="19679"/>
                    <a:pt x="730" y="17059"/>
                    <a:pt x="1283" y="14048"/>
                  </a:cubicBezTo>
                  <a:cubicBezTo>
                    <a:pt x="2479" y="7526"/>
                    <a:pt x="2585" y="7183"/>
                    <a:pt x="3086" y="8326"/>
                  </a:cubicBezTo>
                  <a:cubicBezTo>
                    <a:pt x="3422" y="9091"/>
                    <a:pt x="3447" y="9462"/>
                    <a:pt x="3447" y="13881"/>
                  </a:cubicBezTo>
                  <a:cubicBezTo>
                    <a:pt x="3447" y="19068"/>
                    <a:pt x="3358" y="18603"/>
                    <a:pt x="4407" y="18801"/>
                  </a:cubicBezTo>
                  <a:cubicBezTo>
                    <a:pt x="4583" y="18835"/>
                    <a:pt x="4914" y="19039"/>
                    <a:pt x="5134" y="19257"/>
                  </a:cubicBezTo>
                  <a:cubicBezTo>
                    <a:pt x="5355" y="19474"/>
                    <a:pt x="7729" y="20008"/>
                    <a:pt x="10418" y="20437"/>
                  </a:cubicBezTo>
                  <a:cubicBezTo>
                    <a:pt x="13105" y="20865"/>
                    <a:pt x="15443" y="21333"/>
                    <a:pt x="15614" y="21484"/>
                  </a:cubicBezTo>
                  <a:cubicBezTo>
                    <a:pt x="15699" y="21560"/>
                    <a:pt x="15869" y="21600"/>
                    <a:pt x="16072" y="21595"/>
                  </a:cubicBezTo>
                  <a:cubicBezTo>
                    <a:pt x="16275" y="21591"/>
                    <a:pt x="16517" y="21542"/>
                    <a:pt x="16740" y="21461"/>
                  </a:cubicBezTo>
                  <a:cubicBezTo>
                    <a:pt x="17186" y="21298"/>
                    <a:pt x="17873" y="21270"/>
                    <a:pt x="18270" y="21384"/>
                  </a:cubicBezTo>
                  <a:cubicBezTo>
                    <a:pt x="18858" y="21552"/>
                    <a:pt x="19194" y="21367"/>
                    <a:pt x="20088" y="20437"/>
                  </a:cubicBezTo>
                  <a:cubicBezTo>
                    <a:pt x="21003" y="19484"/>
                    <a:pt x="21151" y="19221"/>
                    <a:pt x="20990" y="18779"/>
                  </a:cubicBezTo>
                  <a:cubicBezTo>
                    <a:pt x="20697" y="17977"/>
                    <a:pt x="20945" y="8493"/>
                    <a:pt x="21268" y="8081"/>
                  </a:cubicBezTo>
                  <a:cubicBezTo>
                    <a:pt x="21581" y="7682"/>
                    <a:pt x="21487" y="5655"/>
                    <a:pt x="21156" y="5655"/>
                  </a:cubicBezTo>
                  <a:cubicBezTo>
                    <a:pt x="20971" y="5655"/>
                    <a:pt x="20904" y="5093"/>
                    <a:pt x="20868" y="3195"/>
                  </a:cubicBezTo>
                  <a:cubicBezTo>
                    <a:pt x="20821" y="789"/>
                    <a:pt x="20809" y="728"/>
                    <a:pt x="20386" y="724"/>
                  </a:cubicBezTo>
                  <a:cubicBezTo>
                    <a:pt x="20148" y="721"/>
                    <a:pt x="18029" y="618"/>
                    <a:pt x="15677" y="490"/>
                  </a:cubicBezTo>
                  <a:cubicBezTo>
                    <a:pt x="12483" y="316"/>
                    <a:pt x="11157" y="376"/>
                    <a:pt x="10437" y="724"/>
                  </a:cubicBezTo>
                  <a:lnTo>
                    <a:pt x="9472" y="1191"/>
                  </a:lnTo>
                  <a:lnTo>
                    <a:pt x="9423" y="3050"/>
                  </a:lnTo>
                  <a:lnTo>
                    <a:pt x="9379" y="4920"/>
                  </a:lnTo>
                  <a:lnTo>
                    <a:pt x="8736" y="4920"/>
                  </a:lnTo>
                  <a:lnTo>
                    <a:pt x="8097" y="4920"/>
                  </a:lnTo>
                  <a:lnTo>
                    <a:pt x="7956" y="2460"/>
                  </a:lnTo>
                  <a:lnTo>
                    <a:pt x="7820" y="0"/>
                  </a:lnTo>
                  <a:lnTo>
                    <a:pt x="6947" y="0"/>
                  </a:lnTo>
                  <a:close/>
                  <a:moveTo>
                    <a:pt x="8731" y="8460"/>
                  </a:moveTo>
                  <a:cubicBezTo>
                    <a:pt x="8795" y="8430"/>
                    <a:pt x="8862" y="8430"/>
                    <a:pt x="8941" y="8460"/>
                  </a:cubicBezTo>
                  <a:cubicBezTo>
                    <a:pt x="9045" y="8500"/>
                    <a:pt x="9166" y="8597"/>
                    <a:pt x="9292" y="8749"/>
                  </a:cubicBezTo>
                  <a:cubicBezTo>
                    <a:pt x="9562" y="9079"/>
                    <a:pt x="9618" y="9505"/>
                    <a:pt x="9618" y="11143"/>
                  </a:cubicBezTo>
                  <a:lnTo>
                    <a:pt x="9618" y="13135"/>
                  </a:lnTo>
                  <a:lnTo>
                    <a:pt x="10379" y="13180"/>
                  </a:lnTo>
                  <a:cubicBezTo>
                    <a:pt x="10797" y="13206"/>
                    <a:pt x="11323" y="13266"/>
                    <a:pt x="11544" y="13313"/>
                  </a:cubicBezTo>
                  <a:cubicBezTo>
                    <a:pt x="11764" y="13361"/>
                    <a:pt x="12952" y="13505"/>
                    <a:pt x="14186" y="13636"/>
                  </a:cubicBezTo>
                  <a:cubicBezTo>
                    <a:pt x="16496" y="13882"/>
                    <a:pt x="17599" y="14146"/>
                    <a:pt x="17846" y="14493"/>
                  </a:cubicBezTo>
                  <a:cubicBezTo>
                    <a:pt x="17924" y="14603"/>
                    <a:pt x="17947" y="15340"/>
                    <a:pt x="17900" y="16141"/>
                  </a:cubicBezTo>
                  <a:cubicBezTo>
                    <a:pt x="17794" y="17940"/>
                    <a:pt x="17711" y="18097"/>
                    <a:pt x="16910" y="17944"/>
                  </a:cubicBezTo>
                  <a:cubicBezTo>
                    <a:pt x="14048" y="17397"/>
                    <a:pt x="6987" y="16640"/>
                    <a:pt x="6733" y="16853"/>
                  </a:cubicBezTo>
                  <a:cubicBezTo>
                    <a:pt x="6342" y="17183"/>
                    <a:pt x="6176" y="16534"/>
                    <a:pt x="6040" y="14159"/>
                  </a:cubicBezTo>
                  <a:cubicBezTo>
                    <a:pt x="5950" y="12590"/>
                    <a:pt x="6056" y="11943"/>
                    <a:pt x="6416" y="11844"/>
                  </a:cubicBezTo>
                  <a:cubicBezTo>
                    <a:pt x="6461" y="11832"/>
                    <a:pt x="6784" y="11480"/>
                    <a:pt x="7142" y="11054"/>
                  </a:cubicBezTo>
                  <a:cubicBezTo>
                    <a:pt x="7499" y="10627"/>
                    <a:pt x="7931" y="10307"/>
                    <a:pt x="8102" y="10341"/>
                  </a:cubicBezTo>
                  <a:cubicBezTo>
                    <a:pt x="8334" y="10388"/>
                    <a:pt x="8417" y="10160"/>
                    <a:pt x="8419" y="9484"/>
                  </a:cubicBezTo>
                  <a:cubicBezTo>
                    <a:pt x="8421" y="8899"/>
                    <a:pt x="8540" y="8550"/>
                    <a:pt x="8731" y="8460"/>
                  </a:cubicBezTo>
                  <a:close/>
                </a:path>
              </a:pathLst>
            </a:custGeom>
            <a:ln w="12700" cap="flat">
              <a:noFill/>
              <a:miter lim="400000"/>
            </a:ln>
            <a:effectLst/>
          </p:spPr>
        </p:pic>
        <p:sp>
          <p:nvSpPr>
            <p:cNvPr id="224" name="テキスト ボックス 16"/>
            <p:cNvSpPr txBox="1"/>
            <p:nvPr/>
          </p:nvSpPr>
          <p:spPr>
            <a:xfrm>
              <a:off x="395229" y="779294"/>
              <a:ext cx="1068828" cy="28079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defRPr sz="1400" b="1"/>
              </a:lvl1pPr>
            </a:lstStyle>
            <a:p>
              <a:r>
                <a:t>Filter Press</a:t>
              </a:r>
            </a:p>
          </p:txBody>
        </p:sp>
      </p:grpSp>
      <p:grpSp>
        <p:nvGrpSpPr>
          <p:cNvPr id="228" name="グループ化 15"/>
          <p:cNvGrpSpPr/>
          <p:nvPr/>
        </p:nvGrpSpPr>
        <p:grpSpPr>
          <a:xfrm>
            <a:off x="8110940" y="2095374"/>
            <a:ext cx="1628270" cy="769123"/>
            <a:chOff x="113" y="0"/>
            <a:chExt cx="1628268" cy="769121"/>
          </a:xfrm>
        </p:grpSpPr>
        <p:pic>
          <p:nvPicPr>
            <p:cNvPr id="226" name="Picture 3" descr="Picture 3"/>
            <p:cNvPicPr>
              <a:picLocks noChangeAspect="1"/>
            </p:cNvPicPr>
            <p:nvPr/>
          </p:nvPicPr>
          <p:blipFill>
            <a:blip r:embed="rId4"/>
            <a:srcRect l="1598" t="3272" r="3702" b="9829"/>
            <a:stretch>
              <a:fillRect/>
            </a:stretch>
          </p:blipFill>
          <p:spPr>
            <a:xfrm>
              <a:off x="113" y="-1"/>
              <a:ext cx="1628270" cy="690961"/>
            </a:xfrm>
            <a:custGeom>
              <a:avLst/>
              <a:gdLst/>
              <a:ahLst/>
              <a:cxnLst>
                <a:cxn ang="0">
                  <a:pos x="wd2" y="hd2"/>
                </a:cxn>
                <a:cxn ang="5400000">
                  <a:pos x="wd2" y="hd2"/>
                </a:cxn>
                <a:cxn ang="10800000">
                  <a:pos x="wd2" y="hd2"/>
                </a:cxn>
                <a:cxn ang="16200000">
                  <a:pos x="wd2" y="hd2"/>
                </a:cxn>
              </a:cxnLst>
              <a:rect l="0" t="0" r="r" b="b"/>
              <a:pathLst>
                <a:path w="21592" h="21600" extrusionOk="0">
                  <a:moveTo>
                    <a:pt x="1083" y="0"/>
                  </a:moveTo>
                  <a:cubicBezTo>
                    <a:pt x="999" y="0"/>
                    <a:pt x="942" y="135"/>
                    <a:pt x="904" y="434"/>
                  </a:cubicBezTo>
                  <a:cubicBezTo>
                    <a:pt x="866" y="734"/>
                    <a:pt x="846" y="1200"/>
                    <a:pt x="846" y="1849"/>
                  </a:cubicBezTo>
                  <a:cubicBezTo>
                    <a:pt x="846" y="2247"/>
                    <a:pt x="842" y="2559"/>
                    <a:pt x="830" y="2816"/>
                  </a:cubicBezTo>
                  <a:cubicBezTo>
                    <a:pt x="813" y="3204"/>
                    <a:pt x="780" y="3461"/>
                    <a:pt x="715" y="3648"/>
                  </a:cubicBezTo>
                  <a:cubicBezTo>
                    <a:pt x="693" y="3710"/>
                    <a:pt x="670" y="3759"/>
                    <a:pt x="641" y="3809"/>
                  </a:cubicBezTo>
                  <a:cubicBezTo>
                    <a:pt x="583" y="3908"/>
                    <a:pt x="507" y="3986"/>
                    <a:pt x="415" y="4069"/>
                  </a:cubicBezTo>
                  <a:cubicBezTo>
                    <a:pt x="345" y="4132"/>
                    <a:pt x="284" y="4209"/>
                    <a:pt x="231" y="4293"/>
                  </a:cubicBezTo>
                  <a:cubicBezTo>
                    <a:pt x="180" y="4376"/>
                    <a:pt x="139" y="4467"/>
                    <a:pt x="104" y="4566"/>
                  </a:cubicBezTo>
                  <a:cubicBezTo>
                    <a:pt x="89" y="4609"/>
                    <a:pt x="79" y="4669"/>
                    <a:pt x="67" y="4715"/>
                  </a:cubicBezTo>
                  <a:cubicBezTo>
                    <a:pt x="52" y="4775"/>
                    <a:pt x="35" y="4824"/>
                    <a:pt x="25" y="4888"/>
                  </a:cubicBezTo>
                  <a:cubicBezTo>
                    <a:pt x="25" y="4889"/>
                    <a:pt x="25" y="4900"/>
                    <a:pt x="25" y="4901"/>
                  </a:cubicBezTo>
                  <a:cubicBezTo>
                    <a:pt x="23" y="4917"/>
                    <a:pt x="22" y="4933"/>
                    <a:pt x="20" y="4950"/>
                  </a:cubicBezTo>
                  <a:cubicBezTo>
                    <a:pt x="-7" y="5161"/>
                    <a:pt x="-7" y="5380"/>
                    <a:pt x="25" y="5608"/>
                  </a:cubicBezTo>
                  <a:cubicBezTo>
                    <a:pt x="25" y="5609"/>
                    <a:pt x="25" y="5619"/>
                    <a:pt x="25" y="5620"/>
                  </a:cubicBezTo>
                  <a:cubicBezTo>
                    <a:pt x="60" y="5867"/>
                    <a:pt x="127" y="6118"/>
                    <a:pt x="231" y="6352"/>
                  </a:cubicBezTo>
                  <a:cubicBezTo>
                    <a:pt x="284" y="6470"/>
                    <a:pt x="345" y="6579"/>
                    <a:pt x="415" y="6687"/>
                  </a:cubicBezTo>
                  <a:cubicBezTo>
                    <a:pt x="652" y="7054"/>
                    <a:pt x="846" y="7542"/>
                    <a:pt x="846" y="7767"/>
                  </a:cubicBezTo>
                  <a:cubicBezTo>
                    <a:pt x="846" y="7823"/>
                    <a:pt x="837" y="7884"/>
                    <a:pt x="815" y="7953"/>
                  </a:cubicBezTo>
                  <a:cubicBezTo>
                    <a:pt x="749" y="8159"/>
                    <a:pt x="594" y="8400"/>
                    <a:pt x="415" y="8561"/>
                  </a:cubicBezTo>
                  <a:cubicBezTo>
                    <a:pt x="281" y="8681"/>
                    <a:pt x="182" y="8793"/>
                    <a:pt x="115" y="8945"/>
                  </a:cubicBezTo>
                  <a:cubicBezTo>
                    <a:pt x="82" y="9021"/>
                    <a:pt x="52" y="9101"/>
                    <a:pt x="36" y="9206"/>
                  </a:cubicBezTo>
                  <a:cubicBezTo>
                    <a:pt x="2" y="9417"/>
                    <a:pt x="2" y="9711"/>
                    <a:pt x="36" y="10124"/>
                  </a:cubicBezTo>
                  <a:cubicBezTo>
                    <a:pt x="86" y="10744"/>
                    <a:pt x="214" y="11647"/>
                    <a:pt x="415" y="13039"/>
                  </a:cubicBezTo>
                  <a:cubicBezTo>
                    <a:pt x="488" y="13550"/>
                    <a:pt x="550" y="14052"/>
                    <a:pt x="604" y="14541"/>
                  </a:cubicBezTo>
                  <a:cubicBezTo>
                    <a:pt x="767" y="16008"/>
                    <a:pt x="846" y="17399"/>
                    <a:pt x="846" y="18821"/>
                  </a:cubicBezTo>
                  <a:lnTo>
                    <a:pt x="846" y="21600"/>
                  </a:lnTo>
                  <a:lnTo>
                    <a:pt x="7351" y="21600"/>
                  </a:lnTo>
                  <a:cubicBezTo>
                    <a:pt x="10084" y="21600"/>
                    <a:pt x="11680" y="21571"/>
                    <a:pt x="12656" y="21488"/>
                  </a:cubicBezTo>
                  <a:cubicBezTo>
                    <a:pt x="13235" y="21439"/>
                    <a:pt x="13604" y="21368"/>
                    <a:pt x="13824" y="21265"/>
                  </a:cubicBezTo>
                  <a:cubicBezTo>
                    <a:pt x="13994" y="21185"/>
                    <a:pt x="14098" y="21089"/>
                    <a:pt x="14156" y="20967"/>
                  </a:cubicBezTo>
                  <a:cubicBezTo>
                    <a:pt x="14241" y="20786"/>
                    <a:pt x="14416" y="20619"/>
                    <a:pt x="14640" y="20483"/>
                  </a:cubicBezTo>
                  <a:cubicBezTo>
                    <a:pt x="14642" y="20482"/>
                    <a:pt x="14642" y="20473"/>
                    <a:pt x="14645" y="20471"/>
                  </a:cubicBezTo>
                  <a:cubicBezTo>
                    <a:pt x="14874" y="20327"/>
                    <a:pt x="15151" y="20220"/>
                    <a:pt x="15424" y="20173"/>
                  </a:cubicBezTo>
                  <a:cubicBezTo>
                    <a:pt x="16131" y="20052"/>
                    <a:pt x="16358" y="19964"/>
                    <a:pt x="17003" y="18672"/>
                  </a:cubicBezTo>
                  <a:cubicBezTo>
                    <a:pt x="17213" y="18251"/>
                    <a:pt x="17472" y="17690"/>
                    <a:pt x="17803" y="16972"/>
                  </a:cubicBezTo>
                  <a:cubicBezTo>
                    <a:pt x="17809" y="16958"/>
                    <a:pt x="17817" y="16949"/>
                    <a:pt x="17824" y="16935"/>
                  </a:cubicBezTo>
                  <a:cubicBezTo>
                    <a:pt x="18256" y="15997"/>
                    <a:pt x="18584" y="15340"/>
                    <a:pt x="18861" y="14851"/>
                  </a:cubicBezTo>
                  <a:cubicBezTo>
                    <a:pt x="18911" y="14762"/>
                    <a:pt x="18974" y="14640"/>
                    <a:pt x="19019" y="14565"/>
                  </a:cubicBezTo>
                  <a:cubicBezTo>
                    <a:pt x="19100" y="14434"/>
                    <a:pt x="19155" y="14373"/>
                    <a:pt x="19224" y="14280"/>
                  </a:cubicBezTo>
                  <a:cubicBezTo>
                    <a:pt x="19285" y="14197"/>
                    <a:pt x="19360" y="14074"/>
                    <a:pt x="19413" y="14020"/>
                  </a:cubicBezTo>
                  <a:cubicBezTo>
                    <a:pt x="19469" y="13962"/>
                    <a:pt x="19523" y="13922"/>
                    <a:pt x="19571" y="13895"/>
                  </a:cubicBezTo>
                  <a:cubicBezTo>
                    <a:pt x="19616" y="13870"/>
                    <a:pt x="19658" y="13858"/>
                    <a:pt x="19697" y="13858"/>
                  </a:cubicBezTo>
                  <a:cubicBezTo>
                    <a:pt x="20079" y="13858"/>
                    <a:pt x="20172" y="13631"/>
                    <a:pt x="20261" y="12506"/>
                  </a:cubicBezTo>
                  <a:cubicBezTo>
                    <a:pt x="20323" y="11734"/>
                    <a:pt x="20626" y="10565"/>
                    <a:pt x="20971" y="9776"/>
                  </a:cubicBezTo>
                  <a:cubicBezTo>
                    <a:pt x="20975" y="9766"/>
                    <a:pt x="20982" y="9750"/>
                    <a:pt x="20987" y="9739"/>
                  </a:cubicBezTo>
                  <a:cubicBezTo>
                    <a:pt x="21050" y="9595"/>
                    <a:pt x="21105" y="9440"/>
                    <a:pt x="21160" y="9280"/>
                  </a:cubicBezTo>
                  <a:cubicBezTo>
                    <a:pt x="21163" y="9272"/>
                    <a:pt x="21168" y="9264"/>
                    <a:pt x="21171" y="9255"/>
                  </a:cubicBezTo>
                  <a:cubicBezTo>
                    <a:pt x="21269" y="8965"/>
                    <a:pt x="21351" y="8661"/>
                    <a:pt x="21418" y="8362"/>
                  </a:cubicBezTo>
                  <a:cubicBezTo>
                    <a:pt x="21429" y="8314"/>
                    <a:pt x="21440" y="8273"/>
                    <a:pt x="21450" y="8226"/>
                  </a:cubicBezTo>
                  <a:cubicBezTo>
                    <a:pt x="21451" y="8222"/>
                    <a:pt x="21454" y="8217"/>
                    <a:pt x="21455" y="8213"/>
                  </a:cubicBezTo>
                  <a:cubicBezTo>
                    <a:pt x="21476" y="8113"/>
                    <a:pt x="21487" y="8013"/>
                    <a:pt x="21503" y="7915"/>
                  </a:cubicBezTo>
                  <a:cubicBezTo>
                    <a:pt x="21516" y="7844"/>
                    <a:pt x="21536" y="7774"/>
                    <a:pt x="21545" y="7705"/>
                  </a:cubicBezTo>
                  <a:cubicBezTo>
                    <a:pt x="21552" y="7659"/>
                    <a:pt x="21550" y="7624"/>
                    <a:pt x="21555" y="7580"/>
                  </a:cubicBezTo>
                  <a:cubicBezTo>
                    <a:pt x="21581" y="7366"/>
                    <a:pt x="21593" y="7165"/>
                    <a:pt x="21592" y="6997"/>
                  </a:cubicBezTo>
                  <a:cubicBezTo>
                    <a:pt x="21591" y="6830"/>
                    <a:pt x="21578" y="6693"/>
                    <a:pt x="21545" y="6600"/>
                  </a:cubicBezTo>
                  <a:cubicBezTo>
                    <a:pt x="21521" y="6532"/>
                    <a:pt x="21488" y="6493"/>
                    <a:pt x="21445" y="6476"/>
                  </a:cubicBezTo>
                  <a:cubicBezTo>
                    <a:pt x="21374" y="6448"/>
                    <a:pt x="21145" y="6379"/>
                    <a:pt x="20939" y="6327"/>
                  </a:cubicBezTo>
                  <a:cubicBezTo>
                    <a:pt x="20836" y="6301"/>
                    <a:pt x="20718" y="6251"/>
                    <a:pt x="20603" y="6191"/>
                  </a:cubicBezTo>
                  <a:cubicBezTo>
                    <a:pt x="20489" y="6132"/>
                    <a:pt x="20378" y="6056"/>
                    <a:pt x="20308" y="5992"/>
                  </a:cubicBezTo>
                  <a:cubicBezTo>
                    <a:pt x="20151" y="5851"/>
                    <a:pt x="20019" y="6052"/>
                    <a:pt x="19971" y="6489"/>
                  </a:cubicBezTo>
                  <a:cubicBezTo>
                    <a:pt x="19958" y="6607"/>
                    <a:pt x="19923" y="6718"/>
                    <a:pt x="19871" y="6836"/>
                  </a:cubicBezTo>
                  <a:cubicBezTo>
                    <a:pt x="19841" y="6905"/>
                    <a:pt x="19796" y="6967"/>
                    <a:pt x="19755" y="7035"/>
                  </a:cubicBezTo>
                  <a:cubicBezTo>
                    <a:pt x="19510" y="7439"/>
                    <a:pt x="19104" y="7792"/>
                    <a:pt x="18740" y="7940"/>
                  </a:cubicBezTo>
                  <a:cubicBezTo>
                    <a:pt x="18546" y="8020"/>
                    <a:pt x="18364" y="8041"/>
                    <a:pt x="18234" y="7977"/>
                  </a:cubicBezTo>
                  <a:cubicBezTo>
                    <a:pt x="18165" y="7944"/>
                    <a:pt x="18112" y="7888"/>
                    <a:pt x="18076" y="7804"/>
                  </a:cubicBezTo>
                  <a:cubicBezTo>
                    <a:pt x="17930" y="7459"/>
                    <a:pt x="17957" y="6976"/>
                    <a:pt x="18176" y="5893"/>
                  </a:cubicBezTo>
                  <a:cubicBezTo>
                    <a:pt x="18378" y="4894"/>
                    <a:pt x="18419" y="4223"/>
                    <a:pt x="18308" y="3734"/>
                  </a:cubicBezTo>
                  <a:cubicBezTo>
                    <a:pt x="18241" y="3442"/>
                    <a:pt x="17796" y="2959"/>
                    <a:pt x="17219" y="2469"/>
                  </a:cubicBezTo>
                  <a:cubicBezTo>
                    <a:pt x="16643" y="1979"/>
                    <a:pt x="15937" y="1485"/>
                    <a:pt x="15345" y="1166"/>
                  </a:cubicBezTo>
                  <a:cubicBezTo>
                    <a:pt x="14951" y="954"/>
                    <a:pt x="14605" y="819"/>
                    <a:pt x="14387" y="819"/>
                  </a:cubicBezTo>
                  <a:cubicBezTo>
                    <a:pt x="14245" y="819"/>
                    <a:pt x="14092" y="757"/>
                    <a:pt x="13961" y="670"/>
                  </a:cubicBezTo>
                  <a:cubicBezTo>
                    <a:pt x="13894" y="626"/>
                    <a:pt x="13838" y="580"/>
                    <a:pt x="13787" y="521"/>
                  </a:cubicBezTo>
                  <a:cubicBezTo>
                    <a:pt x="13737" y="464"/>
                    <a:pt x="13694" y="401"/>
                    <a:pt x="13666" y="335"/>
                  </a:cubicBezTo>
                  <a:cubicBezTo>
                    <a:pt x="13588" y="150"/>
                    <a:pt x="13511" y="66"/>
                    <a:pt x="13414" y="74"/>
                  </a:cubicBezTo>
                  <a:cubicBezTo>
                    <a:pt x="13316" y="83"/>
                    <a:pt x="13199" y="190"/>
                    <a:pt x="13035" y="397"/>
                  </a:cubicBezTo>
                  <a:cubicBezTo>
                    <a:pt x="12756" y="748"/>
                    <a:pt x="12313" y="849"/>
                    <a:pt x="11761" y="695"/>
                  </a:cubicBezTo>
                  <a:cubicBezTo>
                    <a:pt x="11491" y="619"/>
                    <a:pt x="11261" y="605"/>
                    <a:pt x="11082" y="645"/>
                  </a:cubicBezTo>
                  <a:cubicBezTo>
                    <a:pt x="10903" y="685"/>
                    <a:pt x="10773" y="779"/>
                    <a:pt x="10709" y="930"/>
                  </a:cubicBezTo>
                  <a:cubicBezTo>
                    <a:pt x="10670" y="1020"/>
                    <a:pt x="10635" y="1084"/>
                    <a:pt x="10598" y="1129"/>
                  </a:cubicBezTo>
                  <a:cubicBezTo>
                    <a:pt x="10560" y="1175"/>
                    <a:pt x="10524" y="1204"/>
                    <a:pt x="10482" y="1203"/>
                  </a:cubicBezTo>
                  <a:cubicBezTo>
                    <a:pt x="10401" y="1202"/>
                    <a:pt x="10306" y="1114"/>
                    <a:pt x="10182" y="930"/>
                  </a:cubicBezTo>
                  <a:cubicBezTo>
                    <a:pt x="10118" y="836"/>
                    <a:pt x="10063" y="764"/>
                    <a:pt x="10014" y="720"/>
                  </a:cubicBezTo>
                  <a:cubicBezTo>
                    <a:pt x="9866" y="587"/>
                    <a:pt x="9772" y="685"/>
                    <a:pt x="9646" y="1042"/>
                  </a:cubicBezTo>
                  <a:cubicBezTo>
                    <a:pt x="9487" y="1496"/>
                    <a:pt x="9383" y="1530"/>
                    <a:pt x="9203" y="1179"/>
                  </a:cubicBezTo>
                  <a:cubicBezTo>
                    <a:pt x="9027" y="834"/>
                    <a:pt x="8907" y="832"/>
                    <a:pt x="8730" y="1179"/>
                  </a:cubicBezTo>
                  <a:cubicBezTo>
                    <a:pt x="8665" y="1306"/>
                    <a:pt x="8571" y="1401"/>
                    <a:pt x="8477" y="1439"/>
                  </a:cubicBezTo>
                  <a:cubicBezTo>
                    <a:pt x="8430" y="1458"/>
                    <a:pt x="8381" y="1458"/>
                    <a:pt x="8335" y="1452"/>
                  </a:cubicBezTo>
                  <a:cubicBezTo>
                    <a:pt x="8289" y="1445"/>
                    <a:pt x="8243" y="1425"/>
                    <a:pt x="8204" y="1390"/>
                  </a:cubicBezTo>
                  <a:cubicBezTo>
                    <a:pt x="8049" y="1249"/>
                    <a:pt x="7808" y="1361"/>
                    <a:pt x="7667" y="1638"/>
                  </a:cubicBezTo>
                  <a:cubicBezTo>
                    <a:pt x="7616" y="1737"/>
                    <a:pt x="7572" y="1811"/>
                    <a:pt x="7530" y="1861"/>
                  </a:cubicBezTo>
                  <a:cubicBezTo>
                    <a:pt x="7447" y="1960"/>
                    <a:pt x="7376" y="1960"/>
                    <a:pt x="7293" y="1861"/>
                  </a:cubicBezTo>
                  <a:cubicBezTo>
                    <a:pt x="7293" y="1861"/>
                    <a:pt x="7288" y="1861"/>
                    <a:pt x="7288" y="1861"/>
                  </a:cubicBezTo>
                  <a:cubicBezTo>
                    <a:pt x="7246" y="1811"/>
                    <a:pt x="7202" y="1726"/>
                    <a:pt x="7151" y="1625"/>
                  </a:cubicBezTo>
                  <a:cubicBezTo>
                    <a:pt x="7057" y="1442"/>
                    <a:pt x="6976" y="1351"/>
                    <a:pt x="6898" y="1340"/>
                  </a:cubicBezTo>
                  <a:cubicBezTo>
                    <a:pt x="6821" y="1330"/>
                    <a:pt x="6748" y="1404"/>
                    <a:pt x="6667" y="1563"/>
                  </a:cubicBezTo>
                  <a:cubicBezTo>
                    <a:pt x="6605" y="1684"/>
                    <a:pt x="6510" y="1772"/>
                    <a:pt x="6404" y="1811"/>
                  </a:cubicBezTo>
                  <a:cubicBezTo>
                    <a:pt x="6351" y="1831"/>
                    <a:pt x="6295" y="1840"/>
                    <a:pt x="6241" y="1836"/>
                  </a:cubicBezTo>
                  <a:cubicBezTo>
                    <a:pt x="6187" y="1832"/>
                    <a:pt x="6132" y="1817"/>
                    <a:pt x="6083" y="1787"/>
                  </a:cubicBezTo>
                  <a:cubicBezTo>
                    <a:pt x="5984" y="1725"/>
                    <a:pt x="5879" y="1722"/>
                    <a:pt x="5793" y="1762"/>
                  </a:cubicBezTo>
                  <a:cubicBezTo>
                    <a:pt x="5707" y="1802"/>
                    <a:pt x="5636" y="1888"/>
                    <a:pt x="5604" y="2010"/>
                  </a:cubicBezTo>
                  <a:cubicBezTo>
                    <a:pt x="5458" y="2566"/>
                    <a:pt x="4011" y="2585"/>
                    <a:pt x="3867" y="2035"/>
                  </a:cubicBezTo>
                  <a:cubicBezTo>
                    <a:pt x="3745" y="1569"/>
                    <a:pt x="3426" y="1506"/>
                    <a:pt x="3178" y="1737"/>
                  </a:cubicBezTo>
                  <a:cubicBezTo>
                    <a:pt x="3078" y="1829"/>
                    <a:pt x="2988" y="1968"/>
                    <a:pt x="2930" y="2146"/>
                  </a:cubicBezTo>
                  <a:cubicBezTo>
                    <a:pt x="2901" y="2236"/>
                    <a:pt x="2879" y="2336"/>
                    <a:pt x="2867" y="2444"/>
                  </a:cubicBezTo>
                  <a:cubicBezTo>
                    <a:pt x="2838" y="2707"/>
                    <a:pt x="2798" y="2908"/>
                    <a:pt x="2746" y="3040"/>
                  </a:cubicBezTo>
                  <a:cubicBezTo>
                    <a:pt x="2654" y="3274"/>
                    <a:pt x="2538" y="3286"/>
                    <a:pt x="2441" y="3102"/>
                  </a:cubicBezTo>
                  <a:cubicBezTo>
                    <a:pt x="2429" y="3080"/>
                    <a:pt x="2415" y="3067"/>
                    <a:pt x="2404" y="3040"/>
                  </a:cubicBezTo>
                  <a:cubicBezTo>
                    <a:pt x="2388" y="3000"/>
                    <a:pt x="2376" y="2942"/>
                    <a:pt x="2362" y="2891"/>
                  </a:cubicBezTo>
                  <a:cubicBezTo>
                    <a:pt x="2352" y="2856"/>
                    <a:pt x="2339" y="2832"/>
                    <a:pt x="2330" y="2791"/>
                  </a:cubicBezTo>
                  <a:cubicBezTo>
                    <a:pt x="2309" y="2693"/>
                    <a:pt x="2292" y="2576"/>
                    <a:pt x="2278" y="2444"/>
                  </a:cubicBezTo>
                  <a:cubicBezTo>
                    <a:pt x="2226" y="1976"/>
                    <a:pt x="2042" y="1625"/>
                    <a:pt x="1846" y="1625"/>
                  </a:cubicBezTo>
                  <a:cubicBezTo>
                    <a:pt x="1650" y="1625"/>
                    <a:pt x="1466" y="1287"/>
                    <a:pt x="1415" y="819"/>
                  </a:cubicBezTo>
                  <a:cubicBezTo>
                    <a:pt x="1390" y="595"/>
                    <a:pt x="1343" y="383"/>
                    <a:pt x="1283" y="236"/>
                  </a:cubicBezTo>
                  <a:cubicBezTo>
                    <a:pt x="1223" y="87"/>
                    <a:pt x="1149" y="0"/>
                    <a:pt x="1083" y="0"/>
                  </a:cubicBezTo>
                  <a:close/>
                  <a:moveTo>
                    <a:pt x="13714" y="4690"/>
                  </a:moveTo>
                  <a:lnTo>
                    <a:pt x="14319" y="4690"/>
                  </a:lnTo>
                  <a:lnTo>
                    <a:pt x="14924" y="4690"/>
                  </a:lnTo>
                  <a:lnTo>
                    <a:pt x="14977" y="7010"/>
                  </a:lnTo>
                  <a:cubicBezTo>
                    <a:pt x="15026" y="9229"/>
                    <a:pt x="15003" y="9359"/>
                    <a:pt x="14508" y="9963"/>
                  </a:cubicBezTo>
                  <a:cubicBezTo>
                    <a:pt x="14223" y="10310"/>
                    <a:pt x="13949" y="10595"/>
                    <a:pt x="13893" y="10595"/>
                  </a:cubicBezTo>
                  <a:cubicBezTo>
                    <a:pt x="13690" y="10595"/>
                    <a:pt x="13610" y="9423"/>
                    <a:pt x="13661" y="7084"/>
                  </a:cubicBezTo>
                  <a:lnTo>
                    <a:pt x="13714" y="4690"/>
                  </a:lnTo>
                  <a:close/>
                  <a:moveTo>
                    <a:pt x="12772" y="5707"/>
                  </a:moveTo>
                  <a:cubicBezTo>
                    <a:pt x="13139" y="5667"/>
                    <a:pt x="13130" y="6430"/>
                    <a:pt x="13077" y="8412"/>
                  </a:cubicBezTo>
                  <a:lnTo>
                    <a:pt x="13024" y="10397"/>
                  </a:lnTo>
                  <a:lnTo>
                    <a:pt x="11151" y="10508"/>
                  </a:lnTo>
                  <a:cubicBezTo>
                    <a:pt x="9414" y="10616"/>
                    <a:pt x="9275" y="10570"/>
                    <a:pt x="9193" y="9826"/>
                  </a:cubicBezTo>
                  <a:cubicBezTo>
                    <a:pt x="9027" y="8327"/>
                    <a:pt x="8211" y="8318"/>
                    <a:pt x="8046" y="9814"/>
                  </a:cubicBezTo>
                  <a:cubicBezTo>
                    <a:pt x="7929" y="10862"/>
                    <a:pt x="7210" y="10837"/>
                    <a:pt x="6804" y="9776"/>
                  </a:cubicBezTo>
                  <a:cubicBezTo>
                    <a:pt x="6632" y="9328"/>
                    <a:pt x="6427" y="8970"/>
                    <a:pt x="6346" y="8970"/>
                  </a:cubicBezTo>
                  <a:cubicBezTo>
                    <a:pt x="6265" y="8970"/>
                    <a:pt x="6066" y="9328"/>
                    <a:pt x="5904" y="9776"/>
                  </a:cubicBezTo>
                  <a:cubicBezTo>
                    <a:pt x="5741" y="10225"/>
                    <a:pt x="5449" y="10573"/>
                    <a:pt x="5256" y="10546"/>
                  </a:cubicBezTo>
                  <a:cubicBezTo>
                    <a:pt x="4898" y="10495"/>
                    <a:pt x="3865" y="9312"/>
                    <a:pt x="3572" y="8623"/>
                  </a:cubicBezTo>
                  <a:cubicBezTo>
                    <a:pt x="3313" y="8010"/>
                    <a:pt x="3676" y="7735"/>
                    <a:pt x="4235" y="8114"/>
                  </a:cubicBezTo>
                  <a:cubicBezTo>
                    <a:pt x="4604" y="8364"/>
                    <a:pt x="5155" y="8165"/>
                    <a:pt x="6293" y="7370"/>
                  </a:cubicBezTo>
                  <a:lnTo>
                    <a:pt x="7840" y="6278"/>
                  </a:lnTo>
                  <a:lnTo>
                    <a:pt x="9082" y="7010"/>
                  </a:lnTo>
                  <a:lnTo>
                    <a:pt x="10319" y="7742"/>
                  </a:lnTo>
                  <a:lnTo>
                    <a:pt x="11640" y="6551"/>
                  </a:lnTo>
                  <a:cubicBezTo>
                    <a:pt x="12199" y="6043"/>
                    <a:pt x="12553" y="5731"/>
                    <a:pt x="12772" y="5707"/>
                  </a:cubicBezTo>
                  <a:close/>
                  <a:moveTo>
                    <a:pt x="6288" y="12183"/>
                  </a:moveTo>
                  <a:cubicBezTo>
                    <a:pt x="6534" y="12227"/>
                    <a:pt x="6788" y="12599"/>
                    <a:pt x="6893" y="13250"/>
                  </a:cubicBezTo>
                  <a:cubicBezTo>
                    <a:pt x="7113" y="14616"/>
                    <a:pt x="7881" y="14687"/>
                    <a:pt x="7961" y="13350"/>
                  </a:cubicBezTo>
                  <a:cubicBezTo>
                    <a:pt x="8007" y="12598"/>
                    <a:pt x="8124" y="12431"/>
                    <a:pt x="8619" y="12431"/>
                  </a:cubicBezTo>
                  <a:cubicBezTo>
                    <a:pt x="9195" y="12431"/>
                    <a:pt x="9226" y="12508"/>
                    <a:pt x="9277" y="13982"/>
                  </a:cubicBezTo>
                  <a:cubicBezTo>
                    <a:pt x="9346" y="15961"/>
                    <a:pt x="9873" y="16655"/>
                    <a:pt x="10788" y="15992"/>
                  </a:cubicBezTo>
                  <a:cubicBezTo>
                    <a:pt x="11317" y="15610"/>
                    <a:pt x="11426" y="15652"/>
                    <a:pt x="11598" y="16302"/>
                  </a:cubicBezTo>
                  <a:cubicBezTo>
                    <a:pt x="11781" y="16995"/>
                    <a:pt x="11833" y="17006"/>
                    <a:pt x="12298" y="16439"/>
                  </a:cubicBezTo>
                  <a:cubicBezTo>
                    <a:pt x="12952" y="15640"/>
                    <a:pt x="13145" y="16123"/>
                    <a:pt x="13077" y="18387"/>
                  </a:cubicBezTo>
                  <a:lnTo>
                    <a:pt x="13024" y="20173"/>
                  </a:lnTo>
                  <a:lnTo>
                    <a:pt x="7540" y="20285"/>
                  </a:lnTo>
                  <a:cubicBezTo>
                    <a:pt x="4524" y="20344"/>
                    <a:pt x="2046" y="20245"/>
                    <a:pt x="2036" y="20074"/>
                  </a:cubicBezTo>
                  <a:cubicBezTo>
                    <a:pt x="2025" y="19903"/>
                    <a:pt x="2030" y="19359"/>
                    <a:pt x="2046" y="18871"/>
                  </a:cubicBezTo>
                  <a:cubicBezTo>
                    <a:pt x="2064" y="18333"/>
                    <a:pt x="1935" y="17809"/>
                    <a:pt x="1715" y="17531"/>
                  </a:cubicBezTo>
                  <a:cubicBezTo>
                    <a:pt x="1398" y="17131"/>
                    <a:pt x="1354" y="16762"/>
                    <a:pt x="1399" y="14752"/>
                  </a:cubicBezTo>
                  <a:lnTo>
                    <a:pt x="1451" y="12431"/>
                  </a:lnTo>
                  <a:lnTo>
                    <a:pt x="3062" y="12307"/>
                  </a:lnTo>
                  <a:cubicBezTo>
                    <a:pt x="4560" y="12198"/>
                    <a:pt x="4681" y="12255"/>
                    <a:pt x="4767" y="13027"/>
                  </a:cubicBezTo>
                  <a:cubicBezTo>
                    <a:pt x="4890" y="14141"/>
                    <a:pt x="5612" y="14149"/>
                    <a:pt x="5735" y="13039"/>
                  </a:cubicBezTo>
                  <a:cubicBezTo>
                    <a:pt x="5804" y="12418"/>
                    <a:pt x="6042" y="12140"/>
                    <a:pt x="6288" y="12183"/>
                  </a:cubicBezTo>
                  <a:close/>
                  <a:moveTo>
                    <a:pt x="15529" y="13871"/>
                  </a:moveTo>
                  <a:cubicBezTo>
                    <a:pt x="16067" y="13807"/>
                    <a:pt x="16554" y="13896"/>
                    <a:pt x="16629" y="14181"/>
                  </a:cubicBezTo>
                  <a:cubicBezTo>
                    <a:pt x="16676" y="14362"/>
                    <a:pt x="16167" y="15517"/>
                    <a:pt x="15492" y="16737"/>
                  </a:cubicBezTo>
                  <a:cubicBezTo>
                    <a:pt x="13605" y="20157"/>
                    <a:pt x="13629" y="20148"/>
                    <a:pt x="13629" y="17059"/>
                  </a:cubicBezTo>
                  <a:cubicBezTo>
                    <a:pt x="13629" y="15302"/>
                    <a:pt x="13683" y="15036"/>
                    <a:pt x="14140" y="14479"/>
                  </a:cubicBezTo>
                  <a:cubicBezTo>
                    <a:pt x="14406" y="14154"/>
                    <a:pt x="14991" y="13934"/>
                    <a:pt x="15529" y="13871"/>
                  </a:cubicBezTo>
                  <a:close/>
                  <a:moveTo>
                    <a:pt x="18492" y="13871"/>
                  </a:moveTo>
                  <a:cubicBezTo>
                    <a:pt x="18586" y="13905"/>
                    <a:pt x="18660" y="14009"/>
                    <a:pt x="18708" y="14193"/>
                  </a:cubicBezTo>
                  <a:cubicBezTo>
                    <a:pt x="18757" y="14380"/>
                    <a:pt x="18450" y="15328"/>
                    <a:pt x="18029" y="16302"/>
                  </a:cubicBezTo>
                  <a:cubicBezTo>
                    <a:pt x="17241" y="18126"/>
                    <a:pt x="16694" y="18592"/>
                    <a:pt x="16377" y="17692"/>
                  </a:cubicBezTo>
                  <a:cubicBezTo>
                    <a:pt x="16242" y="17307"/>
                    <a:pt x="16421" y="16763"/>
                    <a:pt x="17087" y="15521"/>
                  </a:cubicBezTo>
                  <a:cubicBezTo>
                    <a:pt x="17724" y="14332"/>
                    <a:pt x="18209" y="13767"/>
                    <a:pt x="18492" y="13871"/>
                  </a:cubicBezTo>
                  <a:close/>
                </a:path>
              </a:pathLst>
            </a:custGeom>
            <a:ln w="12700" cap="flat">
              <a:noFill/>
              <a:miter lim="400000"/>
            </a:ln>
            <a:effectLst/>
          </p:spPr>
        </p:pic>
        <p:sp>
          <p:nvSpPr>
            <p:cNvPr id="227" name="テキスト ボックス 18"/>
            <p:cNvSpPr/>
            <p:nvPr/>
          </p:nvSpPr>
          <p:spPr>
            <a:xfrm>
              <a:off x="175977" y="769121"/>
              <a:ext cx="1007468"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defRPr sz="1400" b="1"/>
              </a:lvl1pPr>
            </a:lstStyle>
            <a:p>
              <a:r>
                <a:t>Belt Press</a:t>
              </a:r>
            </a:p>
          </p:txBody>
        </p:sp>
      </p:grpSp>
      <p:grpSp>
        <p:nvGrpSpPr>
          <p:cNvPr id="231" name="グループ化 17"/>
          <p:cNvGrpSpPr/>
          <p:nvPr/>
        </p:nvGrpSpPr>
        <p:grpSpPr>
          <a:xfrm>
            <a:off x="1775519" y="1950893"/>
            <a:ext cx="2402554" cy="1032061"/>
            <a:chOff x="0" y="-1"/>
            <a:chExt cx="2402552" cy="1032060"/>
          </a:xfrm>
        </p:grpSpPr>
        <p:pic>
          <p:nvPicPr>
            <p:cNvPr id="229" name="図 5" descr="図 5"/>
            <p:cNvPicPr>
              <a:picLocks noChangeAspect="1"/>
            </p:cNvPicPr>
            <p:nvPr/>
          </p:nvPicPr>
          <p:blipFill>
            <a:blip r:embed="rId5"/>
            <a:srcRect t="3383" r="1686" b="2578"/>
            <a:stretch>
              <a:fillRect/>
            </a:stretch>
          </p:blipFill>
          <p:spPr>
            <a:xfrm>
              <a:off x="0" y="-2"/>
              <a:ext cx="1849860" cy="946549"/>
            </a:xfrm>
            <a:custGeom>
              <a:avLst/>
              <a:gdLst/>
              <a:ahLst/>
              <a:cxnLst>
                <a:cxn ang="0">
                  <a:pos x="wd2" y="hd2"/>
                </a:cxn>
                <a:cxn ang="5400000">
                  <a:pos x="wd2" y="hd2"/>
                </a:cxn>
                <a:cxn ang="10800000">
                  <a:pos x="wd2" y="hd2"/>
                </a:cxn>
                <a:cxn ang="16200000">
                  <a:pos x="wd2" y="hd2"/>
                </a:cxn>
              </a:cxnLst>
              <a:rect l="0" t="0" r="r" b="b"/>
              <a:pathLst>
                <a:path w="21502" h="21598" extrusionOk="0">
                  <a:moveTo>
                    <a:pt x="18923" y="0"/>
                  </a:moveTo>
                  <a:cubicBezTo>
                    <a:pt x="18815" y="-2"/>
                    <a:pt x="18695" y="99"/>
                    <a:pt x="18498" y="299"/>
                  </a:cubicBezTo>
                  <a:cubicBezTo>
                    <a:pt x="18256" y="545"/>
                    <a:pt x="17923" y="656"/>
                    <a:pt x="17756" y="552"/>
                  </a:cubicBezTo>
                  <a:cubicBezTo>
                    <a:pt x="17590" y="448"/>
                    <a:pt x="17368" y="500"/>
                    <a:pt x="17267" y="661"/>
                  </a:cubicBezTo>
                  <a:cubicBezTo>
                    <a:pt x="17079" y="964"/>
                    <a:pt x="9036" y="7138"/>
                    <a:pt x="7289" y="8322"/>
                  </a:cubicBezTo>
                  <a:cubicBezTo>
                    <a:pt x="6405" y="8920"/>
                    <a:pt x="6268" y="9128"/>
                    <a:pt x="5960" y="10296"/>
                  </a:cubicBezTo>
                  <a:cubicBezTo>
                    <a:pt x="5771" y="11015"/>
                    <a:pt x="5550" y="11647"/>
                    <a:pt x="5471" y="11700"/>
                  </a:cubicBezTo>
                  <a:cubicBezTo>
                    <a:pt x="5392" y="11753"/>
                    <a:pt x="5078" y="11301"/>
                    <a:pt x="4774" y="10704"/>
                  </a:cubicBezTo>
                  <a:cubicBezTo>
                    <a:pt x="4390" y="9949"/>
                    <a:pt x="4146" y="9688"/>
                    <a:pt x="3972" y="9835"/>
                  </a:cubicBezTo>
                  <a:cubicBezTo>
                    <a:pt x="3755" y="10019"/>
                    <a:pt x="2788" y="10395"/>
                    <a:pt x="1933" y="10631"/>
                  </a:cubicBezTo>
                  <a:cubicBezTo>
                    <a:pt x="1786" y="10672"/>
                    <a:pt x="1678" y="10776"/>
                    <a:pt x="1693" y="10858"/>
                  </a:cubicBezTo>
                  <a:cubicBezTo>
                    <a:pt x="1750" y="11168"/>
                    <a:pt x="1348" y="12343"/>
                    <a:pt x="1186" y="12343"/>
                  </a:cubicBezTo>
                  <a:cubicBezTo>
                    <a:pt x="1092" y="12343"/>
                    <a:pt x="787" y="12685"/>
                    <a:pt x="507" y="13104"/>
                  </a:cubicBezTo>
                  <a:cubicBezTo>
                    <a:pt x="130" y="13669"/>
                    <a:pt x="0" y="14103"/>
                    <a:pt x="0" y="14770"/>
                  </a:cubicBezTo>
                  <a:cubicBezTo>
                    <a:pt x="0" y="15416"/>
                    <a:pt x="52" y="15594"/>
                    <a:pt x="189" y="15422"/>
                  </a:cubicBezTo>
                  <a:cubicBezTo>
                    <a:pt x="614" y="14887"/>
                    <a:pt x="1386" y="14521"/>
                    <a:pt x="1854" y="14625"/>
                  </a:cubicBezTo>
                  <a:cubicBezTo>
                    <a:pt x="2669" y="14807"/>
                    <a:pt x="2778" y="14964"/>
                    <a:pt x="2689" y="15857"/>
                  </a:cubicBezTo>
                  <a:cubicBezTo>
                    <a:pt x="2580" y="16952"/>
                    <a:pt x="3078" y="17660"/>
                    <a:pt x="4207" y="18021"/>
                  </a:cubicBezTo>
                  <a:cubicBezTo>
                    <a:pt x="4910" y="18246"/>
                    <a:pt x="5120" y="18219"/>
                    <a:pt x="5328" y="17849"/>
                  </a:cubicBezTo>
                  <a:cubicBezTo>
                    <a:pt x="5469" y="17599"/>
                    <a:pt x="5780" y="17366"/>
                    <a:pt x="6020" y="17333"/>
                  </a:cubicBezTo>
                  <a:cubicBezTo>
                    <a:pt x="6444" y="17273"/>
                    <a:pt x="6455" y="17315"/>
                    <a:pt x="6500" y="18836"/>
                  </a:cubicBezTo>
                  <a:cubicBezTo>
                    <a:pt x="6536" y="20075"/>
                    <a:pt x="6600" y="20403"/>
                    <a:pt x="6804" y="20403"/>
                  </a:cubicBezTo>
                  <a:cubicBezTo>
                    <a:pt x="6982" y="20402"/>
                    <a:pt x="7073" y="20121"/>
                    <a:pt x="7095" y="19506"/>
                  </a:cubicBezTo>
                  <a:cubicBezTo>
                    <a:pt x="7143" y="18147"/>
                    <a:pt x="7414" y="17371"/>
                    <a:pt x="7796" y="17478"/>
                  </a:cubicBezTo>
                  <a:cubicBezTo>
                    <a:pt x="8120" y="17568"/>
                    <a:pt x="8303" y="18354"/>
                    <a:pt x="8571" y="20774"/>
                  </a:cubicBezTo>
                  <a:cubicBezTo>
                    <a:pt x="8639" y="21393"/>
                    <a:pt x="8751" y="21598"/>
                    <a:pt x="9028" y="21598"/>
                  </a:cubicBezTo>
                  <a:cubicBezTo>
                    <a:pt x="9493" y="21598"/>
                    <a:pt x="9591" y="21013"/>
                    <a:pt x="9706" y="17586"/>
                  </a:cubicBezTo>
                  <a:lnTo>
                    <a:pt x="9798" y="14924"/>
                  </a:lnTo>
                  <a:lnTo>
                    <a:pt x="12409" y="12923"/>
                  </a:lnTo>
                  <a:cubicBezTo>
                    <a:pt x="13846" y="11825"/>
                    <a:pt x="15058" y="11004"/>
                    <a:pt x="15103" y="11093"/>
                  </a:cubicBezTo>
                  <a:cubicBezTo>
                    <a:pt x="15148" y="11182"/>
                    <a:pt x="15189" y="11737"/>
                    <a:pt x="15191" y="12325"/>
                  </a:cubicBezTo>
                  <a:cubicBezTo>
                    <a:pt x="15193" y="13250"/>
                    <a:pt x="15275" y="14137"/>
                    <a:pt x="15721" y="17939"/>
                  </a:cubicBezTo>
                  <a:cubicBezTo>
                    <a:pt x="15776" y="18403"/>
                    <a:pt x="15911" y="18610"/>
                    <a:pt x="16159" y="18610"/>
                  </a:cubicBezTo>
                  <a:cubicBezTo>
                    <a:pt x="16573" y="18610"/>
                    <a:pt x="16606" y="18397"/>
                    <a:pt x="16870" y="13692"/>
                  </a:cubicBezTo>
                  <a:cubicBezTo>
                    <a:pt x="17057" y="10347"/>
                    <a:pt x="17102" y="10084"/>
                    <a:pt x="17405" y="10577"/>
                  </a:cubicBezTo>
                  <a:cubicBezTo>
                    <a:pt x="17543" y="10803"/>
                    <a:pt x="17617" y="11530"/>
                    <a:pt x="17617" y="12624"/>
                  </a:cubicBezTo>
                  <a:cubicBezTo>
                    <a:pt x="17617" y="13555"/>
                    <a:pt x="17745" y="15480"/>
                    <a:pt x="17903" y="16898"/>
                  </a:cubicBezTo>
                  <a:cubicBezTo>
                    <a:pt x="18061" y="18316"/>
                    <a:pt x="18146" y="19560"/>
                    <a:pt x="18092" y="19669"/>
                  </a:cubicBezTo>
                  <a:cubicBezTo>
                    <a:pt x="18039" y="19778"/>
                    <a:pt x="18133" y="19820"/>
                    <a:pt x="18300" y="19760"/>
                  </a:cubicBezTo>
                  <a:cubicBezTo>
                    <a:pt x="18586" y="19656"/>
                    <a:pt x="18611" y="19351"/>
                    <a:pt x="18683" y="14580"/>
                  </a:cubicBezTo>
                  <a:lnTo>
                    <a:pt x="18757" y="9518"/>
                  </a:lnTo>
                  <a:lnTo>
                    <a:pt x="19439" y="9499"/>
                  </a:lnTo>
                  <a:cubicBezTo>
                    <a:pt x="19815" y="9493"/>
                    <a:pt x="20460" y="9462"/>
                    <a:pt x="20869" y="9427"/>
                  </a:cubicBezTo>
                  <a:cubicBezTo>
                    <a:pt x="21564" y="9368"/>
                    <a:pt x="21600" y="9325"/>
                    <a:pt x="21386" y="8838"/>
                  </a:cubicBezTo>
                  <a:cubicBezTo>
                    <a:pt x="21006" y="7975"/>
                    <a:pt x="20784" y="5739"/>
                    <a:pt x="21026" y="5198"/>
                  </a:cubicBezTo>
                  <a:cubicBezTo>
                    <a:pt x="21241" y="4718"/>
                    <a:pt x="21183" y="2926"/>
                    <a:pt x="20943" y="2635"/>
                  </a:cubicBezTo>
                  <a:cubicBezTo>
                    <a:pt x="20869" y="2545"/>
                    <a:pt x="20805" y="2155"/>
                    <a:pt x="20805" y="1775"/>
                  </a:cubicBezTo>
                  <a:cubicBezTo>
                    <a:pt x="20805" y="846"/>
                    <a:pt x="20465" y="347"/>
                    <a:pt x="19993" y="580"/>
                  </a:cubicBezTo>
                  <a:cubicBezTo>
                    <a:pt x="19751" y="700"/>
                    <a:pt x="19483" y="596"/>
                    <a:pt x="19273" y="308"/>
                  </a:cubicBezTo>
                  <a:cubicBezTo>
                    <a:pt x="19124" y="102"/>
                    <a:pt x="19030" y="2"/>
                    <a:pt x="18923" y="0"/>
                  </a:cubicBezTo>
                  <a:close/>
                </a:path>
              </a:pathLst>
            </a:custGeom>
            <a:ln w="12700" cap="flat">
              <a:noFill/>
              <a:miter lim="400000"/>
            </a:ln>
            <a:effectLst/>
          </p:spPr>
        </p:pic>
        <p:sp>
          <p:nvSpPr>
            <p:cNvPr id="230" name="テキスト ボックス 20"/>
            <p:cNvSpPr/>
            <p:nvPr/>
          </p:nvSpPr>
          <p:spPr>
            <a:xfrm>
              <a:off x="45718" y="1032059"/>
              <a:ext cx="235683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defRPr sz="1400" b="1"/>
              </a:lvl1pPr>
            </a:lstStyle>
            <a:p>
              <a:r>
                <a:t>Conventional  Screw Press</a:t>
              </a:r>
            </a:p>
          </p:txBody>
        </p:sp>
      </p:grpSp>
      <p:grpSp>
        <p:nvGrpSpPr>
          <p:cNvPr id="234" name="グループ化 19"/>
          <p:cNvGrpSpPr/>
          <p:nvPr/>
        </p:nvGrpSpPr>
        <p:grpSpPr>
          <a:xfrm>
            <a:off x="3980762" y="2126403"/>
            <a:ext cx="2069520" cy="820692"/>
            <a:chOff x="0" y="0"/>
            <a:chExt cx="2069519" cy="820690"/>
          </a:xfrm>
        </p:grpSpPr>
        <p:pic>
          <p:nvPicPr>
            <p:cNvPr id="232" name="Picture 1" descr="Picture 1"/>
            <p:cNvPicPr>
              <a:picLocks noChangeAspect="1"/>
            </p:cNvPicPr>
            <p:nvPr/>
          </p:nvPicPr>
          <p:blipFill>
            <a:blip r:embed="rId6"/>
            <a:srcRect l="3593" t="14994" r="2966" b="6226"/>
            <a:stretch>
              <a:fillRect/>
            </a:stretch>
          </p:blipFill>
          <p:spPr>
            <a:xfrm>
              <a:off x="135886" y="0"/>
              <a:ext cx="1646361" cy="820691"/>
            </a:xfrm>
            <a:custGeom>
              <a:avLst/>
              <a:gdLst/>
              <a:ahLst/>
              <a:cxnLst>
                <a:cxn ang="0">
                  <a:pos x="wd2" y="hd2"/>
                </a:cxn>
                <a:cxn ang="5400000">
                  <a:pos x="wd2" y="hd2"/>
                </a:cxn>
                <a:cxn ang="10800000">
                  <a:pos x="wd2" y="hd2"/>
                </a:cxn>
                <a:cxn ang="16200000">
                  <a:pos x="wd2" y="hd2"/>
                </a:cxn>
              </a:cxnLst>
              <a:rect l="0" t="0" r="r" b="b"/>
              <a:pathLst>
                <a:path w="21574" h="21552" extrusionOk="0">
                  <a:moveTo>
                    <a:pt x="2592" y="0"/>
                  </a:moveTo>
                  <a:lnTo>
                    <a:pt x="2592" y="2189"/>
                  </a:lnTo>
                  <a:cubicBezTo>
                    <a:pt x="2592" y="4142"/>
                    <a:pt x="2544" y="4427"/>
                    <a:pt x="2160" y="4930"/>
                  </a:cubicBezTo>
                  <a:cubicBezTo>
                    <a:pt x="1748" y="5469"/>
                    <a:pt x="1724" y="5465"/>
                    <a:pt x="1552" y="4711"/>
                  </a:cubicBezTo>
                  <a:cubicBezTo>
                    <a:pt x="1409" y="4083"/>
                    <a:pt x="1237" y="3919"/>
                    <a:pt x="699" y="3919"/>
                  </a:cubicBezTo>
                  <a:cubicBezTo>
                    <a:pt x="29" y="3919"/>
                    <a:pt x="23" y="3927"/>
                    <a:pt x="7" y="5295"/>
                  </a:cubicBezTo>
                  <a:cubicBezTo>
                    <a:pt x="-26" y="7997"/>
                    <a:pt x="60" y="9382"/>
                    <a:pt x="277" y="9734"/>
                  </a:cubicBezTo>
                  <a:cubicBezTo>
                    <a:pt x="398" y="9930"/>
                    <a:pt x="543" y="10499"/>
                    <a:pt x="600" y="10996"/>
                  </a:cubicBezTo>
                  <a:cubicBezTo>
                    <a:pt x="685" y="11723"/>
                    <a:pt x="823" y="11924"/>
                    <a:pt x="1312" y="12038"/>
                  </a:cubicBezTo>
                  <a:cubicBezTo>
                    <a:pt x="1679" y="12124"/>
                    <a:pt x="1992" y="12003"/>
                    <a:pt x="2103" y="11736"/>
                  </a:cubicBezTo>
                  <a:cubicBezTo>
                    <a:pt x="2471" y="10851"/>
                    <a:pt x="2592" y="11735"/>
                    <a:pt x="2592" y="15363"/>
                  </a:cubicBezTo>
                  <a:cubicBezTo>
                    <a:pt x="2592" y="18836"/>
                    <a:pt x="2614" y="19083"/>
                    <a:pt x="2951" y="19261"/>
                  </a:cubicBezTo>
                  <a:cubicBezTo>
                    <a:pt x="3151" y="19365"/>
                    <a:pt x="3258" y="19608"/>
                    <a:pt x="3195" y="19813"/>
                  </a:cubicBezTo>
                  <a:cubicBezTo>
                    <a:pt x="3132" y="20015"/>
                    <a:pt x="3129" y="20500"/>
                    <a:pt x="3190" y="20886"/>
                  </a:cubicBezTo>
                  <a:cubicBezTo>
                    <a:pt x="3271" y="21393"/>
                    <a:pt x="3563" y="21600"/>
                    <a:pt x="3845" y="21543"/>
                  </a:cubicBezTo>
                  <a:cubicBezTo>
                    <a:pt x="4127" y="21486"/>
                    <a:pt x="4400" y="21168"/>
                    <a:pt x="4438" y="20636"/>
                  </a:cubicBezTo>
                  <a:cubicBezTo>
                    <a:pt x="4467" y="20227"/>
                    <a:pt x="4597" y="19722"/>
                    <a:pt x="4724" y="19511"/>
                  </a:cubicBezTo>
                  <a:cubicBezTo>
                    <a:pt x="4872" y="19264"/>
                    <a:pt x="6739" y="19015"/>
                    <a:pt x="9971" y="18812"/>
                  </a:cubicBezTo>
                  <a:cubicBezTo>
                    <a:pt x="12731" y="18640"/>
                    <a:pt x="15498" y="18399"/>
                    <a:pt x="16124" y="18281"/>
                  </a:cubicBezTo>
                  <a:cubicBezTo>
                    <a:pt x="17018" y="18113"/>
                    <a:pt x="17294" y="18174"/>
                    <a:pt x="17408" y="18562"/>
                  </a:cubicBezTo>
                  <a:cubicBezTo>
                    <a:pt x="17488" y="18834"/>
                    <a:pt x="17667" y="19120"/>
                    <a:pt x="17804" y="19208"/>
                  </a:cubicBezTo>
                  <a:cubicBezTo>
                    <a:pt x="17946" y="19298"/>
                    <a:pt x="18055" y="19807"/>
                    <a:pt x="18058" y="20376"/>
                  </a:cubicBezTo>
                  <a:cubicBezTo>
                    <a:pt x="18065" y="21348"/>
                    <a:pt x="18092" y="21376"/>
                    <a:pt x="18922" y="21376"/>
                  </a:cubicBezTo>
                  <a:lnTo>
                    <a:pt x="19780" y="21376"/>
                  </a:lnTo>
                  <a:lnTo>
                    <a:pt x="19863" y="16759"/>
                  </a:lnTo>
                  <a:cubicBezTo>
                    <a:pt x="19950" y="12073"/>
                    <a:pt x="20038" y="11287"/>
                    <a:pt x="20466" y="11287"/>
                  </a:cubicBezTo>
                  <a:cubicBezTo>
                    <a:pt x="20759" y="11287"/>
                    <a:pt x="21574" y="9586"/>
                    <a:pt x="21574" y="8974"/>
                  </a:cubicBezTo>
                  <a:cubicBezTo>
                    <a:pt x="21574" y="8354"/>
                    <a:pt x="21076" y="6870"/>
                    <a:pt x="20419" y="5545"/>
                  </a:cubicBezTo>
                  <a:cubicBezTo>
                    <a:pt x="20009" y="4716"/>
                    <a:pt x="19863" y="4117"/>
                    <a:pt x="19863" y="3252"/>
                  </a:cubicBezTo>
                  <a:cubicBezTo>
                    <a:pt x="19863" y="2428"/>
                    <a:pt x="19760" y="1966"/>
                    <a:pt x="19520" y="1709"/>
                  </a:cubicBezTo>
                  <a:cubicBezTo>
                    <a:pt x="19332" y="1508"/>
                    <a:pt x="19182" y="1047"/>
                    <a:pt x="19182" y="677"/>
                  </a:cubicBezTo>
                  <a:cubicBezTo>
                    <a:pt x="19182" y="19"/>
                    <a:pt x="19013" y="0"/>
                    <a:pt x="10882" y="0"/>
                  </a:cubicBezTo>
                  <a:lnTo>
                    <a:pt x="2592" y="0"/>
                  </a:lnTo>
                  <a:close/>
                  <a:moveTo>
                    <a:pt x="17372" y="13257"/>
                  </a:moveTo>
                  <a:cubicBezTo>
                    <a:pt x="17533" y="13579"/>
                    <a:pt x="17480" y="15333"/>
                    <a:pt x="17304" y="15550"/>
                  </a:cubicBezTo>
                  <a:cubicBezTo>
                    <a:pt x="17216" y="15660"/>
                    <a:pt x="15239" y="15895"/>
                    <a:pt x="12905" y="16071"/>
                  </a:cubicBezTo>
                  <a:cubicBezTo>
                    <a:pt x="10572" y="16248"/>
                    <a:pt x="7570" y="16475"/>
                    <a:pt x="6237" y="16582"/>
                  </a:cubicBezTo>
                  <a:cubicBezTo>
                    <a:pt x="4904" y="16689"/>
                    <a:pt x="3779" y="16656"/>
                    <a:pt x="3736" y="16509"/>
                  </a:cubicBezTo>
                  <a:cubicBezTo>
                    <a:pt x="3558" y="15895"/>
                    <a:pt x="3925" y="14925"/>
                    <a:pt x="4396" y="14768"/>
                  </a:cubicBezTo>
                  <a:cubicBezTo>
                    <a:pt x="4671" y="14676"/>
                    <a:pt x="7170" y="14553"/>
                    <a:pt x="9945" y="14497"/>
                  </a:cubicBezTo>
                  <a:cubicBezTo>
                    <a:pt x="14360" y="14408"/>
                    <a:pt x="15131" y="14314"/>
                    <a:pt x="16129" y="13726"/>
                  </a:cubicBezTo>
                  <a:cubicBezTo>
                    <a:pt x="16756" y="13357"/>
                    <a:pt x="17317" y="13148"/>
                    <a:pt x="17372" y="13257"/>
                  </a:cubicBezTo>
                  <a:close/>
                  <a:moveTo>
                    <a:pt x="16935" y="15873"/>
                  </a:moveTo>
                  <a:cubicBezTo>
                    <a:pt x="17263" y="15924"/>
                    <a:pt x="17371" y="16056"/>
                    <a:pt x="17413" y="16280"/>
                  </a:cubicBezTo>
                  <a:cubicBezTo>
                    <a:pt x="17591" y="17204"/>
                    <a:pt x="17152" y="17597"/>
                    <a:pt x="15885" y="17645"/>
                  </a:cubicBezTo>
                  <a:cubicBezTo>
                    <a:pt x="15206" y="17671"/>
                    <a:pt x="12452" y="17814"/>
                    <a:pt x="9769" y="17958"/>
                  </a:cubicBezTo>
                  <a:cubicBezTo>
                    <a:pt x="5476" y="18188"/>
                    <a:pt x="4864" y="18151"/>
                    <a:pt x="4672" y="17687"/>
                  </a:cubicBezTo>
                  <a:cubicBezTo>
                    <a:pt x="4529" y="17343"/>
                    <a:pt x="4516" y="17088"/>
                    <a:pt x="4630" y="16947"/>
                  </a:cubicBezTo>
                  <a:cubicBezTo>
                    <a:pt x="4726" y="16828"/>
                    <a:pt x="6632" y="16589"/>
                    <a:pt x="8869" y="16415"/>
                  </a:cubicBezTo>
                  <a:cubicBezTo>
                    <a:pt x="11105" y="16242"/>
                    <a:pt x="13922" y="16020"/>
                    <a:pt x="15125" y="15925"/>
                  </a:cubicBezTo>
                  <a:cubicBezTo>
                    <a:pt x="16057" y="15852"/>
                    <a:pt x="16606" y="15823"/>
                    <a:pt x="16935" y="15873"/>
                  </a:cubicBezTo>
                  <a:close/>
                </a:path>
              </a:pathLst>
            </a:custGeom>
            <a:ln w="12700" cap="flat">
              <a:noFill/>
              <a:miter lim="400000"/>
            </a:ln>
            <a:effectLst/>
          </p:spPr>
        </p:pic>
        <p:sp>
          <p:nvSpPr>
            <p:cNvPr id="233" name="テキスト ボックス 22"/>
            <p:cNvSpPr/>
            <p:nvPr/>
          </p:nvSpPr>
          <p:spPr>
            <a:xfrm>
              <a:off x="0" y="761799"/>
              <a:ext cx="2069520"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defRPr sz="1400" b="1"/>
              </a:lvl1pPr>
            </a:lstStyle>
            <a:p>
              <a:r>
                <a:t>Centrifuge / Decanter</a:t>
              </a:r>
            </a:p>
          </p:txBody>
        </p:sp>
      </p:grpSp>
      <p:sp>
        <p:nvSpPr>
          <p:cNvPr id="235" name="テキスト ボックス 24"/>
          <p:cNvSpPr txBox="1"/>
          <p:nvPr/>
        </p:nvSpPr>
        <p:spPr>
          <a:xfrm>
            <a:off x="1677223" y="4161624"/>
            <a:ext cx="8908561" cy="333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lvl="2" indent="457200">
              <a:defRPr b="1"/>
            </a:pPr>
            <a:r>
              <a:t>Clog-free Structure </a:t>
            </a:r>
            <a:r>
              <a:rPr sz="1400" b="0"/>
              <a:t>[Very highly Oil-resident Structure]</a:t>
            </a:r>
          </a:p>
        </p:txBody>
      </p:sp>
      <p:sp>
        <p:nvSpPr>
          <p:cNvPr id="236" name="テキスト ボックス 25"/>
          <p:cNvSpPr txBox="1"/>
          <p:nvPr/>
        </p:nvSpPr>
        <p:spPr>
          <a:xfrm>
            <a:off x="1677223" y="4534207"/>
            <a:ext cx="8908561" cy="333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lvl="2" indent="457200">
              <a:defRPr b="1"/>
            </a:pPr>
            <a:r>
              <a:t>Easy Operation </a:t>
            </a:r>
            <a:r>
              <a:rPr sz="1400" b="0"/>
              <a:t>[24 h Full Auto Operation Available]</a:t>
            </a:r>
          </a:p>
        </p:txBody>
      </p:sp>
      <p:sp>
        <p:nvSpPr>
          <p:cNvPr id="237" name="テキスト ボックス 26"/>
          <p:cNvSpPr txBox="1"/>
          <p:nvPr/>
        </p:nvSpPr>
        <p:spPr>
          <a:xfrm>
            <a:off x="1677223" y="4906789"/>
            <a:ext cx="8908561" cy="333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lvl="2" indent="457200">
              <a:defRPr b="1"/>
            </a:pPr>
            <a:r>
              <a:t>All Built-in / Compact Design </a:t>
            </a:r>
            <a:r>
              <a:rPr sz="1400" b="0"/>
              <a:t>[No Needed Separated Flocculation Tank / Conditioning Tank]</a:t>
            </a:r>
          </a:p>
        </p:txBody>
      </p:sp>
      <p:sp>
        <p:nvSpPr>
          <p:cNvPr id="238" name="テキスト ボックス 27"/>
          <p:cNvSpPr txBox="1"/>
          <p:nvPr/>
        </p:nvSpPr>
        <p:spPr>
          <a:xfrm>
            <a:off x="1677223" y="5279372"/>
            <a:ext cx="8908561" cy="333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lvl="2" indent="457200">
              <a:defRPr b="1"/>
            </a:pPr>
            <a:r>
              <a:t>Available for Thin Sludge </a:t>
            </a:r>
            <a:r>
              <a:rPr sz="1400" b="0"/>
              <a:t>[No Needed Separated thickening Tank, Direct Inlet From Bioreactor Available]</a:t>
            </a:r>
          </a:p>
        </p:txBody>
      </p:sp>
      <p:sp>
        <p:nvSpPr>
          <p:cNvPr id="239" name="テキスト ボックス 30"/>
          <p:cNvSpPr txBox="1"/>
          <p:nvPr/>
        </p:nvSpPr>
        <p:spPr>
          <a:xfrm>
            <a:off x="1677223" y="5651957"/>
            <a:ext cx="8908561" cy="333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lvl="2" indent="457200">
              <a:defRPr b="1"/>
            </a:pPr>
            <a:r>
              <a:t>Wide Application </a:t>
            </a:r>
            <a:r>
              <a:rPr sz="1400" b="0"/>
              <a:t>[All Industry can be the Customer]</a:t>
            </a:r>
          </a:p>
        </p:txBody>
      </p:sp>
      <p:sp>
        <p:nvSpPr>
          <p:cNvPr id="240" name="テキスト ボックス 28"/>
          <p:cNvSpPr txBox="1"/>
          <p:nvPr/>
        </p:nvSpPr>
        <p:spPr>
          <a:xfrm>
            <a:off x="1736266" y="1340767"/>
            <a:ext cx="5525187" cy="3330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r>
              <a:t>Many kinds of Dewatering Equipment in the world…..</a:t>
            </a:r>
          </a:p>
        </p:txBody>
      </p:sp>
      <p:sp>
        <p:nvSpPr>
          <p:cNvPr id="241" name="テキスト ボックス 21"/>
          <p:cNvSpPr txBox="1"/>
          <p:nvPr/>
        </p:nvSpPr>
        <p:spPr>
          <a:xfrm>
            <a:off x="1677223" y="3789041"/>
            <a:ext cx="8908561" cy="333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lvl="2" indent="457200">
              <a:defRPr b="1"/>
            </a:pPr>
            <a:r>
              <a:t>Energy Saving Design </a:t>
            </a:r>
            <a:r>
              <a:rPr sz="1400" b="0"/>
              <a:t>[Low running Cost - Low consumption of washing water and electricity consumption]</a:t>
            </a:r>
          </a:p>
        </p:txBody>
      </p:sp>
      <p:sp>
        <p:nvSpPr>
          <p:cNvPr id="242" name="テキスト ボックス 32"/>
          <p:cNvSpPr txBox="1"/>
          <p:nvPr/>
        </p:nvSpPr>
        <p:spPr>
          <a:xfrm>
            <a:off x="1736266" y="3465342"/>
            <a:ext cx="5525187" cy="333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marL="180472" indent="-180472">
              <a:buSzPct val="100000"/>
              <a:buChar char="•"/>
              <a:defRPr b="1" u="sng">
                <a:solidFill>
                  <a:schemeClr val="accent6">
                    <a:lumOff val="-9568"/>
                  </a:schemeClr>
                </a:solidFill>
              </a:defRPr>
            </a:lvl1pPr>
          </a:lstStyle>
          <a:p>
            <a:r>
              <a:t>Special Advantages</a:t>
            </a:r>
          </a:p>
        </p:txBody>
      </p:sp>
      <p:pic>
        <p:nvPicPr>
          <p:cNvPr id="3" name="Imagen 2">
            <a:extLst>
              <a:ext uri="{FF2B5EF4-FFF2-40B4-BE49-F238E27FC236}">
                <a16:creationId xmlns:a16="http://schemas.microsoft.com/office/drawing/2014/main" id="{8E51888F-4ADA-5715-C368-36408AAAC8D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361486" y="200318"/>
            <a:ext cx="1351281" cy="1148589"/>
          </a:xfrm>
          <a:prstGeom prst="rect">
            <a:avLst/>
          </a:prstGeom>
        </p:spPr>
      </p:pic>
      <p:sp>
        <p:nvSpPr>
          <p:cNvPr id="4" name="Rectángulo 3">
            <a:extLst>
              <a:ext uri="{FF2B5EF4-FFF2-40B4-BE49-F238E27FC236}">
                <a16:creationId xmlns:a16="http://schemas.microsoft.com/office/drawing/2014/main" id="{639545FF-EDB3-B08E-8DDE-A4138C1FD987}"/>
              </a:ext>
            </a:extLst>
          </p:cNvPr>
          <p:cNvSpPr/>
          <p:nvPr/>
        </p:nvSpPr>
        <p:spPr>
          <a:xfrm>
            <a:off x="-7799" y="1"/>
            <a:ext cx="331650" cy="6857999"/>
          </a:xfrm>
          <a:prstGeom prst="rect">
            <a:avLst/>
          </a:prstGeom>
          <a:solidFill>
            <a:srgbClr val="0BA18A"/>
          </a:solidFill>
          <a:ln w="25400" cap="flat">
            <a:solidFill>
              <a:srgbClr val="0BA18A"/>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s-MX" sz="1800" b="0" i="0" u="none" strike="noStrike" cap="none" spc="0" normalizeH="0" baseline="0">
              <a:ln>
                <a:noFill/>
              </a:ln>
              <a:solidFill>
                <a:srgbClr val="000000"/>
              </a:solidFill>
              <a:effectLst/>
              <a:uFillTx/>
              <a:latin typeface="+mn-lt"/>
              <a:ea typeface="+mn-ea"/>
              <a:cs typeface="+mn-cs"/>
              <a:sym typeface="Calibri"/>
            </a:endParaRPr>
          </a:p>
        </p:txBody>
      </p:sp>
    </p:spTree>
  </p:cSld>
  <p:clrMapOvr>
    <a:masterClrMapping/>
  </p:clrMapOvr>
  <mc:AlternateContent xmlns:mc="http://schemas.openxmlformats.org/markup-compatibility/2006" xmlns:p14="http://schemas.microsoft.com/office/powerpoint/2010/main">
    <mc:Choice Requires="p14">
      <p:transition spd="slow" p14:dur="1200">
        <p:push dir="u"/>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xit" fill="hold" grpId="1" nodeType="clickEffect">
                                  <p:stCondLst>
                                    <p:cond delay="0"/>
                                  </p:stCondLst>
                                  <p:iterate>
                                    <p:tmAbs val="0"/>
                                  </p:iterate>
                                  <p:childTnLst>
                                    <p:animEffect transition="out" filter="fade">
                                      <p:cBhvr>
                                        <p:cTn id="6" dur="750" fill="hold"/>
                                        <p:tgtEl>
                                          <p:spTgt spid="234"/>
                                        </p:tgtEl>
                                      </p:cBhvr>
                                    </p:animEffect>
                                    <p:set>
                                      <p:cBhvr>
                                        <p:cTn id="7" fill="hold">
                                          <p:stCondLst>
                                            <p:cond delay="749"/>
                                          </p:stCondLst>
                                        </p:cTn>
                                        <p:tgtEl>
                                          <p:spTgt spid="23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2" nodeType="clickEffect">
                                  <p:stCondLst>
                                    <p:cond delay="0"/>
                                  </p:stCondLst>
                                  <p:iterate>
                                    <p:tmAbs val="0"/>
                                  </p:iterate>
                                  <p:childTnLst>
                                    <p:set>
                                      <p:cBhvr>
                                        <p:cTn id="11" fill="hold"/>
                                        <p:tgtEl>
                                          <p:spTgt spid="235"/>
                                        </p:tgtEl>
                                        <p:attrNameLst>
                                          <p:attrName>style.visibility</p:attrName>
                                        </p:attrNameLst>
                                      </p:cBhvr>
                                      <p:to>
                                        <p:strVal val="visible"/>
                                      </p:to>
                                    </p:set>
                                    <p:anim calcmode="lin" valueType="num">
                                      <p:cBhvr>
                                        <p:cTn id="12" dur="1000" fill="hold"/>
                                        <p:tgtEl>
                                          <p:spTgt spid="235"/>
                                        </p:tgtEl>
                                        <p:attrNameLst>
                                          <p:attrName>ppt_x</p:attrName>
                                        </p:attrNameLst>
                                      </p:cBhvr>
                                      <p:tavLst>
                                        <p:tav tm="0">
                                          <p:val>
                                            <p:strVal val="#ppt_x"/>
                                          </p:val>
                                        </p:tav>
                                        <p:tav tm="100000">
                                          <p:val>
                                            <p:strVal val="#ppt_x"/>
                                          </p:val>
                                        </p:tav>
                                      </p:tavLst>
                                    </p:anim>
                                    <p:anim calcmode="lin" valueType="num">
                                      <p:cBhvr>
                                        <p:cTn id="13" dur="1000" fill="hold"/>
                                        <p:tgtEl>
                                          <p:spTgt spid="23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xit" presetSubtype="4" fill="hold" grpId="3" nodeType="clickEffect">
                                  <p:stCondLst>
                                    <p:cond delay="0"/>
                                  </p:stCondLst>
                                  <p:iterate>
                                    <p:tmAbs val="0"/>
                                  </p:iterate>
                                  <p:childTnLst>
                                    <p:animEffect transition="out" filter="wipe(down)">
                                      <p:cBhvr>
                                        <p:cTn id="17" dur="500" fill="hold"/>
                                        <p:tgtEl>
                                          <p:spTgt spid="225"/>
                                        </p:tgtEl>
                                      </p:cBhvr>
                                    </p:animEffect>
                                    <p:set>
                                      <p:cBhvr>
                                        <p:cTn id="18" fill="hold">
                                          <p:stCondLst>
                                            <p:cond delay="499"/>
                                          </p:stCondLst>
                                        </p:cTn>
                                        <p:tgtEl>
                                          <p:spTgt spid="225"/>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4" nodeType="clickEffect">
                                  <p:stCondLst>
                                    <p:cond delay="0"/>
                                  </p:stCondLst>
                                  <p:iterate>
                                    <p:tmAbs val="0"/>
                                  </p:iterate>
                                  <p:childTnLst>
                                    <p:set>
                                      <p:cBhvr>
                                        <p:cTn id="22" fill="hold"/>
                                        <p:tgtEl>
                                          <p:spTgt spid="236"/>
                                        </p:tgtEl>
                                        <p:attrNameLst>
                                          <p:attrName>style.visibility</p:attrName>
                                        </p:attrNameLst>
                                      </p:cBhvr>
                                      <p:to>
                                        <p:strVal val="visible"/>
                                      </p:to>
                                    </p:set>
                                    <p:anim calcmode="lin" valueType="num">
                                      <p:cBhvr>
                                        <p:cTn id="23" dur="1000" fill="hold"/>
                                        <p:tgtEl>
                                          <p:spTgt spid="236"/>
                                        </p:tgtEl>
                                        <p:attrNameLst>
                                          <p:attrName>ppt_x</p:attrName>
                                        </p:attrNameLst>
                                      </p:cBhvr>
                                      <p:tavLst>
                                        <p:tav tm="0">
                                          <p:val>
                                            <p:strVal val="#ppt_x"/>
                                          </p:val>
                                        </p:tav>
                                        <p:tav tm="100000">
                                          <p:val>
                                            <p:strVal val="#ppt_x"/>
                                          </p:val>
                                        </p:tav>
                                      </p:tavLst>
                                    </p:anim>
                                    <p:anim calcmode="lin" valueType="num">
                                      <p:cBhvr>
                                        <p:cTn id="24" dur="1000" fill="hold"/>
                                        <p:tgtEl>
                                          <p:spTgt spid="236"/>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5" nodeType="clickEffect">
                                  <p:stCondLst>
                                    <p:cond delay="0"/>
                                  </p:stCondLst>
                                  <p:iterate>
                                    <p:tmAbs val="0"/>
                                  </p:iterate>
                                  <p:childTnLst>
                                    <p:set>
                                      <p:cBhvr>
                                        <p:cTn id="28" fill="hold"/>
                                        <p:tgtEl>
                                          <p:spTgt spid="237"/>
                                        </p:tgtEl>
                                        <p:attrNameLst>
                                          <p:attrName>style.visibility</p:attrName>
                                        </p:attrNameLst>
                                      </p:cBhvr>
                                      <p:to>
                                        <p:strVal val="visible"/>
                                      </p:to>
                                    </p:set>
                                    <p:anim calcmode="lin" valueType="num">
                                      <p:cBhvr>
                                        <p:cTn id="29" dur="1000" fill="hold"/>
                                        <p:tgtEl>
                                          <p:spTgt spid="237"/>
                                        </p:tgtEl>
                                        <p:attrNameLst>
                                          <p:attrName>ppt_x</p:attrName>
                                        </p:attrNameLst>
                                      </p:cBhvr>
                                      <p:tavLst>
                                        <p:tav tm="0">
                                          <p:val>
                                            <p:strVal val="#ppt_x"/>
                                          </p:val>
                                        </p:tav>
                                        <p:tav tm="100000">
                                          <p:val>
                                            <p:strVal val="#ppt_x"/>
                                          </p:val>
                                        </p:tav>
                                      </p:tavLst>
                                    </p:anim>
                                    <p:anim calcmode="lin" valueType="num">
                                      <p:cBhvr>
                                        <p:cTn id="30" dur="1000" fill="hold"/>
                                        <p:tgtEl>
                                          <p:spTgt spid="23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9" presetClass="exit" presetSubtype="10" fill="hold" grpId="6" nodeType="clickEffect">
                                  <p:stCondLst>
                                    <p:cond delay="0"/>
                                  </p:stCondLst>
                                  <p:iterate>
                                    <p:tmAbs val="0"/>
                                  </p:iterate>
                                  <p:childTnLst>
                                    <p:anim calcmode="lin" valueType="num">
                                      <p:cBhvr>
                                        <p:cTn id="34" dur="750" fill="hold"/>
                                        <p:tgtEl>
                                          <p:spTgt spid="228"/>
                                        </p:tgtEl>
                                        <p:attrNameLst>
                                          <p:attrName>ppt_h</p:attrName>
                                        </p:attrNameLst>
                                      </p:cBhvr>
                                      <p:tavLst>
                                        <p:tav tm="0">
                                          <p:val>
                                            <p:strVal val="ppt_h"/>
                                          </p:val>
                                        </p:tav>
                                        <p:tav tm="100000">
                                          <p:val>
                                            <p:strVal val="ppt_h"/>
                                          </p:val>
                                        </p:tav>
                                      </p:tavLst>
                                    </p:anim>
                                    <p:anim calcmode="lin" valueType="num">
                                      <p:cBhvr>
                                        <p:cTn id="35" dur="750" fill="hold"/>
                                        <p:tgtEl>
                                          <p:spTgt spid="228"/>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set>
                                      <p:cBhvr>
                                        <p:cTn id="36" fill="hold">
                                          <p:stCondLst>
                                            <p:cond delay="749"/>
                                          </p:stCondLst>
                                        </p:cTn>
                                        <p:tgtEl>
                                          <p:spTgt spid="228"/>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7" nodeType="clickEffect">
                                  <p:stCondLst>
                                    <p:cond delay="0"/>
                                  </p:stCondLst>
                                  <p:iterate>
                                    <p:tmAbs val="0"/>
                                  </p:iterate>
                                  <p:childTnLst>
                                    <p:set>
                                      <p:cBhvr>
                                        <p:cTn id="40" fill="hold"/>
                                        <p:tgtEl>
                                          <p:spTgt spid="238"/>
                                        </p:tgtEl>
                                        <p:attrNameLst>
                                          <p:attrName>style.visibility</p:attrName>
                                        </p:attrNameLst>
                                      </p:cBhvr>
                                      <p:to>
                                        <p:strVal val="visible"/>
                                      </p:to>
                                    </p:set>
                                    <p:anim calcmode="lin" valueType="num">
                                      <p:cBhvr>
                                        <p:cTn id="41" dur="1000" fill="hold"/>
                                        <p:tgtEl>
                                          <p:spTgt spid="238"/>
                                        </p:tgtEl>
                                        <p:attrNameLst>
                                          <p:attrName>ppt_x</p:attrName>
                                        </p:attrNameLst>
                                      </p:cBhvr>
                                      <p:tavLst>
                                        <p:tav tm="0">
                                          <p:val>
                                            <p:strVal val="#ppt_x"/>
                                          </p:val>
                                        </p:tav>
                                        <p:tav tm="100000">
                                          <p:val>
                                            <p:strVal val="#ppt_x"/>
                                          </p:val>
                                        </p:tav>
                                      </p:tavLst>
                                    </p:anim>
                                    <p:anim calcmode="lin" valueType="num">
                                      <p:cBhvr>
                                        <p:cTn id="42" dur="1000" fill="hold"/>
                                        <p:tgtEl>
                                          <p:spTgt spid="238"/>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0" presetClass="exit" fill="hold" grpId="8" nodeType="clickEffect">
                                  <p:stCondLst>
                                    <p:cond delay="0"/>
                                  </p:stCondLst>
                                  <p:iterate>
                                    <p:tmAbs val="0"/>
                                  </p:iterate>
                                  <p:childTnLst>
                                    <p:animEffect transition="out" filter="fade">
                                      <p:cBhvr>
                                        <p:cTn id="46" dur="500" fill="hold"/>
                                        <p:tgtEl>
                                          <p:spTgt spid="231"/>
                                        </p:tgtEl>
                                      </p:cBhvr>
                                    </p:animEffect>
                                    <p:set>
                                      <p:cBhvr>
                                        <p:cTn id="47" fill="hold">
                                          <p:stCondLst>
                                            <p:cond delay="499"/>
                                          </p:stCondLst>
                                        </p:cTn>
                                        <p:tgtEl>
                                          <p:spTgt spid="231"/>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9" nodeType="clickEffect">
                                  <p:stCondLst>
                                    <p:cond delay="0"/>
                                  </p:stCondLst>
                                  <p:iterate>
                                    <p:tmAbs val="0"/>
                                  </p:iterate>
                                  <p:childTnLst>
                                    <p:set>
                                      <p:cBhvr>
                                        <p:cTn id="51" fill="hold"/>
                                        <p:tgtEl>
                                          <p:spTgt spid="239"/>
                                        </p:tgtEl>
                                        <p:attrNameLst>
                                          <p:attrName>style.visibility</p:attrName>
                                        </p:attrNameLst>
                                      </p:cBhvr>
                                      <p:to>
                                        <p:strVal val="visible"/>
                                      </p:to>
                                    </p:set>
                                    <p:anim calcmode="lin" valueType="num">
                                      <p:cBhvr>
                                        <p:cTn id="52" dur="1000" fill="hold"/>
                                        <p:tgtEl>
                                          <p:spTgt spid="239"/>
                                        </p:tgtEl>
                                        <p:attrNameLst>
                                          <p:attrName>ppt_x</p:attrName>
                                        </p:attrNameLst>
                                      </p:cBhvr>
                                      <p:tavLst>
                                        <p:tav tm="0">
                                          <p:val>
                                            <p:strVal val="#ppt_x"/>
                                          </p:val>
                                        </p:tav>
                                        <p:tav tm="100000">
                                          <p:val>
                                            <p:strVal val="#ppt_x"/>
                                          </p:val>
                                        </p:tav>
                                      </p:tavLst>
                                    </p:anim>
                                    <p:anim calcmode="lin" valueType="num">
                                      <p:cBhvr>
                                        <p:cTn id="53" dur="1000" fill="hold"/>
                                        <p:tgtEl>
                                          <p:spTgt spid="239"/>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8" presetClass="emph" presetSubtype="0" fill="hold" grpId="10" nodeType="clickEffect">
                                  <p:stCondLst>
                                    <p:cond delay="0"/>
                                  </p:stCondLst>
                                  <p:childTnLst>
                                    <p:animRot by="21600000">
                                      <p:cBhvr>
                                        <p:cTn id="57" dur="1750" fill="hold"/>
                                        <p:tgtEl>
                                          <p:spTgt spid="2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2" grpId="10" animBg="1" advAuto="0"/>
      <p:bldP spid="225" grpId="3" animBg="1" advAuto="0"/>
      <p:bldP spid="228" grpId="6" animBg="1" advAuto="0"/>
      <p:bldP spid="231" grpId="8" animBg="1" advAuto="0"/>
      <p:bldP spid="234" grpId="1" animBg="1" advAuto="0"/>
      <p:bldP spid="235" grpId="2" animBg="1" advAuto="0"/>
      <p:bldP spid="236" grpId="4" animBg="1" advAuto="0"/>
      <p:bldP spid="237" grpId="5" animBg="1" advAuto="0"/>
      <p:bldP spid="238" grpId="7" animBg="1" advAuto="0"/>
      <p:bldP spid="239" grpId="9" animBg="1" advAuto="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4" name="テキスト ボックス 4"/>
          <p:cNvSpPr txBox="1"/>
          <p:nvPr/>
        </p:nvSpPr>
        <p:spPr>
          <a:xfrm>
            <a:off x="1602516" y="1021692"/>
            <a:ext cx="9317371" cy="4801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nSpc>
                <a:spcPct val="90000"/>
              </a:lnSpc>
              <a:spcBef>
                <a:spcPts val="1000"/>
              </a:spcBef>
              <a:defRPr sz="2800" b="1"/>
            </a:lvl1pPr>
          </a:lstStyle>
          <a:p>
            <a:r>
              <a:rPr dirty="0">
                <a:solidFill>
                  <a:srgbClr val="2A8E7E"/>
                </a:solidFill>
              </a:rPr>
              <a:t>Principio de </a:t>
            </a:r>
            <a:r>
              <a:rPr dirty="0" err="1">
                <a:solidFill>
                  <a:srgbClr val="2A8E7E"/>
                </a:solidFill>
              </a:rPr>
              <a:t>deshidratación</a:t>
            </a:r>
            <a:r>
              <a:rPr dirty="0">
                <a:solidFill>
                  <a:srgbClr val="2A8E7E"/>
                </a:solidFill>
              </a:rPr>
              <a:t> y </a:t>
            </a:r>
            <a:r>
              <a:rPr dirty="0" err="1">
                <a:solidFill>
                  <a:srgbClr val="2A8E7E"/>
                </a:solidFill>
              </a:rPr>
              <a:t>estructura</a:t>
            </a:r>
            <a:r>
              <a:rPr dirty="0">
                <a:solidFill>
                  <a:srgbClr val="2A8E7E"/>
                </a:solidFill>
              </a:rPr>
              <a:t> libre de </a:t>
            </a:r>
            <a:r>
              <a:rPr dirty="0" err="1">
                <a:solidFill>
                  <a:srgbClr val="2A8E7E"/>
                </a:solidFill>
              </a:rPr>
              <a:t>obstrucciones</a:t>
            </a:r>
            <a:endParaRPr dirty="0">
              <a:solidFill>
                <a:srgbClr val="2A8E7E"/>
              </a:solidFill>
            </a:endParaRPr>
          </a:p>
        </p:txBody>
      </p:sp>
      <p:sp>
        <p:nvSpPr>
          <p:cNvPr id="245" name="テキスト ボックス 7"/>
          <p:cNvSpPr txBox="1"/>
          <p:nvPr/>
        </p:nvSpPr>
        <p:spPr>
          <a:xfrm>
            <a:off x="1736266" y="1918407"/>
            <a:ext cx="5525187" cy="333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r>
              <a:t>Dewatering Principle 1</a:t>
            </a:r>
          </a:p>
        </p:txBody>
      </p:sp>
      <p:grpSp>
        <p:nvGrpSpPr>
          <p:cNvPr id="265" name="グループ化 85"/>
          <p:cNvGrpSpPr/>
          <p:nvPr/>
        </p:nvGrpSpPr>
        <p:grpSpPr>
          <a:xfrm>
            <a:off x="8581921" y="2638486"/>
            <a:ext cx="2063986" cy="1963747"/>
            <a:chOff x="0" y="1"/>
            <a:chExt cx="2063985" cy="1963745"/>
          </a:xfrm>
        </p:grpSpPr>
        <p:pic>
          <p:nvPicPr>
            <p:cNvPr id="246" name="Picture 3" descr="Picture 3"/>
            <p:cNvPicPr>
              <a:picLocks noChangeAspect="1"/>
            </p:cNvPicPr>
            <p:nvPr/>
          </p:nvPicPr>
          <p:blipFill>
            <a:blip r:embed="rId2"/>
            <a:srcRect t="7926" r="16854" b="19156"/>
            <a:stretch>
              <a:fillRect/>
            </a:stretch>
          </p:blipFill>
          <p:spPr>
            <a:xfrm>
              <a:off x="0" y="8847"/>
              <a:ext cx="1932385" cy="1139032"/>
            </a:xfrm>
            <a:custGeom>
              <a:avLst/>
              <a:gdLst/>
              <a:ahLst/>
              <a:cxnLst>
                <a:cxn ang="0">
                  <a:pos x="wd2" y="hd2"/>
                </a:cxn>
                <a:cxn ang="5400000">
                  <a:pos x="wd2" y="hd2"/>
                </a:cxn>
                <a:cxn ang="10800000">
                  <a:pos x="wd2" y="hd2"/>
                </a:cxn>
                <a:cxn ang="16200000">
                  <a:pos x="wd2" y="hd2"/>
                </a:cxn>
              </a:cxnLst>
              <a:rect l="0" t="0" r="r" b="b"/>
              <a:pathLst>
                <a:path w="21600" h="21590" extrusionOk="0">
                  <a:moveTo>
                    <a:pt x="15979" y="0"/>
                  </a:moveTo>
                  <a:lnTo>
                    <a:pt x="15908" y="4807"/>
                  </a:lnTo>
                  <a:lnTo>
                    <a:pt x="15837" y="9621"/>
                  </a:lnTo>
                  <a:lnTo>
                    <a:pt x="14813" y="9697"/>
                  </a:lnTo>
                  <a:cubicBezTo>
                    <a:pt x="14251" y="9737"/>
                    <a:pt x="13731" y="9876"/>
                    <a:pt x="13655" y="10005"/>
                  </a:cubicBezTo>
                  <a:cubicBezTo>
                    <a:pt x="13443" y="10362"/>
                    <a:pt x="9003" y="10300"/>
                    <a:pt x="8788" y="9937"/>
                  </a:cubicBezTo>
                  <a:cubicBezTo>
                    <a:pt x="8652" y="9707"/>
                    <a:pt x="8574" y="9707"/>
                    <a:pt x="8438" y="9937"/>
                  </a:cubicBezTo>
                  <a:cubicBezTo>
                    <a:pt x="8190" y="10356"/>
                    <a:pt x="2319" y="10356"/>
                    <a:pt x="2072" y="9937"/>
                  </a:cubicBezTo>
                  <a:cubicBezTo>
                    <a:pt x="1936" y="9707"/>
                    <a:pt x="1857" y="9707"/>
                    <a:pt x="1721" y="9937"/>
                  </a:cubicBezTo>
                  <a:cubicBezTo>
                    <a:pt x="1625" y="10100"/>
                    <a:pt x="1197" y="10238"/>
                    <a:pt x="772" y="10238"/>
                  </a:cubicBezTo>
                  <a:lnTo>
                    <a:pt x="0" y="10238"/>
                  </a:lnTo>
                  <a:lnTo>
                    <a:pt x="0" y="15421"/>
                  </a:lnTo>
                  <a:lnTo>
                    <a:pt x="0" y="20597"/>
                  </a:lnTo>
                  <a:lnTo>
                    <a:pt x="772" y="20597"/>
                  </a:lnTo>
                  <a:cubicBezTo>
                    <a:pt x="1371" y="20597"/>
                    <a:pt x="1600" y="20710"/>
                    <a:pt x="1801" y="21108"/>
                  </a:cubicBezTo>
                  <a:cubicBezTo>
                    <a:pt x="2002" y="21506"/>
                    <a:pt x="2178" y="21600"/>
                    <a:pt x="2586" y="21507"/>
                  </a:cubicBezTo>
                  <a:cubicBezTo>
                    <a:pt x="2876" y="21441"/>
                    <a:pt x="3172" y="21203"/>
                    <a:pt x="3243" y="20988"/>
                  </a:cubicBezTo>
                  <a:cubicBezTo>
                    <a:pt x="3351" y="20661"/>
                    <a:pt x="3687" y="20597"/>
                    <a:pt x="5257" y="20597"/>
                  </a:cubicBezTo>
                  <a:cubicBezTo>
                    <a:pt x="6992" y="20597"/>
                    <a:pt x="7154" y="20639"/>
                    <a:pt x="7298" y="21093"/>
                  </a:cubicBezTo>
                  <a:cubicBezTo>
                    <a:pt x="7417" y="21470"/>
                    <a:pt x="7602" y="21590"/>
                    <a:pt x="8087" y="21590"/>
                  </a:cubicBezTo>
                  <a:cubicBezTo>
                    <a:pt x="8599" y="21590"/>
                    <a:pt x="8735" y="21491"/>
                    <a:pt x="8797" y="21093"/>
                  </a:cubicBezTo>
                  <a:cubicBezTo>
                    <a:pt x="8868" y="20632"/>
                    <a:pt x="8998" y="20597"/>
                    <a:pt x="10727" y="20597"/>
                  </a:cubicBezTo>
                  <a:cubicBezTo>
                    <a:pt x="12456" y="20597"/>
                    <a:pt x="12585" y="20632"/>
                    <a:pt x="12657" y="21093"/>
                  </a:cubicBezTo>
                  <a:cubicBezTo>
                    <a:pt x="12716" y="21478"/>
                    <a:pt x="12856" y="21590"/>
                    <a:pt x="13291" y="21590"/>
                  </a:cubicBezTo>
                  <a:cubicBezTo>
                    <a:pt x="13598" y="21590"/>
                    <a:pt x="13889" y="21478"/>
                    <a:pt x="13939" y="21342"/>
                  </a:cubicBezTo>
                  <a:cubicBezTo>
                    <a:pt x="13988" y="21207"/>
                    <a:pt x="14447" y="21093"/>
                    <a:pt x="14959" y="21093"/>
                  </a:cubicBezTo>
                  <a:cubicBezTo>
                    <a:pt x="15865" y="21093"/>
                    <a:pt x="15890" y="21077"/>
                    <a:pt x="15935" y="20416"/>
                  </a:cubicBezTo>
                  <a:lnTo>
                    <a:pt x="15979" y="19739"/>
                  </a:lnTo>
                  <a:lnTo>
                    <a:pt x="17767" y="19521"/>
                  </a:lnTo>
                  <a:lnTo>
                    <a:pt x="19555" y="19310"/>
                  </a:lnTo>
                  <a:lnTo>
                    <a:pt x="19555" y="14661"/>
                  </a:lnTo>
                  <a:cubicBezTo>
                    <a:pt x="19555" y="11402"/>
                    <a:pt x="19609" y="9965"/>
                    <a:pt x="19728" y="9840"/>
                  </a:cubicBezTo>
                  <a:cubicBezTo>
                    <a:pt x="19821" y="9743"/>
                    <a:pt x="20280" y="9690"/>
                    <a:pt x="20748" y="9719"/>
                  </a:cubicBezTo>
                  <a:lnTo>
                    <a:pt x="21600" y="9772"/>
                  </a:lnTo>
                  <a:lnTo>
                    <a:pt x="21600" y="6793"/>
                  </a:lnTo>
                  <a:cubicBezTo>
                    <a:pt x="21600" y="4314"/>
                    <a:pt x="21565" y="3821"/>
                    <a:pt x="21383" y="3821"/>
                  </a:cubicBezTo>
                  <a:cubicBezTo>
                    <a:pt x="21262" y="3821"/>
                    <a:pt x="21161" y="4039"/>
                    <a:pt x="21161" y="4303"/>
                  </a:cubicBezTo>
                  <a:cubicBezTo>
                    <a:pt x="21161" y="4878"/>
                    <a:pt x="21075" y="4980"/>
                    <a:pt x="20504" y="5093"/>
                  </a:cubicBezTo>
                  <a:lnTo>
                    <a:pt x="20070" y="5176"/>
                  </a:lnTo>
                  <a:lnTo>
                    <a:pt x="19994" y="2588"/>
                  </a:lnTo>
                  <a:lnTo>
                    <a:pt x="19923" y="0"/>
                  </a:lnTo>
                  <a:lnTo>
                    <a:pt x="17953" y="0"/>
                  </a:lnTo>
                  <a:lnTo>
                    <a:pt x="15979" y="0"/>
                  </a:lnTo>
                  <a:close/>
                </a:path>
              </a:pathLst>
            </a:custGeom>
            <a:ln w="12700" cap="flat">
              <a:noFill/>
              <a:miter lim="400000"/>
            </a:ln>
            <a:effectLst/>
          </p:spPr>
        </p:pic>
        <p:sp>
          <p:nvSpPr>
            <p:cNvPr id="247" name="正方形/長方形 31"/>
            <p:cNvSpPr/>
            <p:nvPr/>
          </p:nvSpPr>
          <p:spPr>
            <a:xfrm>
              <a:off x="607059" y="583904"/>
              <a:ext cx="682052" cy="468001"/>
            </a:xfrm>
            <a:prstGeom prst="rect">
              <a:avLst/>
            </a:prstGeom>
            <a:solidFill>
              <a:srgbClr val="385724">
                <a:alpha val="64999"/>
              </a:srgbClr>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grpSp>
          <p:nvGrpSpPr>
            <p:cNvPr id="251" name="グループ化 37"/>
            <p:cNvGrpSpPr/>
            <p:nvPr/>
          </p:nvGrpSpPr>
          <p:grpSpPr>
            <a:xfrm>
              <a:off x="19500" y="1156203"/>
              <a:ext cx="188333" cy="502201"/>
              <a:chOff x="0" y="0"/>
              <a:chExt cx="188332" cy="502200"/>
            </a:xfrm>
          </p:grpSpPr>
          <p:pic>
            <p:nvPicPr>
              <p:cNvPr id="248" name="Picture 4" descr="Picture 4"/>
              <p:cNvPicPr>
                <a:picLocks noChangeAspect="1"/>
              </p:cNvPicPr>
              <p:nvPr/>
            </p:nvPicPr>
            <p:blipFill>
              <a:blip r:embed="rId3"/>
              <a:stretch>
                <a:fillRect/>
              </a:stretch>
            </p:blipFill>
            <p:spPr>
              <a:xfrm>
                <a:off x="-1" y="161178"/>
                <a:ext cx="92592" cy="240286"/>
              </a:xfrm>
              <a:prstGeom prst="rect">
                <a:avLst/>
              </a:prstGeom>
              <a:ln w="12700" cap="flat">
                <a:noFill/>
                <a:miter lim="400000"/>
              </a:ln>
              <a:effectLst/>
            </p:spPr>
          </p:pic>
          <p:pic>
            <p:nvPicPr>
              <p:cNvPr id="249" name="Picture 4" descr="Picture 4"/>
              <p:cNvPicPr>
                <a:picLocks noChangeAspect="1"/>
              </p:cNvPicPr>
              <p:nvPr/>
            </p:nvPicPr>
            <p:blipFill>
              <a:blip r:embed="rId3"/>
              <a:stretch>
                <a:fillRect/>
              </a:stretch>
            </p:blipFill>
            <p:spPr>
              <a:xfrm>
                <a:off x="72355" y="0"/>
                <a:ext cx="92591" cy="240285"/>
              </a:xfrm>
              <a:prstGeom prst="rect">
                <a:avLst/>
              </a:prstGeom>
              <a:ln w="12700" cap="flat">
                <a:noFill/>
                <a:miter lim="400000"/>
              </a:ln>
              <a:effectLst/>
            </p:spPr>
          </p:pic>
          <p:pic>
            <p:nvPicPr>
              <p:cNvPr id="250" name="Picture 4" descr="Picture 4"/>
              <p:cNvPicPr>
                <a:picLocks noChangeAspect="1"/>
              </p:cNvPicPr>
              <p:nvPr/>
            </p:nvPicPr>
            <p:blipFill>
              <a:blip r:embed="rId3"/>
              <a:stretch>
                <a:fillRect/>
              </a:stretch>
            </p:blipFill>
            <p:spPr>
              <a:xfrm>
                <a:off x="95740" y="261916"/>
                <a:ext cx="92593" cy="240285"/>
              </a:xfrm>
              <a:prstGeom prst="rect">
                <a:avLst/>
              </a:prstGeom>
              <a:ln w="12700" cap="flat">
                <a:noFill/>
                <a:miter lim="400000"/>
              </a:ln>
              <a:effectLst/>
            </p:spPr>
          </p:pic>
        </p:grpSp>
        <p:sp>
          <p:nvSpPr>
            <p:cNvPr id="252" name="右矢印 44"/>
            <p:cNvSpPr/>
            <p:nvPr/>
          </p:nvSpPr>
          <p:spPr>
            <a:xfrm>
              <a:off x="0" y="212376"/>
              <a:ext cx="964480" cy="309046"/>
            </a:xfrm>
            <a:prstGeom prst="rightArrow">
              <a:avLst>
                <a:gd name="adj1" fmla="val 50000"/>
                <a:gd name="adj2" fmla="val 50000"/>
              </a:avLst>
            </a:prstGeom>
            <a:solidFill>
              <a:srgbClr val="385724"/>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sp>
          <p:nvSpPr>
            <p:cNvPr id="253" name="テキスト ボックス 49"/>
            <p:cNvSpPr txBox="1"/>
            <p:nvPr/>
          </p:nvSpPr>
          <p:spPr>
            <a:xfrm>
              <a:off x="54227" y="1"/>
              <a:ext cx="873041" cy="28079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defRPr sz="1400" b="1"/>
              </a:lvl1pPr>
            </a:lstStyle>
            <a:p>
              <a:r>
                <a:t>Sludge</a:t>
              </a:r>
            </a:p>
          </p:txBody>
        </p:sp>
        <p:grpSp>
          <p:nvGrpSpPr>
            <p:cNvPr id="259" name="グループ化 10"/>
            <p:cNvGrpSpPr/>
            <p:nvPr/>
          </p:nvGrpSpPr>
          <p:grpSpPr>
            <a:xfrm>
              <a:off x="1228463" y="1082101"/>
              <a:ext cx="206883" cy="536427"/>
              <a:chOff x="-1" y="-1"/>
              <a:chExt cx="206881" cy="536426"/>
            </a:xfrm>
          </p:grpSpPr>
          <p:sp>
            <p:nvSpPr>
              <p:cNvPr id="254" name="正方形/長方形 9"/>
              <p:cNvSpPr/>
              <p:nvPr/>
            </p:nvSpPr>
            <p:spPr>
              <a:xfrm>
                <a:off x="51121" y="-2"/>
                <a:ext cx="45721" cy="263775"/>
              </a:xfrm>
              <a:prstGeom prst="rect">
                <a:avLst/>
              </a:prstGeom>
              <a:solidFill>
                <a:srgbClr val="385724">
                  <a:alpha val="77000"/>
                </a:srgbClr>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sp>
            <p:nvSpPr>
              <p:cNvPr id="255" name="正方形/長方形 41"/>
              <p:cNvSpPr/>
              <p:nvPr/>
            </p:nvSpPr>
            <p:spPr>
              <a:xfrm>
                <a:off x="104392" y="89770"/>
                <a:ext cx="45721" cy="263775"/>
              </a:xfrm>
              <a:prstGeom prst="rect">
                <a:avLst/>
              </a:prstGeom>
              <a:solidFill>
                <a:srgbClr val="385724">
                  <a:alpha val="77000"/>
                </a:srgbClr>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sp>
            <p:nvSpPr>
              <p:cNvPr id="256" name="正方形/長方形 42"/>
              <p:cNvSpPr/>
              <p:nvPr/>
            </p:nvSpPr>
            <p:spPr>
              <a:xfrm>
                <a:off x="-2" y="161778"/>
                <a:ext cx="45721" cy="263775"/>
              </a:xfrm>
              <a:prstGeom prst="rect">
                <a:avLst/>
              </a:prstGeom>
              <a:solidFill>
                <a:srgbClr val="385724">
                  <a:alpha val="77000"/>
                </a:srgbClr>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sp>
            <p:nvSpPr>
              <p:cNvPr id="257" name="正方形/長方形 50"/>
              <p:cNvSpPr/>
              <p:nvPr/>
            </p:nvSpPr>
            <p:spPr>
              <a:xfrm>
                <a:off x="50289" y="272651"/>
                <a:ext cx="45721" cy="263775"/>
              </a:xfrm>
              <a:prstGeom prst="rect">
                <a:avLst/>
              </a:prstGeom>
              <a:solidFill>
                <a:srgbClr val="385724">
                  <a:alpha val="77000"/>
                </a:srgbClr>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sp>
            <p:nvSpPr>
              <p:cNvPr id="258" name="正方形/長方形 51"/>
              <p:cNvSpPr/>
              <p:nvPr/>
            </p:nvSpPr>
            <p:spPr>
              <a:xfrm>
                <a:off x="161160" y="233786"/>
                <a:ext cx="45721" cy="263775"/>
              </a:xfrm>
              <a:prstGeom prst="rect">
                <a:avLst/>
              </a:prstGeom>
              <a:solidFill>
                <a:srgbClr val="385724">
                  <a:alpha val="77000"/>
                </a:srgbClr>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grpSp>
        <p:sp>
          <p:nvSpPr>
            <p:cNvPr id="260" name="右矢印 67"/>
            <p:cNvSpPr/>
            <p:nvPr/>
          </p:nvSpPr>
          <p:spPr>
            <a:xfrm rot="10800000">
              <a:off x="607059" y="1132315"/>
              <a:ext cx="672527" cy="386900"/>
            </a:xfrm>
            <a:prstGeom prst="rightArrow">
              <a:avLst>
                <a:gd name="adj1" fmla="val 50000"/>
                <a:gd name="adj2" fmla="val 50000"/>
              </a:avLst>
            </a:prstGeom>
            <a:solidFill>
              <a:srgbClr val="FF0000"/>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sp>
          <p:nvSpPr>
            <p:cNvPr id="261" name="円/楕円 74"/>
            <p:cNvSpPr/>
            <p:nvPr/>
          </p:nvSpPr>
          <p:spPr>
            <a:xfrm>
              <a:off x="453520" y="883841"/>
              <a:ext cx="72011" cy="72011"/>
            </a:xfrm>
            <a:prstGeom prst="ellipse">
              <a:avLst/>
            </a:prstGeom>
            <a:solidFill>
              <a:srgbClr val="385724">
                <a:alpha val="51000"/>
              </a:srgbClr>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sp>
          <p:nvSpPr>
            <p:cNvPr id="262" name="円/楕円 75"/>
            <p:cNvSpPr/>
            <p:nvPr/>
          </p:nvSpPr>
          <p:spPr>
            <a:xfrm>
              <a:off x="453520" y="667817"/>
              <a:ext cx="72011" cy="72011"/>
            </a:xfrm>
            <a:prstGeom prst="ellipse">
              <a:avLst/>
            </a:prstGeom>
            <a:solidFill>
              <a:srgbClr val="385724">
                <a:alpha val="51000"/>
              </a:srgbClr>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sp>
          <p:nvSpPr>
            <p:cNvPr id="263" name="円/楕円 76"/>
            <p:cNvSpPr/>
            <p:nvPr/>
          </p:nvSpPr>
          <p:spPr>
            <a:xfrm>
              <a:off x="309504" y="955849"/>
              <a:ext cx="72011" cy="72011"/>
            </a:xfrm>
            <a:prstGeom prst="ellipse">
              <a:avLst/>
            </a:prstGeom>
            <a:solidFill>
              <a:srgbClr val="385724">
                <a:alpha val="51000"/>
              </a:srgbClr>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sp>
          <p:nvSpPr>
            <p:cNvPr id="264" name="テキスト ボックス 79"/>
            <p:cNvSpPr txBox="1"/>
            <p:nvPr/>
          </p:nvSpPr>
          <p:spPr>
            <a:xfrm>
              <a:off x="207254" y="1630660"/>
              <a:ext cx="1856732" cy="33308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gn="ctr">
                <a:defRPr b="1">
                  <a:effectLst>
                    <a:outerShdw blurRad="38100" dist="38100" dir="2700000" rotWithShape="0">
                      <a:srgbClr val="000000">
                        <a:alpha val="43137"/>
                      </a:srgbClr>
                    </a:outerShdw>
                  </a:effectLst>
                </a:defRPr>
              </a:lvl1pPr>
            </a:lstStyle>
            <a:p>
              <a:r>
                <a:t>Pressure!!!!!!!!</a:t>
              </a:r>
            </a:p>
          </p:txBody>
        </p:sp>
      </p:grpSp>
      <p:grpSp>
        <p:nvGrpSpPr>
          <p:cNvPr id="292" name="グループ化 81"/>
          <p:cNvGrpSpPr/>
          <p:nvPr/>
        </p:nvGrpSpPr>
        <p:grpSpPr>
          <a:xfrm>
            <a:off x="1623992" y="2700314"/>
            <a:ext cx="3218754" cy="1695407"/>
            <a:chOff x="0" y="155"/>
            <a:chExt cx="3218753" cy="1695406"/>
          </a:xfrm>
        </p:grpSpPr>
        <p:grpSp>
          <p:nvGrpSpPr>
            <p:cNvPr id="290" name="グループ化 80"/>
            <p:cNvGrpSpPr/>
            <p:nvPr/>
          </p:nvGrpSpPr>
          <p:grpSpPr>
            <a:xfrm>
              <a:off x="-1" y="155"/>
              <a:ext cx="1934565" cy="1695407"/>
              <a:chOff x="0" y="155"/>
              <a:chExt cx="1934564" cy="1695406"/>
            </a:xfrm>
          </p:grpSpPr>
          <p:pic>
            <p:nvPicPr>
              <p:cNvPr id="266" name="Picture 3" descr="Picture 3"/>
              <p:cNvPicPr>
                <a:picLocks noChangeAspect="1"/>
              </p:cNvPicPr>
              <p:nvPr/>
            </p:nvPicPr>
            <p:blipFill>
              <a:blip r:embed="rId2"/>
              <a:srcRect t="7540" r="16854" b="19144"/>
              <a:stretch>
                <a:fillRect/>
              </a:stretch>
            </p:blipFill>
            <p:spPr>
              <a:xfrm>
                <a:off x="2179" y="155"/>
                <a:ext cx="1932386" cy="1145237"/>
              </a:xfrm>
              <a:custGeom>
                <a:avLst/>
                <a:gdLst/>
                <a:ahLst/>
                <a:cxnLst>
                  <a:cxn ang="0">
                    <a:pos x="wd2" y="hd2"/>
                  </a:cxn>
                  <a:cxn ang="5400000">
                    <a:pos x="wd2" y="hd2"/>
                  </a:cxn>
                  <a:cxn ang="10800000">
                    <a:pos x="wd2" y="hd2"/>
                  </a:cxn>
                  <a:cxn ang="16200000">
                    <a:pos x="wd2" y="hd2"/>
                  </a:cxn>
                </a:cxnLst>
                <a:rect l="0" t="0" r="r" b="b"/>
                <a:pathLst>
                  <a:path w="21600" h="21589" extrusionOk="0">
                    <a:moveTo>
                      <a:pt x="19062" y="5"/>
                    </a:moveTo>
                    <a:cubicBezTo>
                      <a:pt x="18729" y="-11"/>
                      <a:pt x="18278" y="16"/>
                      <a:pt x="17661" y="42"/>
                    </a:cubicBezTo>
                    <a:lnTo>
                      <a:pt x="15979" y="117"/>
                    </a:lnTo>
                    <a:lnTo>
                      <a:pt x="15908" y="4898"/>
                    </a:lnTo>
                    <a:lnTo>
                      <a:pt x="15837" y="9686"/>
                    </a:lnTo>
                    <a:lnTo>
                      <a:pt x="14813" y="9761"/>
                    </a:lnTo>
                    <a:cubicBezTo>
                      <a:pt x="14251" y="9801"/>
                      <a:pt x="13731" y="9940"/>
                      <a:pt x="13655" y="10068"/>
                    </a:cubicBezTo>
                    <a:cubicBezTo>
                      <a:pt x="13443" y="10424"/>
                      <a:pt x="9003" y="10361"/>
                      <a:pt x="8788" y="10000"/>
                    </a:cubicBezTo>
                    <a:cubicBezTo>
                      <a:pt x="8652" y="9771"/>
                      <a:pt x="8574" y="9771"/>
                      <a:pt x="8438" y="10000"/>
                    </a:cubicBezTo>
                    <a:cubicBezTo>
                      <a:pt x="8203" y="10394"/>
                      <a:pt x="2252" y="10423"/>
                      <a:pt x="2107" y="10030"/>
                    </a:cubicBezTo>
                    <a:cubicBezTo>
                      <a:pt x="2037" y="9838"/>
                      <a:pt x="1964" y="9838"/>
                      <a:pt x="1850" y="10030"/>
                    </a:cubicBezTo>
                    <a:cubicBezTo>
                      <a:pt x="1763" y="10177"/>
                      <a:pt x="1313" y="10299"/>
                      <a:pt x="847" y="10299"/>
                    </a:cubicBezTo>
                    <a:lnTo>
                      <a:pt x="0" y="10299"/>
                    </a:lnTo>
                    <a:lnTo>
                      <a:pt x="0" y="15454"/>
                    </a:lnTo>
                    <a:lnTo>
                      <a:pt x="0" y="20601"/>
                    </a:lnTo>
                    <a:lnTo>
                      <a:pt x="807" y="20601"/>
                    </a:lnTo>
                    <a:cubicBezTo>
                      <a:pt x="1390" y="20601"/>
                      <a:pt x="1638" y="20710"/>
                      <a:pt x="1699" y="20976"/>
                    </a:cubicBezTo>
                    <a:cubicBezTo>
                      <a:pt x="1758" y="21232"/>
                      <a:pt x="1994" y="21342"/>
                      <a:pt x="2480" y="21342"/>
                    </a:cubicBezTo>
                    <a:cubicBezTo>
                      <a:pt x="2966" y="21342"/>
                      <a:pt x="3207" y="21232"/>
                      <a:pt x="3265" y="20976"/>
                    </a:cubicBezTo>
                    <a:cubicBezTo>
                      <a:pt x="3334" y="20674"/>
                      <a:pt x="3692" y="20601"/>
                      <a:pt x="5244" y="20601"/>
                    </a:cubicBezTo>
                    <a:cubicBezTo>
                      <a:pt x="6991" y="20601"/>
                      <a:pt x="7154" y="20643"/>
                      <a:pt x="7298" y="21095"/>
                    </a:cubicBezTo>
                    <a:cubicBezTo>
                      <a:pt x="7413" y="21458"/>
                      <a:pt x="7601" y="21589"/>
                      <a:pt x="8025" y="21589"/>
                    </a:cubicBezTo>
                    <a:cubicBezTo>
                      <a:pt x="8449" y="21589"/>
                      <a:pt x="8642" y="21458"/>
                      <a:pt x="8757" y="21095"/>
                    </a:cubicBezTo>
                    <a:cubicBezTo>
                      <a:pt x="8901" y="20644"/>
                      <a:pt x="9061" y="20601"/>
                      <a:pt x="10745" y="20601"/>
                    </a:cubicBezTo>
                    <a:cubicBezTo>
                      <a:pt x="12455" y="20601"/>
                      <a:pt x="12585" y="20637"/>
                      <a:pt x="12657" y="21095"/>
                    </a:cubicBezTo>
                    <a:cubicBezTo>
                      <a:pt x="12716" y="21478"/>
                      <a:pt x="12856" y="21589"/>
                      <a:pt x="13291" y="21589"/>
                    </a:cubicBezTo>
                    <a:cubicBezTo>
                      <a:pt x="13598" y="21589"/>
                      <a:pt x="13889" y="21477"/>
                      <a:pt x="13939" y="21342"/>
                    </a:cubicBezTo>
                    <a:cubicBezTo>
                      <a:pt x="13988" y="21207"/>
                      <a:pt x="14447" y="21095"/>
                      <a:pt x="14959" y="21095"/>
                    </a:cubicBezTo>
                    <a:cubicBezTo>
                      <a:pt x="15865" y="21095"/>
                      <a:pt x="15890" y="21079"/>
                      <a:pt x="15935" y="20422"/>
                    </a:cubicBezTo>
                    <a:lnTo>
                      <a:pt x="15979" y="19749"/>
                    </a:lnTo>
                    <a:lnTo>
                      <a:pt x="17732" y="19502"/>
                    </a:lnTo>
                    <a:lnTo>
                      <a:pt x="19484" y="19255"/>
                    </a:lnTo>
                    <a:lnTo>
                      <a:pt x="19524" y="14721"/>
                    </a:lnTo>
                    <a:cubicBezTo>
                      <a:pt x="19546" y="12228"/>
                      <a:pt x="19626" y="10082"/>
                      <a:pt x="19701" y="9955"/>
                    </a:cubicBezTo>
                    <a:cubicBezTo>
                      <a:pt x="19777" y="9828"/>
                      <a:pt x="20237" y="9746"/>
                      <a:pt x="20722" y="9776"/>
                    </a:cubicBezTo>
                    <a:lnTo>
                      <a:pt x="21600" y="9836"/>
                    </a:lnTo>
                    <a:lnTo>
                      <a:pt x="21600" y="6873"/>
                    </a:lnTo>
                    <a:cubicBezTo>
                      <a:pt x="21600" y="4468"/>
                      <a:pt x="21562" y="3918"/>
                      <a:pt x="21391" y="3918"/>
                    </a:cubicBezTo>
                    <a:cubicBezTo>
                      <a:pt x="21273" y="3918"/>
                      <a:pt x="21160" y="4203"/>
                      <a:pt x="21134" y="4576"/>
                    </a:cubicBezTo>
                    <a:cubicBezTo>
                      <a:pt x="21094" y="5151"/>
                      <a:pt x="21025" y="5236"/>
                      <a:pt x="20580" y="5235"/>
                    </a:cubicBezTo>
                    <a:lnTo>
                      <a:pt x="20070" y="5235"/>
                    </a:lnTo>
                    <a:lnTo>
                      <a:pt x="20025" y="2736"/>
                    </a:lnTo>
                    <a:cubicBezTo>
                      <a:pt x="19988" y="508"/>
                      <a:pt x="20063" y="51"/>
                      <a:pt x="19062" y="5"/>
                    </a:cubicBezTo>
                    <a:close/>
                  </a:path>
                </a:pathLst>
              </a:custGeom>
              <a:ln w="12700" cap="flat">
                <a:noFill/>
                <a:miter lim="400000"/>
              </a:ln>
              <a:effectLst/>
            </p:spPr>
          </p:pic>
          <p:sp>
            <p:nvSpPr>
              <p:cNvPr id="267" name="円/楕円 6"/>
              <p:cNvSpPr/>
              <p:nvPr/>
            </p:nvSpPr>
            <p:spPr>
              <a:xfrm>
                <a:off x="1102145" y="940402"/>
                <a:ext cx="72011" cy="72011"/>
              </a:xfrm>
              <a:prstGeom prst="ellipse">
                <a:avLst/>
              </a:prstGeom>
              <a:solidFill>
                <a:srgbClr val="385724">
                  <a:alpha val="51000"/>
                </a:srgbClr>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sp>
            <p:nvSpPr>
              <p:cNvPr id="268" name="円/楕円 11"/>
              <p:cNvSpPr/>
              <p:nvPr/>
            </p:nvSpPr>
            <p:spPr>
              <a:xfrm>
                <a:off x="1030137" y="868394"/>
                <a:ext cx="72011" cy="72011"/>
              </a:xfrm>
              <a:prstGeom prst="ellipse">
                <a:avLst/>
              </a:prstGeom>
              <a:solidFill>
                <a:srgbClr val="385724">
                  <a:alpha val="51000"/>
                </a:srgbClr>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sp>
            <p:nvSpPr>
              <p:cNvPr id="269" name="円/楕円 12"/>
              <p:cNvSpPr/>
              <p:nvPr/>
            </p:nvSpPr>
            <p:spPr>
              <a:xfrm>
                <a:off x="1102145" y="796386"/>
                <a:ext cx="72011" cy="72011"/>
              </a:xfrm>
              <a:prstGeom prst="ellipse">
                <a:avLst/>
              </a:prstGeom>
              <a:solidFill>
                <a:srgbClr val="385724">
                  <a:alpha val="51000"/>
                </a:srgbClr>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sp>
            <p:nvSpPr>
              <p:cNvPr id="270" name="円/楕円 13"/>
              <p:cNvSpPr/>
              <p:nvPr/>
            </p:nvSpPr>
            <p:spPr>
              <a:xfrm>
                <a:off x="964479" y="940402"/>
                <a:ext cx="72011" cy="72011"/>
              </a:xfrm>
              <a:prstGeom prst="ellipse">
                <a:avLst/>
              </a:prstGeom>
              <a:solidFill>
                <a:srgbClr val="385724">
                  <a:alpha val="51000"/>
                </a:srgbClr>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sp>
            <p:nvSpPr>
              <p:cNvPr id="271" name="円/楕円 14"/>
              <p:cNvSpPr/>
              <p:nvPr/>
            </p:nvSpPr>
            <p:spPr>
              <a:xfrm>
                <a:off x="1104179" y="673578"/>
                <a:ext cx="72011" cy="72011"/>
              </a:xfrm>
              <a:prstGeom prst="ellipse">
                <a:avLst/>
              </a:prstGeom>
              <a:solidFill>
                <a:srgbClr val="385724">
                  <a:alpha val="51000"/>
                </a:srgbClr>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grpSp>
            <p:nvGrpSpPr>
              <p:cNvPr id="275" name="グループ化 16"/>
              <p:cNvGrpSpPr/>
              <p:nvPr/>
            </p:nvGrpSpPr>
            <p:grpSpPr>
              <a:xfrm>
                <a:off x="238048" y="1193360"/>
                <a:ext cx="188333" cy="502202"/>
                <a:chOff x="0" y="0"/>
                <a:chExt cx="188332" cy="502201"/>
              </a:xfrm>
            </p:grpSpPr>
            <p:pic>
              <p:nvPicPr>
                <p:cNvPr id="272" name="Picture 4" descr="Picture 4"/>
                <p:cNvPicPr>
                  <a:picLocks noChangeAspect="1"/>
                </p:cNvPicPr>
                <p:nvPr/>
              </p:nvPicPr>
              <p:blipFill>
                <a:blip r:embed="rId3"/>
                <a:stretch>
                  <a:fillRect/>
                </a:stretch>
              </p:blipFill>
              <p:spPr>
                <a:xfrm>
                  <a:off x="-1" y="161178"/>
                  <a:ext cx="92592" cy="240287"/>
                </a:xfrm>
                <a:prstGeom prst="rect">
                  <a:avLst/>
                </a:prstGeom>
                <a:ln w="12700" cap="flat">
                  <a:noFill/>
                  <a:miter lim="400000"/>
                </a:ln>
                <a:effectLst/>
              </p:spPr>
            </p:pic>
            <p:pic>
              <p:nvPicPr>
                <p:cNvPr id="273" name="Picture 4" descr="Picture 4"/>
                <p:cNvPicPr>
                  <a:picLocks noChangeAspect="1"/>
                </p:cNvPicPr>
                <p:nvPr/>
              </p:nvPicPr>
              <p:blipFill>
                <a:blip r:embed="rId3"/>
                <a:stretch>
                  <a:fillRect/>
                </a:stretch>
              </p:blipFill>
              <p:spPr>
                <a:xfrm>
                  <a:off x="72355" y="-1"/>
                  <a:ext cx="92592" cy="240286"/>
                </a:xfrm>
                <a:prstGeom prst="rect">
                  <a:avLst/>
                </a:prstGeom>
                <a:ln w="12700" cap="flat">
                  <a:noFill/>
                  <a:miter lim="400000"/>
                </a:ln>
                <a:effectLst/>
              </p:spPr>
            </p:pic>
            <p:pic>
              <p:nvPicPr>
                <p:cNvPr id="274" name="Picture 4" descr="Picture 4"/>
                <p:cNvPicPr>
                  <a:picLocks noChangeAspect="1"/>
                </p:cNvPicPr>
                <p:nvPr/>
              </p:nvPicPr>
              <p:blipFill>
                <a:blip r:embed="rId3"/>
                <a:stretch>
                  <a:fillRect/>
                </a:stretch>
              </p:blipFill>
              <p:spPr>
                <a:xfrm>
                  <a:off x="95740" y="261916"/>
                  <a:ext cx="92593" cy="240286"/>
                </a:xfrm>
                <a:prstGeom prst="rect">
                  <a:avLst/>
                </a:prstGeom>
                <a:ln w="12700" cap="flat">
                  <a:noFill/>
                  <a:miter lim="400000"/>
                </a:ln>
                <a:effectLst/>
              </p:spPr>
            </p:pic>
          </p:grpSp>
          <p:sp>
            <p:nvSpPr>
              <p:cNvPr id="276" name="円/楕円 33"/>
              <p:cNvSpPr/>
              <p:nvPr/>
            </p:nvSpPr>
            <p:spPr>
              <a:xfrm>
                <a:off x="1227112" y="940402"/>
                <a:ext cx="72011" cy="72011"/>
              </a:xfrm>
              <a:prstGeom prst="ellipse">
                <a:avLst/>
              </a:prstGeom>
              <a:solidFill>
                <a:srgbClr val="385724">
                  <a:alpha val="51000"/>
                </a:srgbClr>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sp>
            <p:nvSpPr>
              <p:cNvPr id="277" name="円/楕円 34"/>
              <p:cNvSpPr/>
              <p:nvPr/>
            </p:nvSpPr>
            <p:spPr>
              <a:xfrm>
                <a:off x="1199553" y="809086"/>
                <a:ext cx="72011" cy="72011"/>
              </a:xfrm>
              <a:prstGeom prst="ellipse">
                <a:avLst/>
              </a:prstGeom>
              <a:solidFill>
                <a:srgbClr val="385724">
                  <a:alpha val="51000"/>
                </a:srgbClr>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sp>
            <p:nvSpPr>
              <p:cNvPr id="278" name="円/楕円 35"/>
              <p:cNvSpPr/>
              <p:nvPr/>
            </p:nvSpPr>
            <p:spPr>
              <a:xfrm>
                <a:off x="814113" y="940402"/>
                <a:ext cx="72011" cy="72011"/>
              </a:xfrm>
              <a:prstGeom prst="ellipse">
                <a:avLst/>
              </a:prstGeom>
              <a:solidFill>
                <a:srgbClr val="385724">
                  <a:alpha val="51000"/>
                </a:srgbClr>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sp>
            <p:nvSpPr>
              <p:cNvPr id="279" name="右矢印 46"/>
              <p:cNvSpPr/>
              <p:nvPr/>
            </p:nvSpPr>
            <p:spPr>
              <a:xfrm>
                <a:off x="-1" y="218843"/>
                <a:ext cx="964482" cy="309046"/>
              </a:xfrm>
              <a:prstGeom prst="rightArrow">
                <a:avLst>
                  <a:gd name="adj1" fmla="val 50000"/>
                  <a:gd name="adj2" fmla="val 50000"/>
                </a:avLst>
              </a:prstGeom>
              <a:solidFill>
                <a:srgbClr val="385724"/>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sp>
            <p:nvSpPr>
              <p:cNvPr id="280" name="テキスト ボックス 47"/>
              <p:cNvSpPr/>
              <p:nvPr/>
            </p:nvSpPr>
            <p:spPr>
              <a:xfrm>
                <a:off x="45719" y="4296"/>
                <a:ext cx="8730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defRPr sz="1400" b="1"/>
                </a:lvl1pPr>
              </a:lstStyle>
              <a:p>
                <a:r>
                  <a:t>Sludge</a:t>
                </a:r>
              </a:p>
            </p:txBody>
          </p:sp>
          <p:sp>
            <p:nvSpPr>
              <p:cNvPr id="281" name="円/楕円 53"/>
              <p:cNvSpPr/>
              <p:nvPr/>
            </p:nvSpPr>
            <p:spPr>
              <a:xfrm>
                <a:off x="886121" y="868394"/>
                <a:ext cx="72011" cy="72011"/>
              </a:xfrm>
              <a:prstGeom prst="ellipse">
                <a:avLst/>
              </a:prstGeom>
              <a:solidFill>
                <a:srgbClr val="385724">
                  <a:alpha val="51000"/>
                </a:srgbClr>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sp>
            <p:nvSpPr>
              <p:cNvPr id="282" name="円/楕円 54"/>
              <p:cNvSpPr/>
              <p:nvPr/>
            </p:nvSpPr>
            <p:spPr>
              <a:xfrm>
                <a:off x="958129" y="724378"/>
                <a:ext cx="72011" cy="72011"/>
              </a:xfrm>
              <a:prstGeom prst="ellipse">
                <a:avLst/>
              </a:prstGeom>
              <a:solidFill>
                <a:srgbClr val="385724">
                  <a:alpha val="51000"/>
                </a:srgbClr>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sp>
            <p:nvSpPr>
              <p:cNvPr id="283" name="円/楕円 55"/>
              <p:cNvSpPr/>
              <p:nvPr/>
            </p:nvSpPr>
            <p:spPr>
              <a:xfrm>
                <a:off x="1195667" y="595226"/>
                <a:ext cx="72011" cy="72011"/>
              </a:xfrm>
              <a:prstGeom prst="ellipse">
                <a:avLst/>
              </a:prstGeom>
              <a:solidFill>
                <a:srgbClr val="385724">
                  <a:alpha val="51000"/>
                </a:srgbClr>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sp>
            <p:nvSpPr>
              <p:cNvPr id="284" name="円/楕円 56"/>
              <p:cNvSpPr/>
              <p:nvPr/>
            </p:nvSpPr>
            <p:spPr>
              <a:xfrm>
                <a:off x="981361" y="616655"/>
                <a:ext cx="72011" cy="72011"/>
              </a:xfrm>
              <a:prstGeom prst="ellipse">
                <a:avLst/>
              </a:prstGeom>
              <a:solidFill>
                <a:srgbClr val="385724">
                  <a:alpha val="51000"/>
                </a:srgbClr>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sp>
            <p:nvSpPr>
              <p:cNvPr id="285" name="円/楕円 63"/>
              <p:cNvSpPr/>
              <p:nvPr/>
            </p:nvSpPr>
            <p:spPr>
              <a:xfrm>
                <a:off x="1275667" y="1075374"/>
                <a:ext cx="72011" cy="72011"/>
              </a:xfrm>
              <a:prstGeom prst="ellipse">
                <a:avLst/>
              </a:prstGeom>
              <a:solidFill>
                <a:srgbClr val="385724">
                  <a:alpha val="51000"/>
                </a:srgbClr>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sp>
            <p:nvSpPr>
              <p:cNvPr id="286" name="円/楕円 64"/>
              <p:cNvSpPr/>
              <p:nvPr/>
            </p:nvSpPr>
            <p:spPr>
              <a:xfrm>
                <a:off x="1227112" y="1162154"/>
                <a:ext cx="72011" cy="72011"/>
              </a:xfrm>
              <a:prstGeom prst="ellipse">
                <a:avLst/>
              </a:prstGeom>
              <a:solidFill>
                <a:srgbClr val="385724">
                  <a:alpha val="51000"/>
                </a:srgbClr>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sp>
            <p:nvSpPr>
              <p:cNvPr id="287" name="右矢印 65"/>
              <p:cNvSpPr/>
              <p:nvPr/>
            </p:nvSpPr>
            <p:spPr>
              <a:xfrm rot="10800000">
                <a:off x="1138147" y="1111353"/>
                <a:ext cx="160974" cy="189092"/>
              </a:xfrm>
              <a:prstGeom prst="rightArrow">
                <a:avLst>
                  <a:gd name="adj1" fmla="val 50000"/>
                  <a:gd name="adj2" fmla="val 45920"/>
                </a:avLst>
              </a:prstGeom>
              <a:solidFill>
                <a:srgbClr val="FF0000"/>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sp>
            <p:nvSpPr>
              <p:cNvPr id="288" name="円/楕円 68"/>
              <p:cNvSpPr/>
              <p:nvPr/>
            </p:nvSpPr>
            <p:spPr>
              <a:xfrm>
                <a:off x="1318170" y="1204620"/>
                <a:ext cx="72011" cy="72011"/>
              </a:xfrm>
              <a:prstGeom prst="ellipse">
                <a:avLst/>
              </a:prstGeom>
              <a:solidFill>
                <a:srgbClr val="385724">
                  <a:alpha val="51000"/>
                </a:srgbClr>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sp>
            <p:nvSpPr>
              <p:cNvPr id="289" name="テキスト ボックス 77"/>
              <p:cNvSpPr/>
              <p:nvPr/>
            </p:nvSpPr>
            <p:spPr>
              <a:xfrm>
                <a:off x="859832" y="1209385"/>
                <a:ext cx="737993"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gn="ctr">
                  <a:defRPr sz="1000" b="1">
                    <a:effectLst>
                      <a:outerShdw blurRad="38100" dist="38100" dir="2700000" rotWithShape="0">
                        <a:srgbClr val="000000">
                          <a:alpha val="43137"/>
                        </a:srgbClr>
                      </a:outerShdw>
                    </a:effectLst>
                  </a:defRPr>
                </a:lvl1pPr>
              </a:lstStyle>
              <a:p>
                <a:r>
                  <a:t>Pressure</a:t>
                </a:r>
              </a:p>
            </p:txBody>
          </p:sp>
        </p:grpSp>
        <p:sp>
          <p:nvSpPr>
            <p:cNvPr id="291" name="右矢印 83"/>
            <p:cNvSpPr/>
            <p:nvPr/>
          </p:nvSpPr>
          <p:spPr>
            <a:xfrm>
              <a:off x="2254273" y="640934"/>
              <a:ext cx="964480" cy="309046"/>
            </a:xfrm>
            <a:prstGeom prst="rightArrow">
              <a:avLst>
                <a:gd name="adj1" fmla="val 50000"/>
                <a:gd name="adj2" fmla="val 50000"/>
              </a:avLst>
            </a:prstGeom>
            <a:solidFill>
              <a:srgbClr val="000000"/>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grpSp>
      <p:grpSp>
        <p:nvGrpSpPr>
          <p:cNvPr id="314" name="グループ化 82"/>
          <p:cNvGrpSpPr/>
          <p:nvPr/>
        </p:nvGrpSpPr>
        <p:grpSpPr>
          <a:xfrm>
            <a:off x="5104048" y="2641305"/>
            <a:ext cx="3152195" cy="1706668"/>
            <a:chOff x="0" y="144"/>
            <a:chExt cx="3152194" cy="1706667"/>
          </a:xfrm>
        </p:grpSpPr>
        <p:grpSp>
          <p:nvGrpSpPr>
            <p:cNvPr id="312" name="グループ化 52"/>
            <p:cNvGrpSpPr/>
            <p:nvPr/>
          </p:nvGrpSpPr>
          <p:grpSpPr>
            <a:xfrm>
              <a:off x="-1" y="144"/>
              <a:ext cx="1932386" cy="1706669"/>
              <a:chOff x="0" y="144"/>
              <a:chExt cx="1932384" cy="1706667"/>
            </a:xfrm>
          </p:grpSpPr>
          <p:pic>
            <p:nvPicPr>
              <p:cNvPr id="293" name="Picture 3" descr="Picture 3"/>
              <p:cNvPicPr>
                <a:picLocks noChangeAspect="1"/>
              </p:cNvPicPr>
              <p:nvPr/>
            </p:nvPicPr>
            <p:blipFill>
              <a:blip r:embed="rId2"/>
              <a:srcRect t="7540" r="16854" b="19144"/>
              <a:stretch>
                <a:fillRect/>
              </a:stretch>
            </p:blipFill>
            <p:spPr>
              <a:xfrm>
                <a:off x="-1" y="144"/>
                <a:ext cx="1932386" cy="1145238"/>
              </a:xfrm>
              <a:custGeom>
                <a:avLst/>
                <a:gdLst/>
                <a:ahLst/>
                <a:cxnLst>
                  <a:cxn ang="0">
                    <a:pos x="wd2" y="hd2"/>
                  </a:cxn>
                  <a:cxn ang="5400000">
                    <a:pos x="wd2" y="hd2"/>
                  </a:cxn>
                  <a:cxn ang="10800000">
                    <a:pos x="wd2" y="hd2"/>
                  </a:cxn>
                  <a:cxn ang="16200000">
                    <a:pos x="wd2" y="hd2"/>
                  </a:cxn>
                </a:cxnLst>
                <a:rect l="0" t="0" r="r" b="b"/>
                <a:pathLst>
                  <a:path w="21600" h="21589" extrusionOk="0">
                    <a:moveTo>
                      <a:pt x="19062" y="5"/>
                    </a:moveTo>
                    <a:cubicBezTo>
                      <a:pt x="18729" y="-11"/>
                      <a:pt x="18278" y="16"/>
                      <a:pt x="17661" y="42"/>
                    </a:cubicBezTo>
                    <a:lnTo>
                      <a:pt x="15979" y="117"/>
                    </a:lnTo>
                    <a:lnTo>
                      <a:pt x="15908" y="4898"/>
                    </a:lnTo>
                    <a:lnTo>
                      <a:pt x="15837" y="9686"/>
                    </a:lnTo>
                    <a:lnTo>
                      <a:pt x="14813" y="9761"/>
                    </a:lnTo>
                    <a:cubicBezTo>
                      <a:pt x="14251" y="9801"/>
                      <a:pt x="13731" y="9940"/>
                      <a:pt x="13655" y="10068"/>
                    </a:cubicBezTo>
                    <a:cubicBezTo>
                      <a:pt x="13443" y="10424"/>
                      <a:pt x="9003" y="10361"/>
                      <a:pt x="8788" y="10000"/>
                    </a:cubicBezTo>
                    <a:cubicBezTo>
                      <a:pt x="8652" y="9771"/>
                      <a:pt x="8574" y="9771"/>
                      <a:pt x="8438" y="10000"/>
                    </a:cubicBezTo>
                    <a:cubicBezTo>
                      <a:pt x="8203" y="10394"/>
                      <a:pt x="2252" y="10423"/>
                      <a:pt x="2107" y="10030"/>
                    </a:cubicBezTo>
                    <a:cubicBezTo>
                      <a:pt x="2037" y="9838"/>
                      <a:pt x="1964" y="9838"/>
                      <a:pt x="1850" y="10030"/>
                    </a:cubicBezTo>
                    <a:cubicBezTo>
                      <a:pt x="1763" y="10177"/>
                      <a:pt x="1313" y="10299"/>
                      <a:pt x="847" y="10299"/>
                    </a:cubicBezTo>
                    <a:lnTo>
                      <a:pt x="0" y="10299"/>
                    </a:lnTo>
                    <a:lnTo>
                      <a:pt x="0" y="15454"/>
                    </a:lnTo>
                    <a:lnTo>
                      <a:pt x="0" y="20601"/>
                    </a:lnTo>
                    <a:lnTo>
                      <a:pt x="807" y="20601"/>
                    </a:lnTo>
                    <a:cubicBezTo>
                      <a:pt x="1390" y="20601"/>
                      <a:pt x="1638" y="20710"/>
                      <a:pt x="1699" y="20976"/>
                    </a:cubicBezTo>
                    <a:cubicBezTo>
                      <a:pt x="1758" y="21232"/>
                      <a:pt x="1994" y="21342"/>
                      <a:pt x="2480" y="21342"/>
                    </a:cubicBezTo>
                    <a:cubicBezTo>
                      <a:pt x="2966" y="21342"/>
                      <a:pt x="3207" y="21232"/>
                      <a:pt x="3265" y="20976"/>
                    </a:cubicBezTo>
                    <a:cubicBezTo>
                      <a:pt x="3334" y="20674"/>
                      <a:pt x="3692" y="20601"/>
                      <a:pt x="5244" y="20601"/>
                    </a:cubicBezTo>
                    <a:cubicBezTo>
                      <a:pt x="6991" y="20601"/>
                      <a:pt x="7154" y="20643"/>
                      <a:pt x="7298" y="21095"/>
                    </a:cubicBezTo>
                    <a:cubicBezTo>
                      <a:pt x="7413" y="21458"/>
                      <a:pt x="7601" y="21589"/>
                      <a:pt x="8025" y="21589"/>
                    </a:cubicBezTo>
                    <a:cubicBezTo>
                      <a:pt x="8449" y="21589"/>
                      <a:pt x="8642" y="21458"/>
                      <a:pt x="8757" y="21095"/>
                    </a:cubicBezTo>
                    <a:cubicBezTo>
                      <a:pt x="8901" y="20644"/>
                      <a:pt x="9061" y="20601"/>
                      <a:pt x="10745" y="20601"/>
                    </a:cubicBezTo>
                    <a:cubicBezTo>
                      <a:pt x="12455" y="20601"/>
                      <a:pt x="12585" y="20637"/>
                      <a:pt x="12657" y="21095"/>
                    </a:cubicBezTo>
                    <a:cubicBezTo>
                      <a:pt x="12716" y="21478"/>
                      <a:pt x="12856" y="21589"/>
                      <a:pt x="13291" y="21589"/>
                    </a:cubicBezTo>
                    <a:cubicBezTo>
                      <a:pt x="13598" y="21589"/>
                      <a:pt x="13889" y="21477"/>
                      <a:pt x="13939" y="21342"/>
                    </a:cubicBezTo>
                    <a:cubicBezTo>
                      <a:pt x="13988" y="21207"/>
                      <a:pt x="14447" y="21095"/>
                      <a:pt x="14959" y="21095"/>
                    </a:cubicBezTo>
                    <a:cubicBezTo>
                      <a:pt x="15865" y="21095"/>
                      <a:pt x="15890" y="21079"/>
                      <a:pt x="15935" y="20422"/>
                    </a:cubicBezTo>
                    <a:lnTo>
                      <a:pt x="15979" y="19749"/>
                    </a:lnTo>
                    <a:lnTo>
                      <a:pt x="17732" y="19502"/>
                    </a:lnTo>
                    <a:lnTo>
                      <a:pt x="19484" y="19255"/>
                    </a:lnTo>
                    <a:lnTo>
                      <a:pt x="19524" y="14721"/>
                    </a:lnTo>
                    <a:cubicBezTo>
                      <a:pt x="19546" y="12228"/>
                      <a:pt x="19626" y="10082"/>
                      <a:pt x="19701" y="9955"/>
                    </a:cubicBezTo>
                    <a:cubicBezTo>
                      <a:pt x="19777" y="9828"/>
                      <a:pt x="20237" y="9746"/>
                      <a:pt x="20722" y="9776"/>
                    </a:cubicBezTo>
                    <a:lnTo>
                      <a:pt x="21600" y="9836"/>
                    </a:lnTo>
                    <a:lnTo>
                      <a:pt x="21600" y="6873"/>
                    </a:lnTo>
                    <a:cubicBezTo>
                      <a:pt x="21600" y="4468"/>
                      <a:pt x="21562" y="3918"/>
                      <a:pt x="21391" y="3918"/>
                    </a:cubicBezTo>
                    <a:cubicBezTo>
                      <a:pt x="21273" y="3918"/>
                      <a:pt x="21160" y="4203"/>
                      <a:pt x="21134" y="4576"/>
                    </a:cubicBezTo>
                    <a:cubicBezTo>
                      <a:pt x="21094" y="5151"/>
                      <a:pt x="21025" y="5236"/>
                      <a:pt x="20580" y="5235"/>
                    </a:cubicBezTo>
                    <a:lnTo>
                      <a:pt x="20070" y="5235"/>
                    </a:lnTo>
                    <a:lnTo>
                      <a:pt x="20025" y="2736"/>
                    </a:lnTo>
                    <a:cubicBezTo>
                      <a:pt x="19988" y="508"/>
                      <a:pt x="20063" y="51"/>
                      <a:pt x="19062" y="5"/>
                    </a:cubicBezTo>
                    <a:close/>
                  </a:path>
                </a:pathLst>
              </a:custGeom>
              <a:ln w="12700" cap="flat">
                <a:noFill/>
                <a:miter lim="400000"/>
              </a:ln>
              <a:effectLst/>
            </p:spPr>
          </p:pic>
          <p:sp>
            <p:nvSpPr>
              <p:cNvPr id="294" name="正方形/長方形 5"/>
              <p:cNvSpPr/>
              <p:nvPr/>
            </p:nvSpPr>
            <p:spPr>
              <a:xfrm>
                <a:off x="1096259" y="578446"/>
                <a:ext cx="196973" cy="475203"/>
              </a:xfrm>
              <a:prstGeom prst="rect">
                <a:avLst/>
              </a:prstGeom>
              <a:solidFill>
                <a:srgbClr val="385724">
                  <a:alpha val="64999"/>
                </a:srgbClr>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grpSp>
            <p:nvGrpSpPr>
              <p:cNvPr id="298" name="グループ化 26"/>
              <p:cNvGrpSpPr/>
              <p:nvPr/>
            </p:nvGrpSpPr>
            <p:grpSpPr>
              <a:xfrm>
                <a:off x="84972" y="1204610"/>
                <a:ext cx="188333" cy="502203"/>
                <a:chOff x="0" y="0"/>
                <a:chExt cx="188332" cy="502202"/>
              </a:xfrm>
            </p:grpSpPr>
            <p:pic>
              <p:nvPicPr>
                <p:cNvPr id="295" name="Picture 4" descr="Picture 4"/>
                <p:cNvPicPr>
                  <a:picLocks noChangeAspect="1"/>
                </p:cNvPicPr>
                <p:nvPr/>
              </p:nvPicPr>
              <p:blipFill>
                <a:blip r:embed="rId3"/>
                <a:stretch>
                  <a:fillRect/>
                </a:stretch>
              </p:blipFill>
              <p:spPr>
                <a:xfrm>
                  <a:off x="0" y="161178"/>
                  <a:ext cx="92591" cy="240287"/>
                </a:xfrm>
                <a:prstGeom prst="rect">
                  <a:avLst/>
                </a:prstGeom>
                <a:ln w="12700" cap="flat">
                  <a:noFill/>
                  <a:miter lim="400000"/>
                </a:ln>
                <a:effectLst/>
              </p:spPr>
            </p:pic>
            <p:pic>
              <p:nvPicPr>
                <p:cNvPr id="296" name="Picture 4" descr="Picture 4"/>
                <p:cNvPicPr>
                  <a:picLocks noChangeAspect="1"/>
                </p:cNvPicPr>
                <p:nvPr/>
              </p:nvPicPr>
              <p:blipFill>
                <a:blip r:embed="rId3"/>
                <a:stretch>
                  <a:fillRect/>
                </a:stretch>
              </p:blipFill>
              <p:spPr>
                <a:xfrm>
                  <a:off x="72355" y="0"/>
                  <a:ext cx="92592" cy="240285"/>
                </a:xfrm>
                <a:prstGeom prst="rect">
                  <a:avLst/>
                </a:prstGeom>
                <a:ln w="12700" cap="flat">
                  <a:noFill/>
                  <a:miter lim="400000"/>
                </a:ln>
                <a:effectLst/>
              </p:spPr>
            </p:pic>
            <p:pic>
              <p:nvPicPr>
                <p:cNvPr id="297" name="Picture 4" descr="Picture 4"/>
                <p:cNvPicPr>
                  <a:picLocks noChangeAspect="1"/>
                </p:cNvPicPr>
                <p:nvPr/>
              </p:nvPicPr>
              <p:blipFill>
                <a:blip r:embed="rId3"/>
                <a:stretch>
                  <a:fillRect/>
                </a:stretch>
              </p:blipFill>
              <p:spPr>
                <a:xfrm>
                  <a:off x="95740" y="261916"/>
                  <a:ext cx="92593" cy="240287"/>
                </a:xfrm>
                <a:prstGeom prst="rect">
                  <a:avLst/>
                </a:prstGeom>
                <a:ln w="12700" cap="flat">
                  <a:noFill/>
                  <a:miter lim="400000"/>
                </a:ln>
                <a:effectLst/>
              </p:spPr>
            </p:pic>
          </p:grpSp>
          <p:sp>
            <p:nvSpPr>
              <p:cNvPr id="299" name="右矢印 45"/>
              <p:cNvSpPr/>
              <p:nvPr/>
            </p:nvSpPr>
            <p:spPr>
              <a:xfrm>
                <a:off x="0" y="217716"/>
                <a:ext cx="964481" cy="309047"/>
              </a:xfrm>
              <a:prstGeom prst="rightArrow">
                <a:avLst>
                  <a:gd name="adj1" fmla="val 50000"/>
                  <a:gd name="adj2" fmla="val 50000"/>
                </a:avLst>
              </a:prstGeom>
              <a:solidFill>
                <a:srgbClr val="385724"/>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sp>
            <p:nvSpPr>
              <p:cNvPr id="300" name="テキスト ボックス 48"/>
              <p:cNvSpPr/>
              <p:nvPr/>
            </p:nvSpPr>
            <p:spPr>
              <a:xfrm>
                <a:off x="45719" y="6617"/>
                <a:ext cx="8730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defRPr sz="1400" b="1"/>
                </a:lvl1pPr>
              </a:lstStyle>
              <a:p>
                <a:r>
                  <a:t>Sludge</a:t>
                </a:r>
              </a:p>
            </p:txBody>
          </p:sp>
          <p:grpSp>
            <p:nvGrpSpPr>
              <p:cNvPr id="305" name="グループ化 57"/>
              <p:cNvGrpSpPr/>
              <p:nvPr/>
            </p:nvGrpSpPr>
            <p:grpSpPr>
              <a:xfrm>
                <a:off x="1244909" y="1082429"/>
                <a:ext cx="156593" cy="536429"/>
                <a:chOff x="0" y="-1"/>
                <a:chExt cx="156591" cy="536427"/>
              </a:xfrm>
            </p:grpSpPr>
            <p:sp>
              <p:nvSpPr>
                <p:cNvPr id="301" name="正方形/長方形 58"/>
                <p:cNvSpPr/>
                <p:nvPr/>
              </p:nvSpPr>
              <p:spPr>
                <a:xfrm>
                  <a:off x="832" y="-2"/>
                  <a:ext cx="45721" cy="263776"/>
                </a:xfrm>
                <a:prstGeom prst="rect">
                  <a:avLst/>
                </a:prstGeom>
                <a:solidFill>
                  <a:srgbClr val="385724">
                    <a:alpha val="77000"/>
                  </a:srgbClr>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sp>
              <p:nvSpPr>
                <p:cNvPr id="302" name="正方形/長方形 59"/>
                <p:cNvSpPr/>
                <p:nvPr/>
              </p:nvSpPr>
              <p:spPr>
                <a:xfrm>
                  <a:off x="54103" y="89770"/>
                  <a:ext cx="45721" cy="263776"/>
                </a:xfrm>
                <a:prstGeom prst="rect">
                  <a:avLst/>
                </a:prstGeom>
                <a:solidFill>
                  <a:srgbClr val="385724">
                    <a:alpha val="77000"/>
                  </a:srgbClr>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sp>
              <p:nvSpPr>
                <p:cNvPr id="303" name="正方形/長方形 61"/>
                <p:cNvSpPr/>
                <p:nvPr/>
              </p:nvSpPr>
              <p:spPr>
                <a:xfrm>
                  <a:off x="0" y="272651"/>
                  <a:ext cx="45721" cy="263776"/>
                </a:xfrm>
                <a:prstGeom prst="rect">
                  <a:avLst/>
                </a:prstGeom>
                <a:solidFill>
                  <a:srgbClr val="385724">
                    <a:alpha val="77000"/>
                  </a:srgbClr>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sp>
              <p:nvSpPr>
                <p:cNvPr id="304" name="正方形/長方形 62"/>
                <p:cNvSpPr/>
                <p:nvPr/>
              </p:nvSpPr>
              <p:spPr>
                <a:xfrm>
                  <a:off x="110871" y="233787"/>
                  <a:ext cx="45721" cy="263776"/>
                </a:xfrm>
                <a:prstGeom prst="rect">
                  <a:avLst/>
                </a:prstGeom>
                <a:solidFill>
                  <a:srgbClr val="385724">
                    <a:alpha val="77000"/>
                  </a:srgbClr>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grpSp>
          <p:sp>
            <p:nvSpPr>
              <p:cNvPr id="306" name="右矢印 66"/>
              <p:cNvSpPr/>
              <p:nvPr/>
            </p:nvSpPr>
            <p:spPr>
              <a:xfrm rot="10800000">
                <a:off x="1021076" y="1138429"/>
                <a:ext cx="272156" cy="309047"/>
              </a:xfrm>
              <a:prstGeom prst="rightArrow">
                <a:avLst>
                  <a:gd name="adj1" fmla="val 50000"/>
                  <a:gd name="adj2" fmla="val 50000"/>
                </a:avLst>
              </a:prstGeom>
              <a:solidFill>
                <a:srgbClr val="FF0000"/>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sp>
            <p:nvSpPr>
              <p:cNvPr id="307" name="円/楕円 69"/>
              <p:cNvSpPr/>
              <p:nvPr/>
            </p:nvSpPr>
            <p:spPr>
              <a:xfrm>
                <a:off x="949069" y="962468"/>
                <a:ext cx="72011" cy="72011"/>
              </a:xfrm>
              <a:prstGeom prst="ellipse">
                <a:avLst/>
              </a:prstGeom>
              <a:solidFill>
                <a:srgbClr val="385724">
                  <a:alpha val="51000"/>
                </a:srgbClr>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sp>
            <p:nvSpPr>
              <p:cNvPr id="308" name="円/楕円 70"/>
              <p:cNvSpPr/>
              <p:nvPr/>
            </p:nvSpPr>
            <p:spPr>
              <a:xfrm>
                <a:off x="1021076" y="818452"/>
                <a:ext cx="72011" cy="72011"/>
              </a:xfrm>
              <a:prstGeom prst="ellipse">
                <a:avLst/>
              </a:prstGeom>
              <a:solidFill>
                <a:srgbClr val="385724">
                  <a:alpha val="51000"/>
                </a:srgbClr>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sp>
            <p:nvSpPr>
              <p:cNvPr id="309" name="円/楕円 71"/>
              <p:cNvSpPr/>
              <p:nvPr/>
            </p:nvSpPr>
            <p:spPr>
              <a:xfrm>
                <a:off x="877061" y="890460"/>
                <a:ext cx="72011" cy="72011"/>
              </a:xfrm>
              <a:prstGeom prst="ellipse">
                <a:avLst/>
              </a:prstGeom>
              <a:solidFill>
                <a:srgbClr val="385724">
                  <a:alpha val="51000"/>
                </a:srgbClr>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sp>
            <p:nvSpPr>
              <p:cNvPr id="310" name="円/楕円 73"/>
              <p:cNvSpPr/>
              <p:nvPr/>
            </p:nvSpPr>
            <p:spPr>
              <a:xfrm>
                <a:off x="949069" y="674435"/>
                <a:ext cx="72011" cy="72011"/>
              </a:xfrm>
              <a:prstGeom prst="ellipse">
                <a:avLst/>
              </a:prstGeom>
              <a:solidFill>
                <a:srgbClr val="385724">
                  <a:alpha val="51000"/>
                </a:srgbClr>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sp>
            <p:nvSpPr>
              <p:cNvPr id="311" name="テキスト ボックス 78"/>
              <p:cNvSpPr/>
              <p:nvPr/>
            </p:nvSpPr>
            <p:spPr>
              <a:xfrm>
                <a:off x="678446" y="1697160"/>
                <a:ext cx="1060691"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gn="ctr">
                  <a:defRPr sz="1400" b="1">
                    <a:effectLst>
                      <a:outerShdw blurRad="38100" dist="38100" dir="2700000" rotWithShape="0">
                        <a:srgbClr val="000000">
                          <a:alpha val="43137"/>
                        </a:srgbClr>
                      </a:outerShdw>
                    </a:effectLst>
                  </a:defRPr>
                </a:lvl1pPr>
              </a:lstStyle>
              <a:p>
                <a:r>
                  <a:t>Pressure !!</a:t>
                </a:r>
              </a:p>
            </p:txBody>
          </p:sp>
        </p:grpSp>
        <p:sp>
          <p:nvSpPr>
            <p:cNvPr id="313" name="右矢印 84"/>
            <p:cNvSpPr/>
            <p:nvPr/>
          </p:nvSpPr>
          <p:spPr>
            <a:xfrm>
              <a:off x="2187714" y="712732"/>
              <a:ext cx="964481" cy="309046"/>
            </a:xfrm>
            <a:prstGeom prst="rightArrow">
              <a:avLst>
                <a:gd name="adj1" fmla="val 50000"/>
                <a:gd name="adj2" fmla="val 50000"/>
              </a:avLst>
            </a:prstGeom>
            <a:solidFill>
              <a:srgbClr val="000000"/>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grpSp>
      <p:grpSp>
        <p:nvGrpSpPr>
          <p:cNvPr id="317" name="グループ化 89"/>
          <p:cNvGrpSpPr/>
          <p:nvPr/>
        </p:nvGrpSpPr>
        <p:grpSpPr>
          <a:xfrm>
            <a:off x="1923857" y="5377865"/>
            <a:ext cx="8415155" cy="737998"/>
            <a:chOff x="0" y="0"/>
            <a:chExt cx="8415154" cy="737997"/>
          </a:xfrm>
        </p:grpSpPr>
        <p:sp>
          <p:nvSpPr>
            <p:cNvPr id="315" name="右矢印 90"/>
            <p:cNvSpPr/>
            <p:nvPr/>
          </p:nvSpPr>
          <p:spPr>
            <a:xfrm>
              <a:off x="0" y="216024"/>
              <a:ext cx="612001" cy="252003"/>
            </a:xfrm>
            <a:prstGeom prst="rightArrow">
              <a:avLst>
                <a:gd name="adj1" fmla="val 50000"/>
                <a:gd name="adj2" fmla="val 50000"/>
              </a:avLst>
            </a:prstGeom>
            <a:solidFill>
              <a:srgbClr val="FF0000"/>
            </a:solidFill>
            <a:ln w="12700" cap="flat">
              <a:solidFill>
                <a:srgbClr val="000000"/>
              </a:solidFill>
              <a:prstDash val="solid"/>
              <a:miter lim="800000"/>
            </a:ln>
            <a:effectLst/>
          </p:spPr>
          <p:txBody>
            <a:bodyPr wrap="square" lIns="45718" tIns="45718" rIns="45718" bIns="45718" numCol="1" anchor="ctr">
              <a:noAutofit/>
            </a:bodyPr>
            <a:lstStyle/>
            <a:p>
              <a:pPr algn="ctr">
                <a:defRPr sz="2000">
                  <a:ln w="9525" cap="flat">
                    <a:solidFill>
                      <a:srgbClr val="385724"/>
                    </a:solidFill>
                    <a:prstDash val="solid"/>
                    <a:round/>
                  </a:ln>
                </a:defRPr>
              </a:pPr>
              <a:endParaRPr/>
            </a:p>
          </p:txBody>
        </p:sp>
        <p:sp>
          <p:nvSpPr>
            <p:cNvPr id="316" name="テキスト ボックス 91"/>
            <p:cNvSpPr txBox="1"/>
            <p:nvPr/>
          </p:nvSpPr>
          <p:spPr>
            <a:xfrm>
              <a:off x="746907" y="0"/>
              <a:ext cx="7668248" cy="73799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defRPr sz="1400" b="1"/>
              </a:lvl1pPr>
            </a:lstStyle>
            <a:p>
              <a:r>
                <a:rPr dirty="0"/>
                <a:t>Flocculated sludge proceeds with removing water out of itself. However, as the exit controlled by End plate is small, sludge starts to accumulate at the end of cylinder. As the result, non-stop sludge push up from backward increases the inner pressure.</a:t>
              </a:r>
            </a:p>
          </p:txBody>
        </p:sp>
      </p:grpSp>
      <p:pic>
        <p:nvPicPr>
          <p:cNvPr id="3" name="Imagen 2">
            <a:extLst>
              <a:ext uri="{FF2B5EF4-FFF2-40B4-BE49-F238E27FC236}">
                <a16:creationId xmlns:a16="http://schemas.microsoft.com/office/drawing/2014/main" id="{4AC7F14D-916C-5D09-8109-B0D8CC51B1A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61486" y="143167"/>
            <a:ext cx="1351281" cy="1148589"/>
          </a:xfrm>
          <a:prstGeom prst="rect">
            <a:avLst/>
          </a:prstGeom>
        </p:spPr>
      </p:pic>
      <p:sp>
        <p:nvSpPr>
          <p:cNvPr id="4" name="Rectángulo 3">
            <a:extLst>
              <a:ext uri="{FF2B5EF4-FFF2-40B4-BE49-F238E27FC236}">
                <a16:creationId xmlns:a16="http://schemas.microsoft.com/office/drawing/2014/main" id="{41928CDC-1F87-A1B8-8519-329D5FDC4545}"/>
              </a:ext>
            </a:extLst>
          </p:cNvPr>
          <p:cNvSpPr/>
          <p:nvPr/>
        </p:nvSpPr>
        <p:spPr>
          <a:xfrm>
            <a:off x="-7799" y="1"/>
            <a:ext cx="331650" cy="6857999"/>
          </a:xfrm>
          <a:prstGeom prst="rect">
            <a:avLst/>
          </a:prstGeom>
          <a:solidFill>
            <a:srgbClr val="0BA18A"/>
          </a:solidFill>
          <a:ln w="25400" cap="flat">
            <a:solidFill>
              <a:srgbClr val="0BA18A"/>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s-MX" sz="1800" b="0" i="0" u="none" strike="noStrike" cap="none" spc="0" normalizeH="0" baseline="0">
              <a:ln>
                <a:noFill/>
              </a:ln>
              <a:solidFill>
                <a:srgbClr val="000000"/>
              </a:solidFill>
              <a:effectLst/>
              <a:uFillTx/>
              <a:latin typeface="+mn-lt"/>
              <a:ea typeface="+mn-ea"/>
              <a:cs typeface="+mn-cs"/>
              <a:sym typeface="Calibri"/>
            </a:endParaRPr>
          </a:p>
        </p:txBody>
      </p:sp>
    </p:spTree>
  </p:cSld>
  <p:clrMapOvr>
    <a:masterClrMapping/>
  </p:clrMapOvr>
  <mc:AlternateContent xmlns:mc="http://schemas.openxmlformats.org/markup-compatibility/2006" xmlns:p14="http://schemas.microsoft.com/office/powerpoint/2010/main">
    <mc:Choice Requires="p14">
      <p:transition spd="slow" p14:dur="1200">
        <p:push dir="u"/>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292"/>
                                        </p:tgtEl>
                                        <p:attrNameLst>
                                          <p:attrName>style.visibility</p:attrName>
                                        </p:attrNameLst>
                                      </p:cBhvr>
                                      <p:to>
                                        <p:strVal val="visible"/>
                                      </p:to>
                                    </p:set>
                                    <p:animEffect transition="in" filter="wipe(left)">
                                      <p:cBhvr>
                                        <p:cTn id="7" dur="500"/>
                                        <p:tgtEl>
                                          <p:spTgt spid="29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2" nodeType="clickEffect">
                                  <p:stCondLst>
                                    <p:cond delay="0"/>
                                  </p:stCondLst>
                                  <p:iterate>
                                    <p:tmAbs val="0"/>
                                  </p:iterate>
                                  <p:childTnLst>
                                    <p:set>
                                      <p:cBhvr>
                                        <p:cTn id="11" fill="hold"/>
                                        <p:tgtEl>
                                          <p:spTgt spid="314"/>
                                        </p:tgtEl>
                                        <p:attrNameLst>
                                          <p:attrName>style.visibility</p:attrName>
                                        </p:attrNameLst>
                                      </p:cBhvr>
                                      <p:to>
                                        <p:strVal val="visible"/>
                                      </p:to>
                                    </p:set>
                                    <p:anim calcmode="lin" valueType="num">
                                      <p:cBhvr>
                                        <p:cTn id="12" dur="500" fill="hold"/>
                                        <p:tgtEl>
                                          <p:spTgt spid="314"/>
                                        </p:tgtEl>
                                        <p:attrNameLst>
                                          <p:attrName>ppt_x</p:attrName>
                                        </p:attrNameLst>
                                      </p:cBhvr>
                                      <p:tavLst>
                                        <p:tav tm="0">
                                          <p:val>
                                            <p:strVal val="#ppt_x"/>
                                          </p:val>
                                        </p:tav>
                                        <p:tav tm="100000">
                                          <p:val>
                                            <p:strVal val="#ppt_x"/>
                                          </p:val>
                                        </p:tav>
                                      </p:tavLst>
                                    </p:anim>
                                    <p:anim calcmode="lin" valueType="num">
                                      <p:cBhvr>
                                        <p:cTn id="13" dur="500" fill="hold"/>
                                        <p:tgtEl>
                                          <p:spTgt spid="31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3" nodeType="clickEffect">
                                  <p:stCondLst>
                                    <p:cond delay="0"/>
                                  </p:stCondLst>
                                  <p:iterate>
                                    <p:tmAbs val="0"/>
                                  </p:iterate>
                                  <p:childTnLst>
                                    <p:set>
                                      <p:cBhvr>
                                        <p:cTn id="17" fill="hold"/>
                                        <p:tgtEl>
                                          <p:spTgt spid="265"/>
                                        </p:tgtEl>
                                        <p:attrNameLst>
                                          <p:attrName>style.visibility</p:attrName>
                                        </p:attrNameLst>
                                      </p:cBhvr>
                                      <p:to>
                                        <p:strVal val="visible"/>
                                      </p:to>
                                    </p:set>
                                    <p:anim calcmode="lin" valueType="num">
                                      <p:cBhvr>
                                        <p:cTn id="18" dur="500" fill="hold"/>
                                        <p:tgtEl>
                                          <p:spTgt spid="265"/>
                                        </p:tgtEl>
                                        <p:attrNameLst>
                                          <p:attrName>ppt_x</p:attrName>
                                        </p:attrNameLst>
                                      </p:cBhvr>
                                      <p:tavLst>
                                        <p:tav tm="0">
                                          <p:val>
                                            <p:strVal val="#ppt_x"/>
                                          </p:val>
                                        </p:tav>
                                        <p:tav tm="100000">
                                          <p:val>
                                            <p:strVal val="#ppt_x"/>
                                          </p:val>
                                        </p:tav>
                                      </p:tavLst>
                                    </p:anim>
                                    <p:anim calcmode="lin" valueType="num">
                                      <p:cBhvr>
                                        <p:cTn id="19" dur="500" fill="hold"/>
                                        <p:tgtEl>
                                          <p:spTgt spid="265"/>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fill="hold" grpId="4" nodeType="clickEffect">
                                  <p:stCondLst>
                                    <p:cond delay="0"/>
                                  </p:stCondLst>
                                  <p:iterate>
                                    <p:tmAbs val="0"/>
                                  </p:iterate>
                                  <p:childTnLst>
                                    <p:set>
                                      <p:cBhvr>
                                        <p:cTn id="23" fill="hold"/>
                                        <p:tgtEl>
                                          <p:spTgt spid="317"/>
                                        </p:tgtEl>
                                        <p:attrNameLst>
                                          <p:attrName>style.visibility</p:attrName>
                                        </p:attrNameLst>
                                      </p:cBhvr>
                                      <p:to>
                                        <p:strVal val="visible"/>
                                      </p:to>
                                    </p:set>
                                    <p:animEffect transition="in" filter="fade">
                                      <p:cBhvr>
                                        <p:cTn id="24" dur="500"/>
                                        <p:tgtEl>
                                          <p:spTgt spid="3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5" grpId="3" animBg="1" advAuto="0"/>
      <p:bldP spid="292" grpId="1" animBg="1" advAuto="0"/>
      <p:bldP spid="314" grpId="2" animBg="1" advAuto="0"/>
      <p:bldP spid="317" grpId="4"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21" name="グループ化 4"/>
          <p:cNvGrpSpPr/>
          <p:nvPr/>
        </p:nvGrpSpPr>
        <p:grpSpPr>
          <a:xfrm>
            <a:off x="2031807" y="5228952"/>
            <a:ext cx="8415155" cy="737998"/>
            <a:chOff x="0" y="0"/>
            <a:chExt cx="8415154" cy="737997"/>
          </a:xfrm>
        </p:grpSpPr>
        <p:sp>
          <p:nvSpPr>
            <p:cNvPr id="319" name="右矢印 5"/>
            <p:cNvSpPr/>
            <p:nvPr/>
          </p:nvSpPr>
          <p:spPr>
            <a:xfrm>
              <a:off x="0" y="127204"/>
              <a:ext cx="612001" cy="252003"/>
            </a:xfrm>
            <a:prstGeom prst="rightArrow">
              <a:avLst>
                <a:gd name="adj1" fmla="val 50000"/>
                <a:gd name="adj2" fmla="val 50000"/>
              </a:avLst>
            </a:prstGeom>
            <a:solidFill>
              <a:srgbClr val="FF0000"/>
            </a:solidFill>
            <a:ln w="12700" cap="flat">
              <a:solidFill>
                <a:srgbClr val="000000"/>
              </a:solidFill>
              <a:prstDash val="solid"/>
              <a:miter lim="800000"/>
            </a:ln>
            <a:effectLst/>
          </p:spPr>
          <p:txBody>
            <a:bodyPr wrap="square" lIns="45718" tIns="45718" rIns="45718" bIns="45718" numCol="1" anchor="ctr">
              <a:noAutofit/>
            </a:bodyPr>
            <a:lstStyle/>
            <a:p>
              <a:pPr algn="ctr">
                <a:defRPr sz="2000">
                  <a:ln w="9525" cap="flat">
                    <a:solidFill>
                      <a:srgbClr val="385724"/>
                    </a:solidFill>
                    <a:prstDash val="solid"/>
                    <a:round/>
                  </a:ln>
                </a:defRPr>
              </a:pPr>
              <a:endParaRPr/>
            </a:p>
          </p:txBody>
        </p:sp>
        <p:sp>
          <p:nvSpPr>
            <p:cNvPr id="320" name="テキスト ボックス 6"/>
            <p:cNvSpPr txBox="1"/>
            <p:nvPr/>
          </p:nvSpPr>
          <p:spPr>
            <a:xfrm>
              <a:off x="746907" y="0"/>
              <a:ext cx="7668248" cy="73799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defRPr sz="1400" b="1"/>
              </a:lvl1pPr>
            </a:lstStyle>
            <a:p>
              <a:r>
                <a:t>Pitch of the screw narrows gradually toward the end of the screw, and shaft of screw tapers towards the end as well. As sludge proceed s to the end, pressure generated by screw structure is applied onto sludge.</a:t>
              </a:r>
            </a:p>
          </p:txBody>
        </p:sp>
      </p:grpSp>
      <p:pic>
        <p:nvPicPr>
          <p:cNvPr id="322" name="Picture 3" descr="Picture 3"/>
          <p:cNvPicPr>
            <a:picLocks noChangeAspect="1"/>
          </p:cNvPicPr>
          <p:nvPr/>
        </p:nvPicPr>
        <p:blipFill>
          <a:blip r:embed="rId2"/>
          <a:srcRect l="4102" t="40497" r="4558" b="39781"/>
          <a:stretch>
            <a:fillRect/>
          </a:stretch>
        </p:blipFill>
        <p:spPr>
          <a:xfrm rot="10800000">
            <a:off x="2283768" y="2822395"/>
            <a:ext cx="7770173" cy="1038405"/>
          </a:xfrm>
          <a:prstGeom prst="rect">
            <a:avLst/>
          </a:prstGeom>
          <a:ln w="12700">
            <a:miter lim="400000"/>
          </a:ln>
        </p:spPr>
      </p:pic>
      <p:grpSp>
        <p:nvGrpSpPr>
          <p:cNvPr id="335" name="グループ化 8"/>
          <p:cNvGrpSpPr/>
          <p:nvPr/>
        </p:nvGrpSpPr>
        <p:grpSpPr>
          <a:xfrm>
            <a:off x="3088109" y="1904435"/>
            <a:ext cx="7491371" cy="1058550"/>
            <a:chOff x="0" y="-1"/>
            <a:chExt cx="7491369" cy="1058549"/>
          </a:xfrm>
        </p:grpSpPr>
        <p:grpSp>
          <p:nvGrpSpPr>
            <p:cNvPr id="331" name="グループ化 9"/>
            <p:cNvGrpSpPr/>
            <p:nvPr/>
          </p:nvGrpSpPr>
          <p:grpSpPr>
            <a:xfrm>
              <a:off x="0" y="1058547"/>
              <a:ext cx="4613946" cy="1"/>
              <a:chOff x="0" y="0"/>
              <a:chExt cx="4613945" cy="0"/>
            </a:xfrm>
          </p:grpSpPr>
          <p:sp>
            <p:nvSpPr>
              <p:cNvPr id="323" name="直線矢印コネクタ 11"/>
              <p:cNvSpPr/>
              <p:nvPr/>
            </p:nvSpPr>
            <p:spPr>
              <a:xfrm>
                <a:off x="0" y="0"/>
                <a:ext cx="648074" cy="0"/>
              </a:xfrm>
              <a:prstGeom prst="line">
                <a:avLst/>
              </a:prstGeom>
              <a:noFill/>
              <a:ln w="19050" cap="flat">
                <a:solidFill>
                  <a:srgbClr val="00A89D"/>
                </a:solidFill>
                <a:prstDash val="solid"/>
                <a:miter lim="800000"/>
                <a:headEnd type="triangle" w="med" len="med"/>
                <a:tailEnd type="triangle" w="med" len="med"/>
              </a:ln>
              <a:effectLst/>
            </p:spPr>
            <p:txBody>
              <a:bodyPr wrap="square" lIns="45718" tIns="45718" rIns="45718" bIns="45718" numCol="1" anchor="t">
                <a:noAutofit/>
              </a:bodyPr>
              <a:lstStyle/>
              <a:p>
                <a:endParaRPr/>
              </a:p>
            </p:txBody>
          </p:sp>
          <p:sp>
            <p:nvSpPr>
              <p:cNvPr id="324" name="直線矢印コネクタ 12"/>
              <p:cNvSpPr/>
              <p:nvPr/>
            </p:nvSpPr>
            <p:spPr>
              <a:xfrm>
                <a:off x="749008" y="0"/>
                <a:ext cx="535598" cy="0"/>
              </a:xfrm>
              <a:prstGeom prst="line">
                <a:avLst/>
              </a:prstGeom>
              <a:noFill/>
              <a:ln w="19050" cap="flat">
                <a:solidFill>
                  <a:srgbClr val="00B050"/>
                </a:solidFill>
                <a:prstDash val="solid"/>
                <a:miter lim="800000"/>
                <a:headEnd type="triangle" w="med" len="med"/>
                <a:tailEnd type="triangle" w="med" len="med"/>
              </a:ln>
              <a:effectLst/>
            </p:spPr>
            <p:txBody>
              <a:bodyPr wrap="square" lIns="45718" tIns="45718" rIns="45718" bIns="45718" numCol="1" anchor="t">
                <a:noAutofit/>
              </a:bodyPr>
              <a:lstStyle/>
              <a:p>
                <a:endParaRPr/>
              </a:p>
            </p:txBody>
          </p:sp>
          <p:sp>
            <p:nvSpPr>
              <p:cNvPr id="325" name="直線矢印コネクタ 13"/>
              <p:cNvSpPr/>
              <p:nvPr/>
            </p:nvSpPr>
            <p:spPr>
              <a:xfrm>
                <a:off x="1440586" y="0"/>
                <a:ext cx="486907" cy="0"/>
              </a:xfrm>
              <a:prstGeom prst="line">
                <a:avLst/>
              </a:prstGeom>
              <a:noFill/>
              <a:ln w="19050" cap="flat">
                <a:solidFill>
                  <a:srgbClr val="008000"/>
                </a:solidFill>
                <a:prstDash val="solid"/>
                <a:miter lim="800000"/>
                <a:headEnd type="triangle" w="med" len="med"/>
                <a:tailEnd type="triangle" w="med" len="med"/>
              </a:ln>
              <a:effectLst/>
            </p:spPr>
            <p:txBody>
              <a:bodyPr wrap="square" lIns="45718" tIns="45718" rIns="45718" bIns="45718" numCol="1" anchor="t">
                <a:noAutofit/>
              </a:bodyPr>
              <a:lstStyle/>
              <a:p>
                <a:endParaRPr/>
              </a:p>
            </p:txBody>
          </p:sp>
          <p:sp>
            <p:nvSpPr>
              <p:cNvPr id="326" name="直線矢印コネクタ 14"/>
              <p:cNvSpPr/>
              <p:nvPr/>
            </p:nvSpPr>
            <p:spPr>
              <a:xfrm>
                <a:off x="2070748" y="0"/>
                <a:ext cx="442643" cy="0"/>
              </a:xfrm>
              <a:prstGeom prst="line">
                <a:avLst/>
              </a:prstGeom>
              <a:noFill/>
              <a:ln w="19050" cap="flat">
                <a:solidFill>
                  <a:srgbClr val="006600"/>
                </a:solidFill>
                <a:prstDash val="solid"/>
                <a:miter lim="800000"/>
                <a:headEnd type="triangle" w="med" len="med"/>
                <a:tailEnd type="triangle" w="med" len="med"/>
              </a:ln>
              <a:effectLst/>
            </p:spPr>
            <p:txBody>
              <a:bodyPr wrap="square" lIns="45718" tIns="45718" rIns="45718" bIns="45718" numCol="1" anchor="t">
                <a:noAutofit/>
              </a:bodyPr>
              <a:lstStyle/>
              <a:p>
                <a:endParaRPr/>
              </a:p>
            </p:txBody>
          </p:sp>
          <p:sp>
            <p:nvSpPr>
              <p:cNvPr id="327" name="直線矢印コネクタ 15"/>
              <p:cNvSpPr/>
              <p:nvPr/>
            </p:nvSpPr>
            <p:spPr>
              <a:xfrm>
                <a:off x="2660036" y="0"/>
                <a:ext cx="402403" cy="0"/>
              </a:xfrm>
              <a:prstGeom prst="line">
                <a:avLst/>
              </a:prstGeom>
              <a:noFill/>
              <a:ln w="19050" cap="flat">
                <a:solidFill>
                  <a:srgbClr val="006600"/>
                </a:solidFill>
                <a:prstDash val="solid"/>
                <a:miter lim="800000"/>
                <a:headEnd type="triangle" w="med" len="med"/>
                <a:tailEnd type="triangle" w="med" len="med"/>
              </a:ln>
              <a:effectLst/>
            </p:spPr>
            <p:txBody>
              <a:bodyPr wrap="square" lIns="45718" tIns="45718" rIns="45718" bIns="45718" numCol="1" anchor="t">
                <a:noAutofit/>
              </a:bodyPr>
              <a:lstStyle/>
              <a:p>
                <a:endParaRPr/>
              </a:p>
            </p:txBody>
          </p:sp>
          <p:sp>
            <p:nvSpPr>
              <p:cNvPr id="328" name="直線矢印コネクタ 16"/>
              <p:cNvSpPr/>
              <p:nvPr/>
            </p:nvSpPr>
            <p:spPr>
              <a:xfrm>
                <a:off x="3265126" y="0"/>
                <a:ext cx="365821" cy="0"/>
              </a:xfrm>
              <a:prstGeom prst="line">
                <a:avLst/>
              </a:prstGeom>
              <a:noFill/>
              <a:ln w="19050" cap="flat">
                <a:solidFill>
                  <a:srgbClr val="006600"/>
                </a:solidFill>
                <a:prstDash val="solid"/>
                <a:miter lim="800000"/>
                <a:headEnd type="triangle" w="med" len="med"/>
                <a:tailEnd type="triangle" w="med" len="med"/>
              </a:ln>
              <a:effectLst/>
            </p:spPr>
            <p:txBody>
              <a:bodyPr wrap="square" lIns="45718" tIns="45718" rIns="45718" bIns="45718" numCol="1" anchor="t">
                <a:noAutofit/>
              </a:bodyPr>
              <a:lstStyle/>
              <a:p>
                <a:endParaRPr/>
              </a:p>
            </p:txBody>
          </p:sp>
          <p:sp>
            <p:nvSpPr>
              <p:cNvPr id="329" name="直線矢印コネクタ 17"/>
              <p:cNvSpPr/>
              <p:nvPr/>
            </p:nvSpPr>
            <p:spPr>
              <a:xfrm>
                <a:off x="3832990" y="0"/>
                <a:ext cx="332565" cy="0"/>
              </a:xfrm>
              <a:prstGeom prst="line">
                <a:avLst/>
              </a:prstGeom>
              <a:noFill/>
              <a:ln w="19050" cap="flat">
                <a:solidFill>
                  <a:srgbClr val="003300"/>
                </a:solidFill>
                <a:prstDash val="solid"/>
                <a:miter lim="800000"/>
                <a:headEnd type="triangle" w="med" len="med"/>
                <a:tailEnd type="triangle" w="med" len="med"/>
              </a:ln>
              <a:effectLst/>
            </p:spPr>
            <p:txBody>
              <a:bodyPr wrap="square" lIns="45718" tIns="45718" rIns="45718" bIns="45718" numCol="1" anchor="t">
                <a:noAutofit/>
              </a:bodyPr>
              <a:lstStyle/>
              <a:p>
                <a:endParaRPr/>
              </a:p>
            </p:txBody>
          </p:sp>
          <p:sp>
            <p:nvSpPr>
              <p:cNvPr id="330" name="直線矢印コネクタ 18"/>
              <p:cNvSpPr/>
              <p:nvPr/>
            </p:nvSpPr>
            <p:spPr>
              <a:xfrm>
                <a:off x="4339099" y="0"/>
                <a:ext cx="274847" cy="0"/>
              </a:xfrm>
              <a:prstGeom prst="line">
                <a:avLst/>
              </a:prstGeom>
              <a:noFill/>
              <a:ln w="19050" cap="flat">
                <a:solidFill>
                  <a:srgbClr val="000000"/>
                </a:solidFill>
                <a:prstDash val="solid"/>
                <a:miter lim="800000"/>
                <a:headEnd type="triangle" w="med" len="med"/>
                <a:tailEnd type="triangle" w="med" len="med"/>
              </a:ln>
              <a:effectLst/>
            </p:spPr>
            <p:txBody>
              <a:bodyPr wrap="square" lIns="45718" tIns="45718" rIns="45718" bIns="45718" numCol="1" anchor="t">
                <a:noAutofit/>
              </a:bodyPr>
              <a:lstStyle/>
              <a:p>
                <a:endParaRPr/>
              </a:p>
            </p:txBody>
          </p:sp>
        </p:grpSp>
        <p:grpSp>
          <p:nvGrpSpPr>
            <p:cNvPr id="334" name="円形吹き出し 10"/>
            <p:cNvGrpSpPr/>
            <p:nvPr/>
          </p:nvGrpSpPr>
          <p:grpSpPr>
            <a:xfrm>
              <a:off x="5403134" y="-2"/>
              <a:ext cx="2088236" cy="846731"/>
              <a:chOff x="0" y="0"/>
              <a:chExt cx="2088235" cy="846729"/>
            </a:xfrm>
          </p:grpSpPr>
          <p:sp>
            <p:nvSpPr>
              <p:cNvPr id="332" name="Globo redondo"/>
              <p:cNvSpPr/>
              <p:nvPr/>
            </p:nvSpPr>
            <p:spPr>
              <a:xfrm>
                <a:off x="0" y="0"/>
                <a:ext cx="2088236" cy="846730"/>
              </a:xfrm>
              <a:prstGeom prst="wedgeEllipseCallout">
                <a:avLst>
                  <a:gd name="adj1" fmla="val -86317"/>
                  <a:gd name="adj2" fmla="val 72801"/>
                </a:avLst>
              </a:prstGeom>
              <a:solidFill>
                <a:srgbClr val="A7A7A7"/>
              </a:solidFill>
              <a:ln w="12700" cap="flat">
                <a:noFill/>
                <a:miter lim="400000"/>
              </a:ln>
              <a:effectLst/>
            </p:spPr>
            <p:txBody>
              <a:bodyPr wrap="square" lIns="45718" tIns="45718" rIns="45718" bIns="45718" numCol="1" anchor="ctr">
                <a:noAutofit/>
              </a:bodyPr>
              <a:lstStyle/>
              <a:p>
                <a:endParaRPr/>
              </a:p>
            </p:txBody>
          </p:sp>
          <p:sp>
            <p:nvSpPr>
              <p:cNvPr id="333" name="Pitch Gets Smaller!!"/>
              <p:cNvSpPr txBox="1"/>
              <p:nvPr/>
            </p:nvSpPr>
            <p:spPr>
              <a:xfrm>
                <a:off x="354708" y="110769"/>
                <a:ext cx="1378818" cy="625186"/>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ctr">
                <a:spAutoFit/>
              </a:bodyPr>
              <a:lstStyle>
                <a:lvl1pPr algn="ctr">
                  <a:defRPr>
                    <a:ln w="19050" cap="flat">
                      <a:solidFill>
                        <a:srgbClr val="FFFFFF"/>
                      </a:solidFill>
                      <a:prstDash val="solid"/>
                      <a:round/>
                    </a:ln>
                    <a:solidFill>
                      <a:srgbClr val="FFFFFF"/>
                    </a:solidFill>
                  </a:defRPr>
                </a:lvl1pPr>
              </a:lstStyle>
              <a:p>
                <a:r>
                  <a:t>Pitch Gets Smaller!!</a:t>
                </a:r>
              </a:p>
            </p:txBody>
          </p:sp>
        </p:grpSp>
      </p:grpSp>
      <p:sp>
        <p:nvSpPr>
          <p:cNvPr id="336" name="テキスト ボックス 19"/>
          <p:cNvSpPr txBox="1"/>
          <p:nvPr/>
        </p:nvSpPr>
        <p:spPr>
          <a:xfrm>
            <a:off x="1736266" y="1484001"/>
            <a:ext cx="5525187" cy="333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r>
              <a:t>Dewatering Principle 2</a:t>
            </a:r>
          </a:p>
        </p:txBody>
      </p:sp>
      <p:grpSp>
        <p:nvGrpSpPr>
          <p:cNvPr id="339" name="グループ化 25"/>
          <p:cNvGrpSpPr/>
          <p:nvPr/>
        </p:nvGrpSpPr>
        <p:grpSpPr>
          <a:xfrm>
            <a:off x="2675557" y="3557908"/>
            <a:ext cx="5368853" cy="230886"/>
            <a:chOff x="0" y="-1"/>
            <a:chExt cx="5368851" cy="230885"/>
          </a:xfrm>
        </p:grpSpPr>
        <p:sp>
          <p:nvSpPr>
            <p:cNvPr id="337" name="直線コネクタ 21"/>
            <p:cNvSpPr/>
            <p:nvPr/>
          </p:nvSpPr>
          <p:spPr>
            <a:xfrm>
              <a:off x="-1" y="-1"/>
              <a:ext cx="3305539" cy="2"/>
            </a:xfrm>
            <a:prstGeom prst="line">
              <a:avLst/>
            </a:prstGeom>
            <a:noFill/>
            <a:ln w="76200" cap="flat">
              <a:solidFill>
                <a:srgbClr val="FF0000"/>
              </a:solidFill>
              <a:prstDash val="solid"/>
              <a:miter lim="800000"/>
            </a:ln>
            <a:effectLst/>
          </p:spPr>
          <p:txBody>
            <a:bodyPr wrap="square" lIns="45718" tIns="45718" rIns="45718" bIns="45718" numCol="1" anchor="t">
              <a:noAutofit/>
            </a:bodyPr>
            <a:lstStyle/>
            <a:p>
              <a:endParaRPr/>
            </a:p>
          </p:txBody>
        </p:sp>
        <p:sp>
          <p:nvSpPr>
            <p:cNvPr id="338" name="直線矢印コネクタ 23"/>
            <p:cNvSpPr/>
            <p:nvPr/>
          </p:nvSpPr>
          <p:spPr>
            <a:xfrm>
              <a:off x="3305537" y="-2"/>
              <a:ext cx="2063315" cy="230886"/>
            </a:xfrm>
            <a:prstGeom prst="line">
              <a:avLst/>
            </a:prstGeom>
            <a:noFill/>
            <a:ln w="76200" cap="flat">
              <a:solidFill>
                <a:srgbClr val="FF0000"/>
              </a:solidFill>
              <a:prstDash val="solid"/>
              <a:miter lim="800000"/>
              <a:tailEnd type="triangle" w="med" len="med"/>
            </a:ln>
            <a:effectLst/>
          </p:spPr>
          <p:txBody>
            <a:bodyPr wrap="square" lIns="45718" tIns="45718" rIns="45718" bIns="45718" numCol="1" anchor="t">
              <a:noAutofit/>
            </a:bodyPr>
            <a:lstStyle/>
            <a:p>
              <a:endParaRPr/>
            </a:p>
          </p:txBody>
        </p:sp>
      </p:grpSp>
      <p:grpSp>
        <p:nvGrpSpPr>
          <p:cNvPr id="342" name="円形吹き出し 24"/>
          <p:cNvGrpSpPr/>
          <p:nvPr/>
        </p:nvGrpSpPr>
        <p:grpSpPr>
          <a:xfrm>
            <a:off x="2240094" y="4148831"/>
            <a:ext cx="2088235" cy="846730"/>
            <a:chOff x="0" y="0"/>
            <a:chExt cx="2088233" cy="846728"/>
          </a:xfrm>
        </p:grpSpPr>
        <p:sp>
          <p:nvSpPr>
            <p:cNvPr id="340" name="Globo redondo"/>
            <p:cNvSpPr/>
            <p:nvPr/>
          </p:nvSpPr>
          <p:spPr>
            <a:xfrm>
              <a:off x="0" y="-1"/>
              <a:ext cx="2088234" cy="846730"/>
            </a:xfrm>
            <a:prstGeom prst="wedgeEllipseCallout">
              <a:avLst>
                <a:gd name="adj1" fmla="val 131864"/>
                <a:gd name="adj2" fmla="val -98187"/>
              </a:avLst>
            </a:prstGeom>
            <a:solidFill>
              <a:srgbClr val="A7A7A7"/>
            </a:solidFill>
            <a:ln w="12700" cap="flat">
              <a:noFill/>
              <a:miter lim="400000"/>
            </a:ln>
            <a:effectLst/>
          </p:spPr>
          <p:txBody>
            <a:bodyPr wrap="square" lIns="45718" tIns="45718" rIns="45718" bIns="45718" numCol="1" anchor="ctr">
              <a:noAutofit/>
            </a:bodyPr>
            <a:lstStyle/>
            <a:p>
              <a:pPr algn="ctr">
                <a:defRPr>
                  <a:ln w="19050" cap="flat">
                    <a:solidFill>
                      <a:srgbClr val="FFFFFF"/>
                    </a:solidFill>
                    <a:prstDash val="solid"/>
                    <a:round/>
                  </a:ln>
                  <a:solidFill>
                    <a:srgbClr val="FFFFFF"/>
                  </a:solidFill>
                </a:defRPr>
              </a:pPr>
              <a:endParaRPr/>
            </a:p>
          </p:txBody>
        </p:sp>
        <p:sp>
          <p:nvSpPr>
            <p:cNvPr id="341" name="Shaft gets Thicker!!!"/>
            <p:cNvSpPr txBox="1"/>
            <p:nvPr/>
          </p:nvSpPr>
          <p:spPr>
            <a:xfrm>
              <a:off x="354708" y="110769"/>
              <a:ext cx="1378817" cy="625186"/>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ctr">
              <a:spAutoFit/>
            </a:bodyPr>
            <a:lstStyle>
              <a:lvl1pPr algn="ctr">
                <a:defRPr>
                  <a:ln w="19050" cap="flat">
                    <a:solidFill>
                      <a:srgbClr val="FFFFFF"/>
                    </a:solidFill>
                    <a:prstDash val="solid"/>
                    <a:round/>
                  </a:ln>
                  <a:solidFill>
                    <a:srgbClr val="FFFFFF"/>
                  </a:solidFill>
                </a:defRPr>
              </a:lvl1pPr>
            </a:lstStyle>
            <a:p>
              <a:r>
                <a:t>Shaft gets Thicker!!!</a:t>
              </a:r>
            </a:p>
          </p:txBody>
        </p:sp>
      </p:grpSp>
      <p:sp>
        <p:nvSpPr>
          <p:cNvPr id="343" name="テキスト ボックス 26"/>
          <p:cNvSpPr txBox="1"/>
          <p:nvPr/>
        </p:nvSpPr>
        <p:spPr>
          <a:xfrm>
            <a:off x="1749230" y="979688"/>
            <a:ext cx="9252710" cy="4662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nSpc>
                <a:spcPct val="90000"/>
              </a:lnSpc>
              <a:spcBef>
                <a:spcPts val="1000"/>
              </a:spcBef>
              <a:defRPr sz="2700" b="1"/>
            </a:lvl1pPr>
          </a:lstStyle>
          <a:p>
            <a:r>
              <a:rPr>
                <a:solidFill>
                  <a:srgbClr val="2A8E7E"/>
                </a:solidFill>
              </a:rPr>
              <a:t>Principio de deshidratación y estructura libre de obstrucciones</a:t>
            </a:r>
          </a:p>
        </p:txBody>
      </p:sp>
      <p:pic>
        <p:nvPicPr>
          <p:cNvPr id="2" name="Imagen 1">
            <a:extLst>
              <a:ext uri="{FF2B5EF4-FFF2-40B4-BE49-F238E27FC236}">
                <a16:creationId xmlns:a16="http://schemas.microsoft.com/office/drawing/2014/main" id="{2D21E52F-2813-8324-0DAB-EA317A5A14B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1486" y="86020"/>
            <a:ext cx="1351281" cy="1148589"/>
          </a:xfrm>
          <a:prstGeom prst="rect">
            <a:avLst/>
          </a:prstGeom>
        </p:spPr>
      </p:pic>
      <p:sp>
        <p:nvSpPr>
          <p:cNvPr id="3" name="Rectángulo 2">
            <a:extLst>
              <a:ext uri="{FF2B5EF4-FFF2-40B4-BE49-F238E27FC236}">
                <a16:creationId xmlns:a16="http://schemas.microsoft.com/office/drawing/2014/main" id="{A8D5E09E-1969-E573-EBA9-0D7E84370E85}"/>
              </a:ext>
            </a:extLst>
          </p:cNvPr>
          <p:cNvSpPr/>
          <p:nvPr/>
        </p:nvSpPr>
        <p:spPr>
          <a:xfrm>
            <a:off x="-7799" y="1"/>
            <a:ext cx="331650" cy="6857999"/>
          </a:xfrm>
          <a:prstGeom prst="rect">
            <a:avLst/>
          </a:prstGeom>
          <a:solidFill>
            <a:srgbClr val="0BA18A"/>
          </a:solidFill>
          <a:ln w="25400" cap="flat">
            <a:solidFill>
              <a:srgbClr val="0BA18A"/>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s-MX" sz="1800" b="0" i="0" u="none" strike="noStrike" cap="none" spc="0" normalizeH="0" baseline="0">
              <a:ln>
                <a:noFill/>
              </a:ln>
              <a:solidFill>
                <a:srgbClr val="000000"/>
              </a:solidFill>
              <a:effectLst/>
              <a:uFillTx/>
              <a:latin typeface="+mn-lt"/>
              <a:ea typeface="+mn-ea"/>
              <a:cs typeface="+mn-cs"/>
              <a:sym typeface="Calibri"/>
            </a:endParaRPr>
          </a:p>
        </p:txBody>
      </p:sp>
    </p:spTree>
  </p:cSld>
  <p:clrMapOvr>
    <a:masterClrMapping/>
  </p:clrMapOvr>
  <mc:AlternateContent xmlns:mc="http://schemas.openxmlformats.org/markup-compatibility/2006" xmlns:p14="http://schemas.microsoft.com/office/powerpoint/2010/main">
    <mc:Choice Requires="p14">
      <p:transition spd="med">
        <p:push dir="u"/>
      </p:transition>
    </mc:Choice>
    <mc:Fallback xmlns="" xmlns:m="http://schemas.openxmlformats.org/officeDocument/2006/math" xmlns:a14="http://schemas.microsoft.com/office/drawing/2010/main">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322"/>
                                        </p:tgtEl>
                                        <p:attrNameLst>
                                          <p:attrName>style.visibility</p:attrName>
                                        </p:attrNameLst>
                                      </p:cBhvr>
                                      <p:to>
                                        <p:strVal val="visible"/>
                                      </p:to>
                                    </p:set>
                                    <p:animEffect transition="in" filter="wipe(left)">
                                      <p:cBhvr>
                                        <p:cTn id="7" dur="2250"/>
                                        <p:tgtEl>
                                          <p:spTgt spid="3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2" nodeType="clickEffect">
                                  <p:stCondLst>
                                    <p:cond delay="0"/>
                                  </p:stCondLst>
                                  <p:iterate>
                                    <p:tmAbs val="0"/>
                                  </p:iterate>
                                  <p:childTnLst>
                                    <p:set>
                                      <p:cBhvr>
                                        <p:cTn id="11" fill="hold"/>
                                        <p:tgtEl>
                                          <p:spTgt spid="335"/>
                                        </p:tgtEl>
                                        <p:attrNameLst>
                                          <p:attrName>style.visibility</p:attrName>
                                        </p:attrNameLst>
                                      </p:cBhvr>
                                      <p:to>
                                        <p:strVal val="visible"/>
                                      </p:to>
                                    </p:set>
                                    <p:animEffect transition="in" filter="wipe(left)">
                                      <p:cBhvr>
                                        <p:cTn id="12" dur="1500"/>
                                        <p:tgtEl>
                                          <p:spTgt spid="33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3" nodeType="clickEffect">
                                  <p:stCondLst>
                                    <p:cond delay="0"/>
                                  </p:stCondLst>
                                  <p:iterate>
                                    <p:tmAbs val="0"/>
                                  </p:iterate>
                                  <p:childTnLst>
                                    <p:set>
                                      <p:cBhvr>
                                        <p:cTn id="16" fill="hold"/>
                                        <p:tgtEl>
                                          <p:spTgt spid="339"/>
                                        </p:tgtEl>
                                        <p:attrNameLst>
                                          <p:attrName>style.visibility</p:attrName>
                                        </p:attrNameLst>
                                      </p:cBhvr>
                                      <p:to>
                                        <p:strVal val="visible"/>
                                      </p:to>
                                    </p:set>
                                    <p:animEffect transition="in" filter="wipe(left)">
                                      <p:cBhvr>
                                        <p:cTn id="17" dur="2000"/>
                                        <p:tgtEl>
                                          <p:spTgt spid="33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4" nodeType="clickEffect">
                                  <p:stCondLst>
                                    <p:cond delay="0"/>
                                  </p:stCondLst>
                                  <p:iterate>
                                    <p:tmAbs val="0"/>
                                  </p:iterate>
                                  <p:childTnLst>
                                    <p:set>
                                      <p:cBhvr>
                                        <p:cTn id="21" fill="hold"/>
                                        <p:tgtEl>
                                          <p:spTgt spid="342"/>
                                        </p:tgtEl>
                                        <p:attrNameLst>
                                          <p:attrName>style.visibility</p:attrName>
                                        </p:attrNameLst>
                                      </p:cBhvr>
                                      <p:to>
                                        <p:strVal val="visible"/>
                                      </p:to>
                                    </p:set>
                                    <p:animEffect transition="in" filter="wipe(down)">
                                      <p:cBhvr>
                                        <p:cTn id="22" dur="500"/>
                                        <p:tgtEl>
                                          <p:spTgt spid="34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fill="hold" grpId="5" nodeType="clickEffect">
                                  <p:stCondLst>
                                    <p:cond delay="0"/>
                                  </p:stCondLst>
                                  <p:iterate>
                                    <p:tmAbs val="0"/>
                                  </p:iterate>
                                  <p:childTnLst>
                                    <p:set>
                                      <p:cBhvr>
                                        <p:cTn id="26" fill="hold"/>
                                        <p:tgtEl>
                                          <p:spTgt spid="321"/>
                                        </p:tgtEl>
                                        <p:attrNameLst>
                                          <p:attrName>style.visibility</p:attrName>
                                        </p:attrNameLst>
                                      </p:cBhvr>
                                      <p:to>
                                        <p:strVal val="visible"/>
                                      </p:to>
                                    </p:set>
                                    <p:animEffect transition="in" filter="fade">
                                      <p:cBhvr>
                                        <p:cTn id="27" dur="500"/>
                                        <p:tgtEl>
                                          <p:spTgt spid="3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1" grpId="5" animBg="1" advAuto="0"/>
      <p:bldP spid="322" grpId="1" animBg="1" advAuto="0"/>
      <p:bldP spid="335" grpId="2" animBg="1" advAuto="0"/>
      <p:bldP spid="339" grpId="3" animBg="1" advAuto="0"/>
      <p:bldP spid="342" grpId="4"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5" name="テキスト ボックス 4"/>
          <p:cNvSpPr txBox="1"/>
          <p:nvPr/>
        </p:nvSpPr>
        <p:spPr>
          <a:xfrm>
            <a:off x="1736266" y="1470375"/>
            <a:ext cx="5525187" cy="3330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r>
              <a:t>Clog-Free Structure</a:t>
            </a:r>
          </a:p>
        </p:txBody>
      </p:sp>
      <p:grpSp>
        <p:nvGrpSpPr>
          <p:cNvPr id="351" name="グループ化 2047"/>
          <p:cNvGrpSpPr/>
          <p:nvPr/>
        </p:nvGrpSpPr>
        <p:grpSpPr>
          <a:xfrm>
            <a:off x="1919570" y="2316182"/>
            <a:ext cx="2712712" cy="2705143"/>
            <a:chOff x="0" y="-2"/>
            <a:chExt cx="2712710" cy="2705142"/>
          </a:xfrm>
        </p:grpSpPr>
        <p:grpSp>
          <p:nvGrpSpPr>
            <p:cNvPr id="349" name="グループ化 13"/>
            <p:cNvGrpSpPr/>
            <p:nvPr/>
          </p:nvGrpSpPr>
          <p:grpSpPr>
            <a:xfrm>
              <a:off x="363773" y="-3"/>
              <a:ext cx="1985165" cy="2304262"/>
              <a:chOff x="-1" y="-1"/>
              <a:chExt cx="1985164" cy="2304260"/>
            </a:xfrm>
          </p:grpSpPr>
          <p:sp>
            <p:nvSpPr>
              <p:cNvPr id="346" name="直線コネクタ 2"/>
              <p:cNvSpPr/>
              <p:nvPr/>
            </p:nvSpPr>
            <p:spPr>
              <a:xfrm flipH="1">
                <a:off x="-2" y="-2"/>
                <a:ext cx="3" cy="2093207"/>
              </a:xfrm>
              <a:prstGeom prst="line">
                <a:avLst/>
              </a:prstGeom>
              <a:noFill/>
              <a:ln w="28575" cap="flat">
                <a:solidFill>
                  <a:srgbClr val="000000"/>
                </a:solidFill>
                <a:prstDash val="sysDash"/>
                <a:miter lim="800000"/>
              </a:ln>
              <a:effectLst/>
            </p:spPr>
            <p:txBody>
              <a:bodyPr wrap="square" lIns="45718" tIns="45718" rIns="45718" bIns="45718" numCol="1" anchor="t">
                <a:noAutofit/>
              </a:bodyPr>
              <a:lstStyle/>
              <a:p>
                <a:endParaRPr/>
              </a:p>
            </p:txBody>
          </p:sp>
          <p:sp>
            <p:nvSpPr>
              <p:cNvPr id="347" name="直線コネクタ 8"/>
              <p:cNvSpPr/>
              <p:nvPr/>
            </p:nvSpPr>
            <p:spPr>
              <a:xfrm flipH="1">
                <a:off x="1985162" y="-2"/>
                <a:ext cx="2" cy="2077094"/>
              </a:xfrm>
              <a:prstGeom prst="line">
                <a:avLst/>
              </a:prstGeom>
              <a:noFill/>
              <a:ln w="28575" cap="flat">
                <a:solidFill>
                  <a:srgbClr val="000000"/>
                </a:solidFill>
                <a:prstDash val="sysDash"/>
                <a:miter lim="800000"/>
              </a:ln>
              <a:effectLst/>
            </p:spPr>
            <p:txBody>
              <a:bodyPr wrap="square" lIns="45718" tIns="45718" rIns="45718" bIns="45718" numCol="1" anchor="t">
                <a:noAutofit/>
              </a:bodyPr>
              <a:lstStyle/>
              <a:p>
                <a:endParaRPr/>
              </a:p>
            </p:txBody>
          </p:sp>
          <p:sp>
            <p:nvSpPr>
              <p:cNvPr id="348" name="左右矢印 10"/>
              <p:cNvSpPr/>
              <p:nvPr/>
            </p:nvSpPr>
            <p:spPr>
              <a:xfrm>
                <a:off x="0" y="1872210"/>
                <a:ext cx="1985164" cy="432050"/>
              </a:xfrm>
              <a:prstGeom prst="leftRightArrow">
                <a:avLst>
                  <a:gd name="adj1" fmla="val 50000"/>
                  <a:gd name="adj2" fmla="val 50000"/>
                </a:avLst>
              </a:prstGeom>
              <a:solidFill>
                <a:srgbClr val="FF0000"/>
              </a:solidFill>
              <a:ln w="12700" cap="flat">
                <a:solidFill>
                  <a:srgbClr val="FF0000"/>
                </a:solidFill>
                <a:prstDash val="solid"/>
                <a:miter lim="800000"/>
              </a:ln>
              <a:effectLst/>
            </p:spPr>
            <p:txBody>
              <a:bodyPr wrap="square" lIns="45718" tIns="45718" rIns="45718" bIns="45718" numCol="1" anchor="ctr">
                <a:noAutofit/>
              </a:bodyPr>
              <a:lstStyle/>
              <a:p>
                <a:pPr algn="ctr">
                  <a:defRPr>
                    <a:solidFill>
                      <a:srgbClr val="FFFFFF"/>
                    </a:solidFill>
                  </a:defRPr>
                </a:pPr>
                <a:endParaRPr/>
              </a:p>
            </p:txBody>
          </p:sp>
        </p:grpSp>
        <p:sp>
          <p:nvSpPr>
            <p:cNvPr id="350" name="テキスト ボックス 20"/>
            <p:cNvSpPr txBox="1"/>
            <p:nvPr/>
          </p:nvSpPr>
          <p:spPr>
            <a:xfrm>
              <a:off x="0" y="2364960"/>
              <a:ext cx="2712712" cy="34018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gn="ctr">
                <a:defRPr sz="2000" b="1" u="sng">
                  <a:effectLst>
                    <a:outerShdw blurRad="38100" dist="38100" dir="2700000" rotWithShape="0">
                      <a:srgbClr val="000000">
                        <a:alpha val="43137"/>
                      </a:srgbClr>
                    </a:outerShdw>
                  </a:effectLst>
                </a:defRPr>
              </a:lvl1pPr>
            </a:lstStyle>
            <a:p>
              <a:r>
                <a:t>Outer Diameter of Screw</a:t>
              </a:r>
            </a:p>
          </p:txBody>
        </p:sp>
      </p:grpSp>
      <p:grpSp>
        <p:nvGrpSpPr>
          <p:cNvPr id="354" name="グループ化 15"/>
          <p:cNvGrpSpPr/>
          <p:nvPr/>
        </p:nvGrpSpPr>
        <p:grpSpPr>
          <a:xfrm>
            <a:off x="1919535" y="1773527"/>
            <a:ext cx="3148237" cy="2630891"/>
            <a:chOff x="0" y="0"/>
            <a:chExt cx="3148236" cy="2630889"/>
          </a:xfrm>
        </p:grpSpPr>
        <p:pic>
          <p:nvPicPr>
            <p:cNvPr id="352" name="Picture 2" descr="Picture 2"/>
            <p:cNvPicPr>
              <a:picLocks noChangeAspect="1"/>
            </p:cNvPicPr>
            <p:nvPr/>
          </p:nvPicPr>
          <p:blipFill>
            <a:blip r:embed="rId2"/>
            <a:stretch>
              <a:fillRect/>
            </a:stretch>
          </p:blipFill>
          <p:spPr>
            <a:xfrm>
              <a:off x="-1" y="254887"/>
              <a:ext cx="3148238" cy="2376003"/>
            </a:xfrm>
            <a:prstGeom prst="rect">
              <a:avLst/>
            </a:prstGeom>
            <a:ln w="12700" cap="flat">
              <a:noFill/>
              <a:miter lim="400000"/>
            </a:ln>
            <a:effectLst/>
          </p:spPr>
        </p:pic>
        <p:sp>
          <p:nvSpPr>
            <p:cNvPr id="353" name="テキスト ボックス 22"/>
            <p:cNvSpPr txBox="1"/>
            <p:nvPr/>
          </p:nvSpPr>
          <p:spPr>
            <a:xfrm>
              <a:off x="31" y="0"/>
              <a:ext cx="2712712" cy="333086"/>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gn="ctr">
                <a:defRPr b="1" u="sng"/>
              </a:lvl1pPr>
            </a:lstStyle>
            <a:p>
              <a:r>
                <a:t>Screw</a:t>
              </a:r>
            </a:p>
          </p:txBody>
        </p:sp>
      </p:grpSp>
      <p:grpSp>
        <p:nvGrpSpPr>
          <p:cNvPr id="357" name="グループ化 24"/>
          <p:cNvGrpSpPr/>
          <p:nvPr/>
        </p:nvGrpSpPr>
        <p:grpSpPr>
          <a:xfrm>
            <a:off x="7247811" y="1773527"/>
            <a:ext cx="3148203" cy="2702899"/>
            <a:chOff x="0" y="0"/>
            <a:chExt cx="3148201" cy="2702898"/>
          </a:xfrm>
        </p:grpSpPr>
        <p:pic>
          <p:nvPicPr>
            <p:cNvPr id="355" name="Picture 2" descr="Picture 2"/>
            <p:cNvPicPr>
              <a:picLocks noChangeAspect="1"/>
            </p:cNvPicPr>
            <p:nvPr/>
          </p:nvPicPr>
          <p:blipFill>
            <a:blip r:embed="rId3"/>
            <a:stretch>
              <a:fillRect/>
            </a:stretch>
          </p:blipFill>
          <p:spPr>
            <a:xfrm>
              <a:off x="0" y="326895"/>
              <a:ext cx="3148202" cy="2376003"/>
            </a:xfrm>
            <a:prstGeom prst="rect">
              <a:avLst/>
            </a:prstGeom>
            <a:ln w="12700" cap="flat">
              <a:noFill/>
              <a:miter lim="400000"/>
            </a:ln>
            <a:effectLst/>
          </p:spPr>
        </p:pic>
        <p:sp>
          <p:nvSpPr>
            <p:cNvPr id="356" name="テキスト ボックス 23"/>
            <p:cNvSpPr txBox="1"/>
            <p:nvPr/>
          </p:nvSpPr>
          <p:spPr>
            <a:xfrm>
              <a:off x="217745" y="-1"/>
              <a:ext cx="2712711" cy="33308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gn="ctr">
                <a:defRPr b="1" u="sng"/>
              </a:lvl1pPr>
            </a:lstStyle>
            <a:p>
              <a:r>
                <a:t>Moving Rings</a:t>
              </a:r>
            </a:p>
          </p:txBody>
        </p:sp>
      </p:grpSp>
      <p:grpSp>
        <p:nvGrpSpPr>
          <p:cNvPr id="360" name="グループ化 30"/>
          <p:cNvGrpSpPr/>
          <p:nvPr/>
        </p:nvGrpSpPr>
        <p:grpSpPr>
          <a:xfrm>
            <a:off x="4677998" y="1224760"/>
            <a:ext cx="2579923" cy="2365866"/>
            <a:chOff x="0" y="0"/>
            <a:chExt cx="2579922" cy="2365865"/>
          </a:xfrm>
        </p:grpSpPr>
        <p:pic>
          <p:nvPicPr>
            <p:cNvPr id="358" name="Picture 3" descr="Picture 3"/>
            <p:cNvPicPr>
              <a:picLocks noChangeAspect="1"/>
            </p:cNvPicPr>
            <p:nvPr/>
          </p:nvPicPr>
          <p:blipFill>
            <a:blip r:embed="rId4"/>
            <a:stretch>
              <a:fillRect/>
            </a:stretch>
          </p:blipFill>
          <p:spPr>
            <a:xfrm rot="19932222">
              <a:off x="246773" y="395621"/>
              <a:ext cx="2086375" cy="1574622"/>
            </a:xfrm>
            <a:prstGeom prst="rect">
              <a:avLst/>
            </a:prstGeom>
            <a:ln w="12700" cap="flat">
              <a:noFill/>
              <a:miter lim="400000"/>
            </a:ln>
            <a:effectLst/>
          </p:spPr>
        </p:pic>
        <p:sp>
          <p:nvSpPr>
            <p:cNvPr id="359" name="テキスト ボックス 28"/>
            <p:cNvSpPr txBox="1"/>
            <p:nvPr/>
          </p:nvSpPr>
          <p:spPr>
            <a:xfrm>
              <a:off x="435491" y="1772937"/>
              <a:ext cx="1677024" cy="28079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gn="ctr">
                <a:defRPr sz="1400"/>
              </a:lvl1pPr>
            </a:lstStyle>
            <a:p>
              <a:r>
                <a:t>Fixed Rings (FYI)</a:t>
              </a:r>
            </a:p>
          </p:txBody>
        </p:sp>
      </p:grpSp>
      <p:grpSp>
        <p:nvGrpSpPr>
          <p:cNvPr id="363" name="爆発 1 29"/>
          <p:cNvGrpSpPr/>
          <p:nvPr/>
        </p:nvGrpSpPr>
        <p:grpSpPr>
          <a:xfrm>
            <a:off x="5983758" y="3240983"/>
            <a:ext cx="1624411" cy="1232211"/>
            <a:chOff x="0" y="0"/>
            <a:chExt cx="1624410" cy="1232210"/>
          </a:xfrm>
        </p:grpSpPr>
        <p:sp>
          <p:nvSpPr>
            <p:cNvPr id="361" name="Figura"/>
            <p:cNvSpPr/>
            <p:nvPr/>
          </p:nvSpPr>
          <p:spPr>
            <a:xfrm>
              <a:off x="0" y="0"/>
              <a:ext cx="1624411" cy="1232211"/>
            </a:xfrm>
            <a:custGeom>
              <a:avLst/>
              <a:gdLst/>
              <a:ahLst/>
              <a:cxnLst>
                <a:cxn ang="0">
                  <a:pos x="wd2" y="hd2"/>
                </a:cxn>
                <a:cxn ang="5400000">
                  <a:pos x="wd2" y="hd2"/>
                </a:cxn>
                <a:cxn ang="10800000">
                  <a:pos x="wd2" y="hd2"/>
                </a:cxn>
                <a:cxn ang="16200000">
                  <a:pos x="wd2" y="hd2"/>
                </a:cxn>
              </a:cxnLst>
              <a:rect l="0" t="0" r="r" b="b"/>
              <a:pathLst>
                <a:path w="21600" h="21600" extrusionOk="0">
                  <a:moveTo>
                    <a:pt x="10800" y="5800"/>
                  </a:moveTo>
                  <a:lnTo>
                    <a:pt x="14522" y="0"/>
                  </a:lnTo>
                  <a:lnTo>
                    <a:pt x="14155" y="5325"/>
                  </a:lnTo>
                  <a:lnTo>
                    <a:pt x="18380" y="4457"/>
                  </a:lnTo>
                  <a:lnTo>
                    <a:pt x="16702" y="7315"/>
                  </a:lnTo>
                  <a:lnTo>
                    <a:pt x="21097" y="8137"/>
                  </a:lnTo>
                  <a:lnTo>
                    <a:pt x="17607" y="10475"/>
                  </a:lnTo>
                  <a:lnTo>
                    <a:pt x="21600" y="13290"/>
                  </a:lnTo>
                  <a:lnTo>
                    <a:pt x="16837" y="12942"/>
                  </a:lnTo>
                  <a:lnTo>
                    <a:pt x="18145" y="18095"/>
                  </a:lnTo>
                  <a:lnTo>
                    <a:pt x="14020" y="14457"/>
                  </a:lnTo>
                  <a:lnTo>
                    <a:pt x="13247" y="19737"/>
                  </a:lnTo>
                  <a:lnTo>
                    <a:pt x="10532" y="14935"/>
                  </a:lnTo>
                  <a:lnTo>
                    <a:pt x="8485" y="21600"/>
                  </a:lnTo>
                  <a:lnTo>
                    <a:pt x="7715" y="15627"/>
                  </a:lnTo>
                  <a:lnTo>
                    <a:pt x="4762" y="17617"/>
                  </a:lnTo>
                  <a:lnTo>
                    <a:pt x="5667" y="13937"/>
                  </a:lnTo>
                  <a:lnTo>
                    <a:pt x="135" y="14587"/>
                  </a:lnTo>
                  <a:lnTo>
                    <a:pt x="3722" y="11775"/>
                  </a:lnTo>
                  <a:lnTo>
                    <a:pt x="0" y="8615"/>
                  </a:lnTo>
                  <a:lnTo>
                    <a:pt x="4627" y="7617"/>
                  </a:lnTo>
                  <a:lnTo>
                    <a:pt x="370" y="2295"/>
                  </a:lnTo>
                  <a:lnTo>
                    <a:pt x="7312" y="6320"/>
                  </a:lnTo>
                  <a:lnTo>
                    <a:pt x="8352" y="2295"/>
                  </a:lnTo>
                  <a:close/>
                </a:path>
              </a:pathLst>
            </a:custGeom>
            <a:solidFill>
              <a:srgbClr val="A7A7A7"/>
            </a:solidFill>
            <a:ln w="12700" cap="flat">
              <a:noFill/>
              <a:miter lim="400000"/>
            </a:ln>
            <a:effectLst/>
          </p:spPr>
          <p:txBody>
            <a:bodyPr wrap="square" lIns="45718" tIns="45718" rIns="45718" bIns="45718" numCol="1" anchor="ctr">
              <a:noAutofit/>
            </a:bodyPr>
            <a:lstStyle/>
            <a:p>
              <a:pPr algn="ctr">
                <a:lnSpc>
                  <a:spcPts val="1400"/>
                </a:lnSpc>
                <a:defRPr sz="1700" b="1"/>
              </a:pPr>
              <a:endParaRPr/>
            </a:p>
          </p:txBody>
        </p:sp>
        <p:sp>
          <p:nvSpPr>
            <p:cNvPr id="362" name="Longer"/>
            <p:cNvSpPr txBox="1"/>
            <p:nvPr/>
          </p:nvSpPr>
          <p:spPr>
            <a:xfrm>
              <a:off x="400039" y="433969"/>
              <a:ext cx="803953" cy="28765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ctr">
              <a:spAutoFit/>
            </a:bodyPr>
            <a:lstStyle>
              <a:lvl1pPr algn="ctr">
                <a:lnSpc>
                  <a:spcPts val="1400"/>
                </a:lnSpc>
                <a:defRPr sz="1700" b="1"/>
              </a:lvl1pPr>
            </a:lstStyle>
            <a:p>
              <a:r>
                <a:t>Longer</a:t>
              </a:r>
            </a:p>
          </p:txBody>
        </p:sp>
      </p:grpSp>
      <p:grpSp>
        <p:nvGrpSpPr>
          <p:cNvPr id="368" name="グループ化 2051"/>
          <p:cNvGrpSpPr/>
          <p:nvPr/>
        </p:nvGrpSpPr>
        <p:grpSpPr>
          <a:xfrm>
            <a:off x="1820766" y="5429784"/>
            <a:ext cx="8550468" cy="1247213"/>
            <a:chOff x="0" y="0"/>
            <a:chExt cx="8550467" cy="1247211"/>
          </a:xfrm>
        </p:grpSpPr>
        <p:grpSp>
          <p:nvGrpSpPr>
            <p:cNvPr id="366" name="グループ化 25"/>
            <p:cNvGrpSpPr/>
            <p:nvPr/>
          </p:nvGrpSpPr>
          <p:grpSpPr>
            <a:xfrm>
              <a:off x="-1" y="167090"/>
              <a:ext cx="8415154" cy="340180"/>
              <a:chOff x="0" y="0"/>
              <a:chExt cx="8415153" cy="340179"/>
            </a:xfrm>
          </p:grpSpPr>
          <p:sp>
            <p:nvSpPr>
              <p:cNvPr id="364" name="右矢印 26"/>
              <p:cNvSpPr/>
              <p:nvPr/>
            </p:nvSpPr>
            <p:spPr>
              <a:xfrm>
                <a:off x="-1" y="82492"/>
                <a:ext cx="612002" cy="252003"/>
              </a:xfrm>
              <a:prstGeom prst="rightArrow">
                <a:avLst>
                  <a:gd name="adj1" fmla="val 50000"/>
                  <a:gd name="adj2" fmla="val 50000"/>
                </a:avLst>
              </a:prstGeom>
              <a:solidFill>
                <a:srgbClr val="FF0000"/>
              </a:solidFill>
              <a:ln w="12700" cap="flat">
                <a:solidFill>
                  <a:srgbClr val="000000"/>
                </a:solidFill>
                <a:prstDash val="solid"/>
                <a:miter lim="800000"/>
              </a:ln>
              <a:effectLst/>
            </p:spPr>
            <p:txBody>
              <a:bodyPr wrap="square" lIns="45718" tIns="45718" rIns="45718" bIns="45718" numCol="1" anchor="ctr">
                <a:noAutofit/>
              </a:bodyPr>
              <a:lstStyle/>
              <a:p>
                <a:pPr algn="ctr">
                  <a:defRPr>
                    <a:ln w="9525" cap="flat">
                      <a:solidFill>
                        <a:srgbClr val="385724"/>
                      </a:solidFill>
                      <a:prstDash val="solid"/>
                      <a:round/>
                    </a:ln>
                  </a:defRPr>
                </a:pPr>
                <a:endParaRPr/>
              </a:p>
            </p:txBody>
          </p:sp>
          <p:sp>
            <p:nvSpPr>
              <p:cNvPr id="365" name="テキスト ボックス 27"/>
              <p:cNvSpPr txBox="1"/>
              <p:nvPr/>
            </p:nvSpPr>
            <p:spPr>
              <a:xfrm>
                <a:off x="746907" y="-1"/>
                <a:ext cx="7668247" cy="34018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defRPr sz="2000" b="1"/>
                </a:lvl1pPr>
              </a:lstStyle>
              <a:p>
                <a:r>
                  <a:t>That’s why screw pushes up the moving rings with its rotation</a:t>
                </a:r>
              </a:p>
            </p:txBody>
          </p:sp>
        </p:grpSp>
        <p:pic>
          <p:nvPicPr>
            <p:cNvPr id="367" name="Picture 2" descr="Picture 2"/>
            <p:cNvPicPr>
              <a:picLocks noChangeAspect="1"/>
            </p:cNvPicPr>
            <p:nvPr/>
          </p:nvPicPr>
          <p:blipFill>
            <a:blip r:embed="rId5"/>
            <a:srcRect l="17015" r="27469"/>
            <a:stretch>
              <a:fillRect/>
            </a:stretch>
          </p:blipFill>
          <p:spPr>
            <a:xfrm>
              <a:off x="7241743" y="0"/>
              <a:ext cx="1308724" cy="1247212"/>
            </a:xfrm>
            <a:prstGeom prst="rect">
              <a:avLst/>
            </a:prstGeom>
            <a:ln w="12700" cap="flat">
              <a:noFill/>
              <a:miter lim="400000"/>
            </a:ln>
            <a:effectLst/>
          </p:spPr>
        </p:pic>
      </p:grpSp>
      <p:grpSp>
        <p:nvGrpSpPr>
          <p:cNvPr id="374" name="グループ化 2048"/>
          <p:cNvGrpSpPr/>
          <p:nvPr/>
        </p:nvGrpSpPr>
        <p:grpSpPr>
          <a:xfrm>
            <a:off x="7149830" y="3243476"/>
            <a:ext cx="3344795" cy="1777850"/>
            <a:chOff x="0" y="-1"/>
            <a:chExt cx="3344793" cy="1777848"/>
          </a:xfrm>
        </p:grpSpPr>
        <p:sp>
          <p:nvSpPr>
            <p:cNvPr id="369" name="テキスト ボックス 21"/>
            <p:cNvSpPr txBox="1"/>
            <p:nvPr/>
          </p:nvSpPr>
          <p:spPr>
            <a:xfrm>
              <a:off x="-1" y="1437667"/>
              <a:ext cx="3344795" cy="34018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gn="ctr">
                <a:defRPr sz="2000" b="1" u="sng">
                  <a:effectLst>
                    <a:outerShdw blurRad="38100" dist="38100" dir="2700000" rotWithShape="0">
                      <a:srgbClr val="000000">
                        <a:alpha val="43137"/>
                      </a:srgbClr>
                    </a:outerShdw>
                  </a:effectLst>
                </a:defRPr>
              </a:lvl1pPr>
            </a:lstStyle>
            <a:p>
              <a:r>
                <a:t>Inner Diameter of Moving ring</a:t>
              </a:r>
            </a:p>
          </p:txBody>
        </p:sp>
        <p:grpSp>
          <p:nvGrpSpPr>
            <p:cNvPr id="373" name="グループ化 16"/>
            <p:cNvGrpSpPr/>
            <p:nvPr/>
          </p:nvGrpSpPr>
          <p:grpSpPr>
            <a:xfrm>
              <a:off x="988979" y="-2"/>
              <a:ext cx="1371925" cy="1304960"/>
              <a:chOff x="-1" y="-1"/>
              <a:chExt cx="1371923" cy="1304958"/>
            </a:xfrm>
          </p:grpSpPr>
          <p:sp>
            <p:nvSpPr>
              <p:cNvPr id="370" name="直線コネクタ 17"/>
              <p:cNvSpPr/>
              <p:nvPr/>
            </p:nvSpPr>
            <p:spPr>
              <a:xfrm flipH="1">
                <a:off x="-2" y="-1"/>
                <a:ext cx="3" cy="1252181"/>
              </a:xfrm>
              <a:prstGeom prst="line">
                <a:avLst/>
              </a:prstGeom>
              <a:noFill/>
              <a:ln w="28575" cap="flat">
                <a:solidFill>
                  <a:srgbClr val="000000"/>
                </a:solidFill>
                <a:prstDash val="sysDash"/>
                <a:miter lim="800000"/>
              </a:ln>
              <a:effectLst/>
            </p:spPr>
            <p:txBody>
              <a:bodyPr wrap="square" lIns="45718" tIns="45718" rIns="45718" bIns="45718" numCol="1" anchor="t">
                <a:noAutofit/>
              </a:bodyPr>
              <a:lstStyle/>
              <a:p>
                <a:endParaRPr/>
              </a:p>
            </p:txBody>
          </p:sp>
          <p:sp>
            <p:nvSpPr>
              <p:cNvPr id="371" name="直線コネクタ 18"/>
              <p:cNvSpPr/>
              <p:nvPr/>
            </p:nvSpPr>
            <p:spPr>
              <a:xfrm flipH="1">
                <a:off x="1371921" y="-2"/>
                <a:ext cx="2" cy="1242544"/>
              </a:xfrm>
              <a:prstGeom prst="line">
                <a:avLst/>
              </a:prstGeom>
              <a:noFill/>
              <a:ln w="28575" cap="flat">
                <a:solidFill>
                  <a:srgbClr val="000000"/>
                </a:solidFill>
                <a:prstDash val="sysDash"/>
                <a:miter lim="800000"/>
              </a:ln>
              <a:effectLst/>
            </p:spPr>
            <p:txBody>
              <a:bodyPr wrap="square" lIns="45718" tIns="45718" rIns="45718" bIns="45718" numCol="1" anchor="t">
                <a:noAutofit/>
              </a:bodyPr>
              <a:lstStyle/>
              <a:p>
                <a:endParaRPr/>
              </a:p>
            </p:txBody>
          </p:sp>
          <p:sp>
            <p:nvSpPr>
              <p:cNvPr id="372" name="左右矢印 19"/>
              <p:cNvSpPr/>
              <p:nvPr/>
            </p:nvSpPr>
            <p:spPr>
              <a:xfrm>
                <a:off x="17415" y="1149798"/>
                <a:ext cx="1332004" cy="155160"/>
              </a:xfrm>
              <a:prstGeom prst="leftRightArrow">
                <a:avLst>
                  <a:gd name="adj1" fmla="val 50000"/>
                  <a:gd name="adj2" fmla="val 50000"/>
                </a:avLst>
              </a:prstGeom>
              <a:solidFill>
                <a:srgbClr val="003399"/>
              </a:solidFill>
              <a:ln w="12700" cap="flat">
                <a:solidFill>
                  <a:srgbClr val="003399"/>
                </a:solidFill>
                <a:prstDash val="solid"/>
                <a:miter lim="800000"/>
              </a:ln>
              <a:effectLst/>
            </p:spPr>
            <p:txBody>
              <a:bodyPr wrap="square" lIns="45718" tIns="45718" rIns="45718" bIns="45718" numCol="1" anchor="ctr">
                <a:noAutofit/>
              </a:bodyPr>
              <a:lstStyle/>
              <a:p>
                <a:pPr algn="ctr">
                  <a:defRPr>
                    <a:solidFill>
                      <a:schemeClr val="accent1"/>
                    </a:solidFill>
                  </a:defRPr>
                </a:pPr>
                <a:endParaRPr/>
              </a:p>
            </p:txBody>
          </p:sp>
        </p:grpSp>
      </p:grpSp>
      <p:sp>
        <p:nvSpPr>
          <p:cNvPr id="375" name="テキスト ボックス 38"/>
          <p:cNvSpPr txBox="1"/>
          <p:nvPr/>
        </p:nvSpPr>
        <p:spPr>
          <a:xfrm>
            <a:off x="1749231" y="874812"/>
            <a:ext cx="9628621" cy="4662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nSpc>
                <a:spcPct val="90000"/>
              </a:lnSpc>
              <a:spcBef>
                <a:spcPts val="1000"/>
              </a:spcBef>
              <a:defRPr sz="2700" b="1"/>
            </a:lvl1pPr>
          </a:lstStyle>
          <a:p>
            <a:r>
              <a:rPr dirty="0">
                <a:solidFill>
                  <a:srgbClr val="2A8E7E"/>
                </a:solidFill>
              </a:rPr>
              <a:t>Principio de </a:t>
            </a:r>
            <a:r>
              <a:rPr dirty="0" err="1">
                <a:solidFill>
                  <a:srgbClr val="2A8E7E"/>
                </a:solidFill>
              </a:rPr>
              <a:t>deshidratación</a:t>
            </a:r>
            <a:r>
              <a:rPr dirty="0">
                <a:solidFill>
                  <a:srgbClr val="2A8E7E"/>
                </a:solidFill>
              </a:rPr>
              <a:t> y </a:t>
            </a:r>
            <a:r>
              <a:rPr dirty="0" err="1">
                <a:solidFill>
                  <a:srgbClr val="2A8E7E"/>
                </a:solidFill>
              </a:rPr>
              <a:t>estructura</a:t>
            </a:r>
            <a:r>
              <a:rPr dirty="0">
                <a:solidFill>
                  <a:srgbClr val="2A8E7E"/>
                </a:solidFill>
              </a:rPr>
              <a:t> libre de </a:t>
            </a:r>
            <a:r>
              <a:rPr dirty="0" err="1">
                <a:solidFill>
                  <a:srgbClr val="2A8E7E"/>
                </a:solidFill>
              </a:rPr>
              <a:t>obstrucciones</a:t>
            </a:r>
            <a:endParaRPr dirty="0">
              <a:solidFill>
                <a:srgbClr val="2A8E7E"/>
              </a:solidFill>
            </a:endParaRPr>
          </a:p>
        </p:txBody>
      </p:sp>
      <p:sp>
        <p:nvSpPr>
          <p:cNvPr id="376" name="テキスト ボックス 2052"/>
          <p:cNvSpPr txBox="1"/>
          <p:nvPr/>
        </p:nvSpPr>
        <p:spPr>
          <a:xfrm>
            <a:off x="5385548" y="3080978"/>
            <a:ext cx="808749" cy="22169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sz="16600"/>
            </a:lvl1pPr>
          </a:lstStyle>
          <a:p>
            <a:r>
              <a:t>&gt;</a:t>
            </a:r>
          </a:p>
        </p:txBody>
      </p:sp>
      <p:pic>
        <p:nvPicPr>
          <p:cNvPr id="2" name="Imagen 1">
            <a:extLst>
              <a:ext uri="{FF2B5EF4-FFF2-40B4-BE49-F238E27FC236}">
                <a16:creationId xmlns:a16="http://schemas.microsoft.com/office/drawing/2014/main" id="{1090A2EC-8C06-1ABD-2D84-775C516C096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361486" y="86018"/>
            <a:ext cx="1351281" cy="1148589"/>
          </a:xfrm>
          <a:prstGeom prst="rect">
            <a:avLst/>
          </a:prstGeom>
        </p:spPr>
      </p:pic>
      <p:sp>
        <p:nvSpPr>
          <p:cNvPr id="3" name="Rectángulo 2">
            <a:extLst>
              <a:ext uri="{FF2B5EF4-FFF2-40B4-BE49-F238E27FC236}">
                <a16:creationId xmlns:a16="http://schemas.microsoft.com/office/drawing/2014/main" id="{0EAA03F4-D8CD-E3E4-BA2F-4772426024D9}"/>
              </a:ext>
            </a:extLst>
          </p:cNvPr>
          <p:cNvSpPr/>
          <p:nvPr/>
        </p:nvSpPr>
        <p:spPr>
          <a:xfrm>
            <a:off x="-7799" y="1"/>
            <a:ext cx="331650" cy="6857999"/>
          </a:xfrm>
          <a:prstGeom prst="rect">
            <a:avLst/>
          </a:prstGeom>
          <a:solidFill>
            <a:srgbClr val="0BA18A"/>
          </a:solidFill>
          <a:ln w="25400" cap="flat">
            <a:solidFill>
              <a:srgbClr val="0BA18A"/>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s-MX" sz="1800" b="0" i="0" u="none" strike="noStrike" cap="none" spc="0" normalizeH="0" baseline="0">
              <a:ln>
                <a:noFill/>
              </a:ln>
              <a:solidFill>
                <a:srgbClr val="000000"/>
              </a:solidFill>
              <a:effectLst/>
              <a:uFillTx/>
              <a:latin typeface="+mn-lt"/>
              <a:ea typeface="+mn-ea"/>
              <a:cs typeface="+mn-cs"/>
              <a:sym typeface="Calibri"/>
            </a:endParaRPr>
          </a:p>
        </p:txBody>
      </p:sp>
    </p:spTree>
  </p:cSld>
  <p:clrMapOvr>
    <a:masterClrMapping/>
  </p:clrMapOvr>
  <mc:AlternateContent xmlns:mc="http://schemas.openxmlformats.org/markup-compatibility/2006" xmlns:p14="http://schemas.microsoft.com/office/powerpoint/2010/main">
    <mc:Choice Requires="p14">
      <p:transition spd="slow" p14:dur="1200">
        <p:push dir="u"/>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4" fill="hold" grpId="1" nodeType="clickEffect">
                                  <p:stCondLst>
                                    <p:cond delay="0"/>
                                  </p:stCondLst>
                                  <p:iterate>
                                    <p:tmAbs val="0"/>
                                  </p:iterate>
                                  <p:childTnLst>
                                    <p:set>
                                      <p:cBhvr>
                                        <p:cTn id="6" fill="hold"/>
                                        <p:tgtEl>
                                          <p:spTgt spid="351"/>
                                        </p:tgtEl>
                                        <p:attrNameLst>
                                          <p:attrName>style.visibility</p:attrName>
                                        </p:attrNameLst>
                                      </p:cBhvr>
                                      <p:to>
                                        <p:strVal val="visible"/>
                                      </p:to>
                                    </p:set>
                                    <p:anim calcmode="lin" valueType="num">
                                      <p:cBhvr>
                                        <p:cTn id="7" dur="1000" fill="hold"/>
                                        <p:tgtEl>
                                          <p:spTgt spid="351"/>
                                        </p:tgtEl>
                                        <p:attrNameLst>
                                          <p:attrName>ppt_x</p:attrName>
                                        </p:attrNameLst>
                                      </p:cBhvr>
                                      <p:tavLst>
                                        <p:tav tm="0">
                                          <p:val>
                                            <p:strVal val="#ppt_x"/>
                                          </p:val>
                                        </p:tav>
                                        <p:tav tm="100000">
                                          <p:val>
                                            <p:strVal val="#ppt_x"/>
                                          </p:val>
                                        </p:tav>
                                      </p:tavLst>
                                    </p:anim>
                                    <p:anim calcmode="lin" valueType="num">
                                      <p:cBhvr>
                                        <p:cTn id="8" dur="1000" fill="hold"/>
                                        <p:tgtEl>
                                          <p:spTgt spid="35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2" nodeType="clickEffect">
                                  <p:stCondLst>
                                    <p:cond delay="0"/>
                                  </p:stCondLst>
                                  <p:iterate>
                                    <p:tmAbs val="0"/>
                                  </p:iterate>
                                  <p:childTnLst>
                                    <p:set>
                                      <p:cBhvr>
                                        <p:cTn id="12" fill="hold"/>
                                        <p:tgtEl>
                                          <p:spTgt spid="374"/>
                                        </p:tgtEl>
                                        <p:attrNameLst>
                                          <p:attrName>style.visibility</p:attrName>
                                        </p:attrNameLst>
                                      </p:cBhvr>
                                      <p:to>
                                        <p:strVal val="visible"/>
                                      </p:to>
                                    </p:set>
                                    <p:anim calcmode="lin" valueType="num">
                                      <p:cBhvr>
                                        <p:cTn id="13" dur="1000" fill="hold"/>
                                        <p:tgtEl>
                                          <p:spTgt spid="374"/>
                                        </p:tgtEl>
                                        <p:attrNameLst>
                                          <p:attrName>ppt_x</p:attrName>
                                        </p:attrNameLst>
                                      </p:cBhvr>
                                      <p:tavLst>
                                        <p:tav tm="0">
                                          <p:val>
                                            <p:strVal val="#ppt_x"/>
                                          </p:val>
                                        </p:tav>
                                        <p:tav tm="100000">
                                          <p:val>
                                            <p:strVal val="#ppt_x"/>
                                          </p:val>
                                        </p:tav>
                                      </p:tavLst>
                                    </p:anim>
                                    <p:anim calcmode="lin" valueType="num">
                                      <p:cBhvr>
                                        <p:cTn id="14" dur="1000" fill="hold"/>
                                        <p:tgtEl>
                                          <p:spTgt spid="37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3" nodeType="clickEffect">
                                  <p:stCondLst>
                                    <p:cond delay="0"/>
                                  </p:stCondLst>
                                  <p:iterate>
                                    <p:tmAbs val="0"/>
                                  </p:iterate>
                                  <p:childTnLst>
                                    <p:set>
                                      <p:cBhvr>
                                        <p:cTn id="18" fill="hold"/>
                                        <p:tgtEl>
                                          <p:spTgt spid="376"/>
                                        </p:tgtEl>
                                        <p:attrNameLst>
                                          <p:attrName>style.visibility</p:attrName>
                                        </p:attrNameLst>
                                      </p:cBhvr>
                                      <p:to>
                                        <p:strVal val="visible"/>
                                      </p:to>
                                    </p:set>
                                    <p:anim calcmode="lin" valueType="num">
                                      <p:cBhvr>
                                        <p:cTn id="19" dur="1000" fill="hold"/>
                                        <p:tgtEl>
                                          <p:spTgt spid="376"/>
                                        </p:tgtEl>
                                        <p:attrNameLst>
                                          <p:attrName>ppt_x</p:attrName>
                                        </p:attrNameLst>
                                      </p:cBhvr>
                                      <p:tavLst>
                                        <p:tav tm="0">
                                          <p:val>
                                            <p:strVal val="#ppt_x"/>
                                          </p:val>
                                        </p:tav>
                                        <p:tav tm="100000">
                                          <p:val>
                                            <p:strVal val="#ppt_x"/>
                                          </p:val>
                                        </p:tav>
                                      </p:tavLst>
                                    </p:anim>
                                    <p:anim calcmode="lin" valueType="num">
                                      <p:cBhvr>
                                        <p:cTn id="20" dur="1000" fill="hold"/>
                                        <p:tgtEl>
                                          <p:spTgt spid="37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1" fill="hold" grpId="4" nodeType="clickEffect">
                                  <p:stCondLst>
                                    <p:cond delay="0"/>
                                  </p:stCondLst>
                                  <p:iterate>
                                    <p:tmAbs val="0"/>
                                  </p:iterate>
                                  <p:childTnLst>
                                    <p:set>
                                      <p:cBhvr>
                                        <p:cTn id="24" fill="hold"/>
                                        <p:tgtEl>
                                          <p:spTgt spid="363"/>
                                        </p:tgtEl>
                                        <p:attrNameLst>
                                          <p:attrName>style.visibility</p:attrName>
                                        </p:attrNameLst>
                                      </p:cBhvr>
                                      <p:to>
                                        <p:strVal val="visible"/>
                                      </p:to>
                                    </p:set>
                                    <p:anim calcmode="lin" valueType="num">
                                      <p:cBhvr>
                                        <p:cTn id="25" dur="1822" fill="hold"/>
                                        <p:tgtEl>
                                          <p:spTgt spid="363"/>
                                        </p:tgtEl>
                                        <p:attrNameLst>
                                          <p:attrName>ppt_x</p:attrName>
                                        </p:attrNameLst>
                                      </p:cBhvr>
                                      <p:tavLst>
                                        <p:tav tm="0">
                                          <p:val>
                                            <p:strVal val="#ppt_x"/>
                                          </p:val>
                                        </p:tav>
                                        <p:tav tm="100000">
                                          <p:val>
                                            <p:strVal val="#ppt_x"/>
                                          </p:val>
                                        </p:tav>
                                      </p:tavLst>
                                    </p:anim>
                                    <p:anim calcmode="lin" valueType="num">
                                      <p:cBhvr>
                                        <p:cTn id="26" dur="1822" fill="hold"/>
                                        <p:tgtEl>
                                          <p:spTgt spid="363"/>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fill="hold" grpId="5" nodeType="clickEffect">
                                  <p:stCondLst>
                                    <p:cond delay="0"/>
                                  </p:stCondLst>
                                  <p:iterate>
                                    <p:tmAbs val="0"/>
                                  </p:iterate>
                                  <p:childTnLst>
                                    <p:set>
                                      <p:cBhvr>
                                        <p:cTn id="30" fill="hold"/>
                                        <p:tgtEl>
                                          <p:spTgt spid="368"/>
                                        </p:tgtEl>
                                        <p:attrNameLst>
                                          <p:attrName>style.visibility</p:attrName>
                                        </p:attrNameLst>
                                      </p:cBhvr>
                                      <p:to>
                                        <p:strVal val="visible"/>
                                      </p:to>
                                    </p:set>
                                    <p:animEffect transition="in" filter="fade">
                                      <p:cBhvr>
                                        <p:cTn id="31" dur="500"/>
                                        <p:tgtEl>
                                          <p:spTgt spid="3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1" grpId="1" animBg="1" advAuto="0"/>
      <p:bldP spid="363" grpId="4" animBg="1" advAuto="0"/>
      <p:bldP spid="368" grpId="5" animBg="1" advAuto="0"/>
      <p:bldP spid="374" grpId="2" animBg="1" advAuto="0"/>
      <p:bldP spid="376" grpId="3" animBg="1" advAuto="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 name="テキスト ボックス 26"/>
          <p:cNvSpPr txBox="1"/>
          <p:nvPr/>
        </p:nvSpPr>
        <p:spPr>
          <a:xfrm>
            <a:off x="1528971" y="375524"/>
            <a:ext cx="5365883" cy="4801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nSpc>
                <a:spcPct val="90000"/>
              </a:lnSpc>
              <a:spcBef>
                <a:spcPts val="1000"/>
              </a:spcBef>
              <a:defRPr sz="2700" b="1"/>
            </a:lvl1pPr>
          </a:lstStyle>
          <a:p>
            <a:r>
              <a:rPr sz="2800" dirty="0" err="1">
                <a:solidFill>
                  <a:srgbClr val="2A8E7E"/>
                </a:solidFill>
              </a:rPr>
              <a:t>Anillos</a:t>
            </a:r>
            <a:r>
              <a:rPr sz="2800" dirty="0">
                <a:solidFill>
                  <a:srgbClr val="2A8E7E"/>
                </a:solidFill>
              </a:rPr>
              <a:t> de </a:t>
            </a:r>
            <a:r>
              <a:rPr sz="2800" dirty="0" err="1">
                <a:solidFill>
                  <a:srgbClr val="2A8E7E"/>
                </a:solidFill>
              </a:rPr>
              <a:t>costillas</a:t>
            </a:r>
            <a:r>
              <a:rPr sz="2800" dirty="0">
                <a:solidFill>
                  <a:srgbClr val="2A8E7E"/>
                </a:solidFill>
              </a:rPr>
              <a:t> </a:t>
            </a:r>
            <a:r>
              <a:rPr sz="2800" dirty="0" err="1">
                <a:solidFill>
                  <a:srgbClr val="2A8E7E"/>
                </a:solidFill>
              </a:rPr>
              <a:t>móviles</a:t>
            </a:r>
            <a:endParaRPr sz="2800" dirty="0">
              <a:solidFill>
                <a:srgbClr val="2A8E7E"/>
              </a:solidFill>
            </a:endParaRPr>
          </a:p>
        </p:txBody>
      </p:sp>
      <p:sp>
        <p:nvSpPr>
          <p:cNvPr id="379" name="テキスト ボックス 19"/>
          <p:cNvSpPr txBox="1"/>
          <p:nvPr/>
        </p:nvSpPr>
        <p:spPr>
          <a:xfrm>
            <a:off x="1516007" y="908412"/>
            <a:ext cx="9159986" cy="26134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nSpc>
                <a:spcPct val="90000"/>
              </a:lnSpc>
              <a:spcBef>
                <a:spcPts val="1000"/>
              </a:spcBef>
              <a:defRPr sz="2200" b="1"/>
            </a:pPr>
            <a:r>
              <a:t>Effect </a:t>
            </a:r>
          </a:p>
          <a:p>
            <a:pPr lvl="2" indent="457200">
              <a:lnSpc>
                <a:spcPct val="90000"/>
              </a:lnSpc>
              <a:spcBef>
                <a:spcPts val="1000"/>
              </a:spcBef>
              <a:defRPr sz="1600"/>
            </a:pPr>
            <a:r>
              <a:t>Preventing sludge-clogging, Stop rings-rotation with screw </a:t>
            </a:r>
          </a:p>
          <a:p>
            <a:pPr>
              <a:lnSpc>
                <a:spcPct val="90000"/>
              </a:lnSpc>
              <a:spcBef>
                <a:spcPts val="1000"/>
              </a:spcBef>
              <a:defRPr sz="2200" b="1"/>
            </a:pPr>
            <a:r>
              <a:t>Recommended</a:t>
            </a:r>
            <a:r>
              <a:rPr sz="1600"/>
              <a:t> </a:t>
            </a:r>
            <a:r>
              <a:t>Sludge</a:t>
            </a:r>
            <a:r>
              <a:rPr sz="1600"/>
              <a:t> </a:t>
            </a:r>
            <a:endParaRPr sz="1200"/>
          </a:p>
          <a:p>
            <a:pPr lvl="2" indent="457200">
              <a:lnSpc>
                <a:spcPct val="90000"/>
              </a:lnSpc>
              <a:spcBef>
                <a:spcPts val="1000"/>
              </a:spcBef>
              <a:defRPr sz="1600"/>
            </a:pPr>
            <a:r>
              <a:t>Easily clogging, High-fiber, Inorganic sludge, Oily sludge </a:t>
            </a:r>
            <a:endParaRPr sz="1200">
              <a:latin typeface="Times Roman"/>
              <a:ea typeface="Times Roman"/>
              <a:cs typeface="Times Roman"/>
              <a:sym typeface="Times Roman"/>
            </a:endParaRPr>
          </a:p>
          <a:p>
            <a:pPr>
              <a:lnSpc>
                <a:spcPct val="90000"/>
              </a:lnSpc>
              <a:spcBef>
                <a:spcPts val="1000"/>
              </a:spcBef>
              <a:defRPr sz="2200" b="1"/>
            </a:pPr>
            <a:r>
              <a:t>Installation reference</a:t>
            </a:r>
            <a:endParaRPr sz="1600"/>
          </a:p>
          <a:p>
            <a:pPr lvl="2" indent="457200">
              <a:lnSpc>
                <a:spcPct val="90000"/>
              </a:lnSpc>
              <a:spcBef>
                <a:spcPts val="1000"/>
              </a:spcBef>
              <a:defRPr sz="1600"/>
            </a:pPr>
            <a:r>
              <a:t>Recycling the plastic plate factory, Discharging plastic factory, Seaweeds processing factory, Pig house, Paper factory (tissue, cardboard), Painting factory, etc.</a:t>
            </a:r>
          </a:p>
        </p:txBody>
      </p:sp>
      <p:pic>
        <p:nvPicPr>
          <p:cNvPr id="380" name="Captura de Pantalla 2023-10-20 a la(s) 10.31.14 a.m..png" descr="Captura de Pantalla 2023-10-20 a la(s) 10.31.14 a.m..png"/>
          <p:cNvPicPr>
            <a:picLocks noChangeAspect="1"/>
          </p:cNvPicPr>
          <p:nvPr/>
        </p:nvPicPr>
        <p:blipFill>
          <a:blip r:embed="rId2"/>
          <a:stretch>
            <a:fillRect/>
          </a:stretch>
        </p:blipFill>
        <p:spPr>
          <a:xfrm>
            <a:off x="2004372" y="3933969"/>
            <a:ext cx="3250431" cy="2340311"/>
          </a:xfrm>
          <a:prstGeom prst="rect">
            <a:avLst/>
          </a:prstGeom>
          <a:ln w="12700">
            <a:miter lim="400000"/>
          </a:ln>
        </p:spPr>
      </p:pic>
      <p:pic>
        <p:nvPicPr>
          <p:cNvPr id="381" name="Captura de Pantalla 2023-10-20 a la(s) 10.31.23 a.m..png" descr="Captura de Pantalla 2023-10-20 a la(s) 10.31.23 a.m..png"/>
          <p:cNvPicPr>
            <a:picLocks noChangeAspect="1"/>
          </p:cNvPicPr>
          <p:nvPr/>
        </p:nvPicPr>
        <p:blipFill>
          <a:blip r:embed="rId3"/>
          <a:stretch>
            <a:fillRect/>
          </a:stretch>
        </p:blipFill>
        <p:spPr>
          <a:xfrm>
            <a:off x="6995407" y="3933969"/>
            <a:ext cx="3192222" cy="2340311"/>
          </a:xfrm>
          <a:prstGeom prst="rect">
            <a:avLst/>
          </a:prstGeom>
          <a:ln w="12700">
            <a:miter lim="400000"/>
          </a:ln>
        </p:spPr>
      </p:pic>
      <p:sp>
        <p:nvSpPr>
          <p:cNvPr id="382" name="Flecha"/>
          <p:cNvSpPr/>
          <p:nvPr/>
        </p:nvSpPr>
        <p:spPr>
          <a:xfrm>
            <a:off x="5490104" y="4695554"/>
            <a:ext cx="1270002" cy="817139"/>
          </a:xfrm>
          <a:prstGeom prst="rightArrow">
            <a:avLst>
              <a:gd name="adj1" fmla="val 24279"/>
              <a:gd name="adj2" fmla="val 60294"/>
            </a:avLst>
          </a:prstGeom>
          <a:solidFill>
            <a:srgbClr val="000000"/>
          </a:solidFill>
          <a:ln w="12700">
            <a:miter lim="400000"/>
          </a:ln>
        </p:spPr>
        <p:txBody>
          <a:bodyPr lIns="45718" tIns="45718" rIns="45718" bIns="45718" anchor="ctr"/>
          <a:lstStyle/>
          <a:p>
            <a:pPr>
              <a:defRPr>
                <a:solidFill>
                  <a:srgbClr val="FFFFFF"/>
                </a:solidFill>
              </a:defRPr>
            </a:pPr>
            <a:endParaRPr/>
          </a:p>
        </p:txBody>
      </p:sp>
      <p:pic>
        <p:nvPicPr>
          <p:cNvPr id="2" name="Imagen 1">
            <a:extLst>
              <a:ext uri="{FF2B5EF4-FFF2-40B4-BE49-F238E27FC236}">
                <a16:creationId xmlns:a16="http://schemas.microsoft.com/office/drawing/2014/main" id="{BF8192DE-00EB-5719-3792-5A4702F6923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61486" y="143168"/>
            <a:ext cx="1351281" cy="1148589"/>
          </a:xfrm>
          <a:prstGeom prst="rect">
            <a:avLst/>
          </a:prstGeom>
        </p:spPr>
      </p:pic>
      <p:sp>
        <p:nvSpPr>
          <p:cNvPr id="3" name="Rectángulo 2">
            <a:extLst>
              <a:ext uri="{FF2B5EF4-FFF2-40B4-BE49-F238E27FC236}">
                <a16:creationId xmlns:a16="http://schemas.microsoft.com/office/drawing/2014/main" id="{2CD8DF2E-B82E-1B7A-44DA-60836FEF32EB}"/>
              </a:ext>
            </a:extLst>
          </p:cNvPr>
          <p:cNvSpPr/>
          <p:nvPr/>
        </p:nvSpPr>
        <p:spPr>
          <a:xfrm>
            <a:off x="-7799" y="1"/>
            <a:ext cx="331650" cy="6857999"/>
          </a:xfrm>
          <a:prstGeom prst="rect">
            <a:avLst/>
          </a:prstGeom>
          <a:solidFill>
            <a:srgbClr val="0BA18A"/>
          </a:solidFill>
          <a:ln w="25400" cap="flat">
            <a:solidFill>
              <a:srgbClr val="0BA18A"/>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s-MX" sz="1800" b="0" i="0" u="none" strike="noStrike" cap="none" spc="0" normalizeH="0" baseline="0">
              <a:ln>
                <a:noFill/>
              </a:ln>
              <a:solidFill>
                <a:srgbClr val="000000"/>
              </a:solidFill>
              <a:effectLst/>
              <a:uFillTx/>
              <a:latin typeface="+mn-lt"/>
              <a:ea typeface="+mn-ea"/>
              <a:cs typeface="+mn-cs"/>
              <a:sym typeface="Calibri"/>
            </a:endParaRPr>
          </a:p>
        </p:txBody>
      </p:sp>
    </p:spTree>
  </p:cSld>
  <p:clrMapOvr>
    <a:masterClrMapping/>
  </p:clrMapOvr>
  <mc:AlternateContent xmlns:mc="http://schemas.openxmlformats.org/markup-compatibility/2006" xmlns:p14="http://schemas.microsoft.com/office/powerpoint/2010/main">
    <mc:Choice Requires="p14">
      <p:transition spd="med">
        <p:push dir="u"/>
      </p:transition>
    </mc:Choice>
    <mc:Fallback xmlns="" xmlns:m="http://schemas.openxmlformats.org/officeDocument/2006/math" xmlns:a14="http://schemas.microsoft.com/office/drawing/2010/main">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1" nodeType="clickEffect">
                                  <p:stCondLst>
                                    <p:cond delay="0"/>
                                  </p:stCondLst>
                                  <p:iterate>
                                    <p:tmAbs val="0"/>
                                  </p:iterate>
                                  <p:childTnLst>
                                    <p:set>
                                      <p:cBhvr>
                                        <p:cTn id="6" fill="hold"/>
                                        <p:tgtEl>
                                          <p:spTgt spid="380"/>
                                        </p:tgtEl>
                                        <p:attrNameLst>
                                          <p:attrName>style.visibility</p:attrName>
                                        </p:attrNameLst>
                                      </p:cBhvr>
                                      <p:to>
                                        <p:strVal val="visible"/>
                                      </p:to>
                                    </p:set>
                                    <p:anim calcmode="lin" valueType="num">
                                      <p:cBhvr>
                                        <p:cTn id="7" dur="900" fill="hold"/>
                                        <p:tgtEl>
                                          <p:spTgt spid="380"/>
                                        </p:tgtEl>
                                        <p:attrNameLst>
                                          <p:attrName>ppt_w</p:attrName>
                                        </p:attrNameLst>
                                      </p:cBhvr>
                                      <p:tavLst>
                                        <p:tav tm="0">
                                          <p:val>
                                            <p:fltVal val="0"/>
                                          </p:val>
                                        </p:tav>
                                        <p:tav tm="100000">
                                          <p:val>
                                            <p:strVal val="#ppt_w"/>
                                          </p:val>
                                        </p:tav>
                                      </p:tavLst>
                                    </p:anim>
                                    <p:anim calcmode="lin" valueType="num">
                                      <p:cBhvr>
                                        <p:cTn id="8" dur="900" fill="hold"/>
                                        <p:tgtEl>
                                          <p:spTgt spid="380"/>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2" nodeType="clickEffect">
                                  <p:stCondLst>
                                    <p:cond delay="0"/>
                                  </p:stCondLst>
                                  <p:iterate>
                                    <p:tmAbs val="0"/>
                                  </p:iterate>
                                  <p:childTnLst>
                                    <p:set>
                                      <p:cBhvr>
                                        <p:cTn id="12" fill="hold"/>
                                        <p:tgtEl>
                                          <p:spTgt spid="382"/>
                                        </p:tgtEl>
                                        <p:attrNameLst>
                                          <p:attrName>style.visibility</p:attrName>
                                        </p:attrNameLst>
                                      </p:cBhvr>
                                      <p:to>
                                        <p:strVal val="visible"/>
                                      </p:to>
                                    </p:set>
                                    <p:animEffect transition="in" filter="wipe(left)">
                                      <p:cBhvr>
                                        <p:cTn id="13" dur="1000"/>
                                        <p:tgtEl>
                                          <p:spTgt spid="382"/>
                                        </p:tgtEl>
                                      </p:cBhvr>
                                    </p:animEffect>
                                  </p:childTnLst>
                                </p:cTn>
                              </p:par>
                            </p:childTnLst>
                          </p:cTn>
                        </p:par>
                      </p:childTnLst>
                    </p:cTn>
                  </p:par>
                  <p:par>
                    <p:cTn id="14" fill="hold">
                      <p:stCondLst>
                        <p:cond delay="indefinite"/>
                      </p:stCondLst>
                      <p:childTnLst>
                        <p:par>
                          <p:cTn id="15" fill="hold">
                            <p:stCondLst>
                              <p:cond delay="0"/>
                            </p:stCondLst>
                            <p:childTnLst>
                              <p:par>
                                <p:cTn id="16" presetID="23" presetClass="entr" presetSubtype="16" fill="hold" grpId="3" nodeType="clickEffect">
                                  <p:stCondLst>
                                    <p:cond delay="0"/>
                                  </p:stCondLst>
                                  <p:iterate>
                                    <p:tmAbs val="0"/>
                                  </p:iterate>
                                  <p:childTnLst>
                                    <p:set>
                                      <p:cBhvr>
                                        <p:cTn id="17" fill="hold"/>
                                        <p:tgtEl>
                                          <p:spTgt spid="381"/>
                                        </p:tgtEl>
                                        <p:attrNameLst>
                                          <p:attrName>style.visibility</p:attrName>
                                        </p:attrNameLst>
                                      </p:cBhvr>
                                      <p:to>
                                        <p:strVal val="visible"/>
                                      </p:to>
                                    </p:set>
                                    <p:anim calcmode="lin" valueType="num">
                                      <p:cBhvr>
                                        <p:cTn id="18" dur="900" fill="hold"/>
                                        <p:tgtEl>
                                          <p:spTgt spid="381"/>
                                        </p:tgtEl>
                                        <p:attrNameLst>
                                          <p:attrName>ppt_w</p:attrName>
                                        </p:attrNameLst>
                                      </p:cBhvr>
                                      <p:tavLst>
                                        <p:tav tm="0">
                                          <p:val>
                                            <p:fltVal val="0"/>
                                          </p:val>
                                        </p:tav>
                                        <p:tav tm="100000">
                                          <p:val>
                                            <p:strVal val="#ppt_w"/>
                                          </p:val>
                                        </p:tav>
                                      </p:tavLst>
                                    </p:anim>
                                    <p:anim calcmode="lin" valueType="num">
                                      <p:cBhvr>
                                        <p:cTn id="19" dur="900" fill="hold"/>
                                        <p:tgtEl>
                                          <p:spTgt spid="38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0" grpId="1" animBg="1" advAuto="0"/>
      <p:bldP spid="381" grpId="3" animBg="1" advAuto="0"/>
      <p:bldP spid="382" grpId="2"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 name="テキスト ボックス 26"/>
          <p:cNvSpPr txBox="1"/>
          <p:nvPr/>
        </p:nvSpPr>
        <p:spPr>
          <a:xfrm>
            <a:off x="1528971" y="465482"/>
            <a:ext cx="5365883" cy="4801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nSpc>
                <a:spcPct val="90000"/>
              </a:lnSpc>
              <a:spcBef>
                <a:spcPts val="1000"/>
              </a:spcBef>
              <a:defRPr sz="2700" b="1"/>
            </a:lvl1pPr>
          </a:lstStyle>
          <a:p>
            <a:r>
              <a:rPr sz="2800">
                <a:solidFill>
                  <a:srgbClr val="2A8E7E"/>
                </a:solidFill>
              </a:rPr>
              <a:t>Tornillo de paso igual</a:t>
            </a:r>
          </a:p>
        </p:txBody>
      </p:sp>
      <p:sp>
        <p:nvSpPr>
          <p:cNvPr id="385" name="テキスト ボックス 19"/>
          <p:cNvSpPr txBox="1"/>
          <p:nvPr/>
        </p:nvSpPr>
        <p:spPr>
          <a:xfrm>
            <a:off x="1516007" y="1026945"/>
            <a:ext cx="9159986" cy="15670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nSpc>
                <a:spcPct val="90000"/>
              </a:lnSpc>
              <a:spcBef>
                <a:spcPts val="1000"/>
              </a:spcBef>
              <a:defRPr sz="2200" b="1"/>
            </a:pPr>
            <a:r>
              <a:t>Effect </a:t>
            </a:r>
          </a:p>
          <a:p>
            <a:pPr lvl="2" indent="457200">
              <a:lnSpc>
                <a:spcPct val="90000"/>
              </a:lnSpc>
              <a:spcBef>
                <a:spcPts val="1000"/>
              </a:spcBef>
              <a:defRPr sz="1600"/>
            </a:pPr>
            <a:r>
              <a:t>Prevent sludge-clogging by weakening the inner pres </a:t>
            </a:r>
            <a:endParaRPr sz="1200">
              <a:latin typeface="Times Roman"/>
              <a:ea typeface="Times Roman"/>
              <a:cs typeface="Times Roman"/>
              <a:sym typeface="Times Roman"/>
            </a:endParaRPr>
          </a:p>
          <a:p>
            <a:pPr>
              <a:lnSpc>
                <a:spcPct val="90000"/>
              </a:lnSpc>
              <a:spcBef>
                <a:spcPts val="1000"/>
              </a:spcBef>
              <a:defRPr sz="2200" b="1"/>
            </a:pPr>
            <a:r>
              <a:t>Recommended</a:t>
            </a:r>
            <a:r>
              <a:rPr sz="1600"/>
              <a:t> </a:t>
            </a:r>
            <a:r>
              <a:t>Sludge</a:t>
            </a:r>
            <a:r>
              <a:rPr sz="1600"/>
              <a:t> </a:t>
            </a:r>
            <a:endParaRPr sz="1200"/>
          </a:p>
          <a:p>
            <a:pPr lvl="2" indent="457200">
              <a:lnSpc>
                <a:spcPct val="90000"/>
              </a:lnSpc>
              <a:spcBef>
                <a:spcPts val="1000"/>
              </a:spcBef>
              <a:defRPr sz="1600"/>
            </a:pPr>
            <a:r>
              <a:t>Easily clogging, High-fiber, Inorganic sludge, Oily sludge </a:t>
            </a:r>
          </a:p>
        </p:txBody>
      </p:sp>
      <p:pic>
        <p:nvPicPr>
          <p:cNvPr id="386" name="Captura de Pantalla 2023-10-20 a la(s) 10.36.52 a.m..png" descr="Captura de Pantalla 2023-10-20 a la(s) 10.36.52 a.m..png"/>
          <p:cNvPicPr>
            <a:picLocks noChangeAspect="1"/>
          </p:cNvPicPr>
          <p:nvPr/>
        </p:nvPicPr>
        <p:blipFill>
          <a:blip r:embed="rId2"/>
          <a:srcRect l="720" t="1450" r="1740" b="1555"/>
          <a:stretch>
            <a:fillRect/>
          </a:stretch>
        </p:blipFill>
        <p:spPr>
          <a:xfrm>
            <a:off x="1832738" y="2953329"/>
            <a:ext cx="8438155" cy="3417867"/>
          </a:xfrm>
          <a:custGeom>
            <a:avLst/>
            <a:gdLst/>
            <a:ahLst/>
            <a:cxnLst>
              <a:cxn ang="0">
                <a:pos x="wd2" y="hd2"/>
              </a:cxn>
              <a:cxn ang="5400000">
                <a:pos x="wd2" y="hd2"/>
              </a:cxn>
              <a:cxn ang="10800000">
                <a:pos x="wd2" y="hd2"/>
              </a:cxn>
              <a:cxn ang="16200000">
                <a:pos x="wd2" y="hd2"/>
              </a:cxn>
            </a:cxnLst>
            <a:rect l="0" t="0" r="r" b="b"/>
            <a:pathLst>
              <a:path w="21480" h="21587" extrusionOk="0">
                <a:moveTo>
                  <a:pt x="8890" y="2"/>
                </a:moveTo>
                <a:cubicBezTo>
                  <a:pt x="8666" y="-12"/>
                  <a:pt x="8435" y="36"/>
                  <a:pt x="8206" y="155"/>
                </a:cubicBezTo>
                <a:cubicBezTo>
                  <a:pt x="7201" y="678"/>
                  <a:pt x="6671" y="2380"/>
                  <a:pt x="7043" y="3895"/>
                </a:cubicBezTo>
                <a:cubicBezTo>
                  <a:pt x="7088" y="4078"/>
                  <a:pt x="7125" y="4253"/>
                  <a:pt x="7125" y="4286"/>
                </a:cubicBezTo>
                <a:cubicBezTo>
                  <a:pt x="7125" y="4426"/>
                  <a:pt x="5527" y="7131"/>
                  <a:pt x="5444" y="7131"/>
                </a:cubicBezTo>
                <a:cubicBezTo>
                  <a:pt x="5393" y="7131"/>
                  <a:pt x="5311" y="7185"/>
                  <a:pt x="5261" y="7251"/>
                </a:cubicBezTo>
                <a:cubicBezTo>
                  <a:pt x="5173" y="7368"/>
                  <a:pt x="5172" y="7376"/>
                  <a:pt x="5250" y="7517"/>
                </a:cubicBezTo>
                <a:cubicBezTo>
                  <a:pt x="5406" y="7798"/>
                  <a:pt x="5763" y="7599"/>
                  <a:pt x="5659" y="7289"/>
                </a:cubicBezTo>
                <a:cubicBezTo>
                  <a:pt x="5589" y="7082"/>
                  <a:pt x="5633" y="7028"/>
                  <a:pt x="6690" y="6023"/>
                </a:cubicBezTo>
                <a:lnTo>
                  <a:pt x="7613" y="5146"/>
                </a:lnTo>
                <a:lnTo>
                  <a:pt x="7896" y="5406"/>
                </a:lnTo>
                <a:cubicBezTo>
                  <a:pt x="8277" y="5754"/>
                  <a:pt x="9036" y="5847"/>
                  <a:pt x="9462" y="5599"/>
                </a:cubicBezTo>
                <a:cubicBezTo>
                  <a:pt x="9785" y="5411"/>
                  <a:pt x="10188" y="4946"/>
                  <a:pt x="10390" y="4527"/>
                </a:cubicBezTo>
                <a:cubicBezTo>
                  <a:pt x="10565" y="4163"/>
                  <a:pt x="10702" y="3444"/>
                  <a:pt x="10702" y="2887"/>
                </a:cubicBezTo>
                <a:cubicBezTo>
                  <a:pt x="10702" y="1286"/>
                  <a:pt x="9860" y="64"/>
                  <a:pt x="8890" y="2"/>
                </a:cubicBezTo>
                <a:close/>
                <a:moveTo>
                  <a:pt x="19704" y="20"/>
                </a:moveTo>
                <a:cubicBezTo>
                  <a:pt x="19628" y="14"/>
                  <a:pt x="19551" y="14"/>
                  <a:pt x="19475" y="22"/>
                </a:cubicBezTo>
                <a:cubicBezTo>
                  <a:pt x="19110" y="60"/>
                  <a:pt x="18752" y="256"/>
                  <a:pt x="18442" y="621"/>
                </a:cubicBezTo>
                <a:cubicBezTo>
                  <a:pt x="18040" y="1095"/>
                  <a:pt x="17802" y="1752"/>
                  <a:pt x="17731" y="2579"/>
                </a:cubicBezTo>
                <a:lnTo>
                  <a:pt x="17705" y="2872"/>
                </a:lnTo>
                <a:lnTo>
                  <a:pt x="14792" y="2897"/>
                </a:lnTo>
                <a:cubicBezTo>
                  <a:pt x="12398" y="2918"/>
                  <a:pt x="11865" y="2950"/>
                  <a:pt x="11807" y="3070"/>
                </a:cubicBezTo>
                <a:cubicBezTo>
                  <a:pt x="11743" y="3199"/>
                  <a:pt x="11737" y="3565"/>
                  <a:pt x="11737" y="6339"/>
                </a:cubicBezTo>
                <a:cubicBezTo>
                  <a:pt x="11737" y="8059"/>
                  <a:pt x="11719" y="9487"/>
                  <a:pt x="11697" y="9520"/>
                </a:cubicBezTo>
                <a:cubicBezTo>
                  <a:pt x="11676" y="9552"/>
                  <a:pt x="11585" y="9293"/>
                  <a:pt x="11493" y="8943"/>
                </a:cubicBezTo>
                <a:lnTo>
                  <a:pt x="11326" y="8307"/>
                </a:lnTo>
                <a:lnTo>
                  <a:pt x="11305" y="8916"/>
                </a:lnTo>
                <a:lnTo>
                  <a:pt x="11284" y="9527"/>
                </a:lnTo>
                <a:lnTo>
                  <a:pt x="10993" y="9557"/>
                </a:lnTo>
                <a:lnTo>
                  <a:pt x="10702" y="9590"/>
                </a:lnTo>
                <a:lnTo>
                  <a:pt x="10702" y="10751"/>
                </a:lnTo>
                <a:lnTo>
                  <a:pt x="10702" y="11914"/>
                </a:lnTo>
                <a:lnTo>
                  <a:pt x="10993" y="11944"/>
                </a:lnTo>
                <a:lnTo>
                  <a:pt x="11284" y="11976"/>
                </a:lnTo>
                <a:lnTo>
                  <a:pt x="11305" y="12555"/>
                </a:lnTo>
                <a:lnTo>
                  <a:pt x="11326" y="13132"/>
                </a:lnTo>
                <a:lnTo>
                  <a:pt x="11490" y="12523"/>
                </a:lnTo>
                <a:cubicBezTo>
                  <a:pt x="11580" y="12187"/>
                  <a:pt x="11672" y="11944"/>
                  <a:pt x="11694" y="11979"/>
                </a:cubicBezTo>
                <a:cubicBezTo>
                  <a:pt x="11719" y="12017"/>
                  <a:pt x="11737" y="13086"/>
                  <a:pt x="11737" y="14641"/>
                </a:cubicBezTo>
                <a:lnTo>
                  <a:pt x="11737" y="17240"/>
                </a:lnTo>
                <a:lnTo>
                  <a:pt x="11609" y="17734"/>
                </a:lnTo>
                <a:cubicBezTo>
                  <a:pt x="11430" y="18430"/>
                  <a:pt x="11412" y="18743"/>
                  <a:pt x="11515" y="19318"/>
                </a:cubicBezTo>
                <a:cubicBezTo>
                  <a:pt x="11666" y="20165"/>
                  <a:pt x="11992" y="20708"/>
                  <a:pt x="12571" y="21083"/>
                </a:cubicBezTo>
                <a:cubicBezTo>
                  <a:pt x="13005" y="21364"/>
                  <a:pt x="13807" y="21367"/>
                  <a:pt x="14246" y="21088"/>
                </a:cubicBezTo>
                <a:cubicBezTo>
                  <a:pt x="14880" y="20688"/>
                  <a:pt x="15262" y="20006"/>
                  <a:pt x="15371" y="19083"/>
                </a:cubicBezTo>
                <a:lnTo>
                  <a:pt x="15429" y="18579"/>
                </a:lnTo>
                <a:lnTo>
                  <a:pt x="18274" y="18551"/>
                </a:lnTo>
                <a:cubicBezTo>
                  <a:pt x="20855" y="18526"/>
                  <a:pt x="21127" y="18508"/>
                  <a:pt x="21180" y="18348"/>
                </a:cubicBezTo>
                <a:cubicBezTo>
                  <a:pt x="21228" y="18204"/>
                  <a:pt x="21241" y="16917"/>
                  <a:pt x="21250" y="11252"/>
                </a:cubicBezTo>
                <a:cubicBezTo>
                  <a:pt x="21256" y="7445"/>
                  <a:pt x="21278" y="4278"/>
                  <a:pt x="21298" y="4213"/>
                </a:cubicBezTo>
                <a:cubicBezTo>
                  <a:pt x="21600" y="3274"/>
                  <a:pt x="21518" y="1878"/>
                  <a:pt x="21117" y="1123"/>
                </a:cubicBezTo>
                <a:cubicBezTo>
                  <a:pt x="20754" y="438"/>
                  <a:pt x="20235" y="61"/>
                  <a:pt x="19704" y="20"/>
                </a:cubicBezTo>
                <a:close/>
                <a:moveTo>
                  <a:pt x="7146" y="7106"/>
                </a:moveTo>
                <a:cubicBezTo>
                  <a:pt x="7114" y="7104"/>
                  <a:pt x="7082" y="7144"/>
                  <a:pt x="7028" y="7221"/>
                </a:cubicBezTo>
                <a:lnTo>
                  <a:pt x="6909" y="7389"/>
                </a:lnTo>
                <a:lnTo>
                  <a:pt x="7006" y="7522"/>
                </a:lnTo>
                <a:cubicBezTo>
                  <a:pt x="7127" y="7688"/>
                  <a:pt x="7140" y="7691"/>
                  <a:pt x="7274" y="7540"/>
                </a:cubicBezTo>
                <a:lnTo>
                  <a:pt x="7383" y="7417"/>
                </a:lnTo>
                <a:lnTo>
                  <a:pt x="7265" y="7234"/>
                </a:lnTo>
                <a:cubicBezTo>
                  <a:pt x="7211" y="7150"/>
                  <a:pt x="7178" y="7108"/>
                  <a:pt x="7146" y="7106"/>
                </a:cubicBezTo>
                <a:close/>
                <a:moveTo>
                  <a:pt x="7857" y="7131"/>
                </a:moveTo>
                <a:cubicBezTo>
                  <a:pt x="7819" y="7131"/>
                  <a:pt x="7766" y="7188"/>
                  <a:pt x="7738" y="7256"/>
                </a:cubicBezTo>
                <a:cubicBezTo>
                  <a:pt x="7700" y="7351"/>
                  <a:pt x="7706" y="7411"/>
                  <a:pt x="7762" y="7517"/>
                </a:cubicBezTo>
                <a:cubicBezTo>
                  <a:pt x="7803" y="7593"/>
                  <a:pt x="7845" y="7657"/>
                  <a:pt x="7857" y="7657"/>
                </a:cubicBezTo>
                <a:cubicBezTo>
                  <a:pt x="7869" y="7657"/>
                  <a:pt x="7913" y="7593"/>
                  <a:pt x="7953" y="7517"/>
                </a:cubicBezTo>
                <a:cubicBezTo>
                  <a:pt x="8010" y="7411"/>
                  <a:pt x="8015" y="7351"/>
                  <a:pt x="7977" y="7256"/>
                </a:cubicBezTo>
                <a:cubicBezTo>
                  <a:pt x="7949" y="7188"/>
                  <a:pt x="7895" y="7131"/>
                  <a:pt x="7857" y="7131"/>
                </a:cubicBezTo>
                <a:close/>
                <a:moveTo>
                  <a:pt x="6326" y="7136"/>
                </a:moveTo>
                <a:cubicBezTo>
                  <a:pt x="6274" y="7137"/>
                  <a:pt x="6223" y="7176"/>
                  <a:pt x="6166" y="7251"/>
                </a:cubicBezTo>
                <a:cubicBezTo>
                  <a:pt x="6078" y="7368"/>
                  <a:pt x="6078" y="7376"/>
                  <a:pt x="6156" y="7517"/>
                </a:cubicBezTo>
                <a:cubicBezTo>
                  <a:pt x="6258" y="7701"/>
                  <a:pt x="6391" y="7700"/>
                  <a:pt x="6492" y="7510"/>
                </a:cubicBezTo>
                <a:cubicBezTo>
                  <a:pt x="6568" y="7367"/>
                  <a:pt x="6569" y="7357"/>
                  <a:pt x="6485" y="7246"/>
                </a:cubicBezTo>
                <a:cubicBezTo>
                  <a:pt x="6430" y="7173"/>
                  <a:pt x="6377" y="7135"/>
                  <a:pt x="6326" y="7136"/>
                </a:cubicBezTo>
                <a:close/>
                <a:moveTo>
                  <a:pt x="1909" y="7139"/>
                </a:moveTo>
                <a:cubicBezTo>
                  <a:pt x="1882" y="7133"/>
                  <a:pt x="1864" y="7165"/>
                  <a:pt x="1846" y="7236"/>
                </a:cubicBezTo>
                <a:cubicBezTo>
                  <a:pt x="1810" y="7379"/>
                  <a:pt x="1465" y="7373"/>
                  <a:pt x="1407" y="7229"/>
                </a:cubicBezTo>
                <a:cubicBezTo>
                  <a:pt x="1373" y="7146"/>
                  <a:pt x="1335" y="7154"/>
                  <a:pt x="1270" y="7254"/>
                </a:cubicBezTo>
                <a:lnTo>
                  <a:pt x="1179" y="7392"/>
                </a:lnTo>
                <a:lnTo>
                  <a:pt x="1275" y="7520"/>
                </a:lnTo>
                <a:cubicBezTo>
                  <a:pt x="1335" y="7599"/>
                  <a:pt x="1387" y="7611"/>
                  <a:pt x="1413" y="7550"/>
                </a:cubicBezTo>
                <a:cubicBezTo>
                  <a:pt x="1469" y="7412"/>
                  <a:pt x="1797" y="7425"/>
                  <a:pt x="1854" y="7567"/>
                </a:cubicBezTo>
                <a:cubicBezTo>
                  <a:pt x="1888" y="7651"/>
                  <a:pt x="1928" y="7646"/>
                  <a:pt x="2000" y="7552"/>
                </a:cubicBezTo>
                <a:cubicBezTo>
                  <a:pt x="2095" y="7426"/>
                  <a:pt x="2096" y="7417"/>
                  <a:pt x="2018" y="7276"/>
                </a:cubicBezTo>
                <a:cubicBezTo>
                  <a:pt x="1970" y="7190"/>
                  <a:pt x="1935" y="7145"/>
                  <a:pt x="1909" y="7139"/>
                </a:cubicBezTo>
                <a:close/>
                <a:moveTo>
                  <a:pt x="4452" y="7169"/>
                </a:moveTo>
                <a:cubicBezTo>
                  <a:pt x="4427" y="7169"/>
                  <a:pt x="4399" y="7195"/>
                  <a:pt x="4362" y="7244"/>
                </a:cubicBezTo>
                <a:lnTo>
                  <a:pt x="4265" y="7372"/>
                </a:lnTo>
                <a:lnTo>
                  <a:pt x="4370" y="7507"/>
                </a:lnTo>
                <a:cubicBezTo>
                  <a:pt x="4443" y="7603"/>
                  <a:pt x="4491" y="7613"/>
                  <a:pt x="4528" y="7535"/>
                </a:cubicBezTo>
                <a:cubicBezTo>
                  <a:pt x="4566" y="7457"/>
                  <a:pt x="4601" y="7462"/>
                  <a:pt x="4645" y="7552"/>
                </a:cubicBezTo>
                <a:cubicBezTo>
                  <a:pt x="4694" y="7653"/>
                  <a:pt x="4727" y="7648"/>
                  <a:pt x="4800" y="7522"/>
                </a:cubicBezTo>
                <a:lnTo>
                  <a:pt x="4892" y="7362"/>
                </a:lnTo>
                <a:lnTo>
                  <a:pt x="4799" y="7239"/>
                </a:lnTo>
                <a:cubicBezTo>
                  <a:pt x="4728" y="7145"/>
                  <a:pt x="4692" y="7147"/>
                  <a:pt x="4645" y="7244"/>
                </a:cubicBezTo>
                <a:cubicBezTo>
                  <a:pt x="4597" y="7342"/>
                  <a:pt x="4568" y="7342"/>
                  <a:pt x="4520" y="7244"/>
                </a:cubicBezTo>
                <a:cubicBezTo>
                  <a:pt x="4496" y="7195"/>
                  <a:pt x="4476" y="7169"/>
                  <a:pt x="4452" y="7169"/>
                </a:cubicBezTo>
                <a:close/>
                <a:moveTo>
                  <a:pt x="2470" y="7171"/>
                </a:moveTo>
                <a:cubicBezTo>
                  <a:pt x="2448" y="7175"/>
                  <a:pt x="2423" y="7204"/>
                  <a:pt x="2391" y="7254"/>
                </a:cubicBezTo>
                <a:lnTo>
                  <a:pt x="2300" y="7392"/>
                </a:lnTo>
                <a:lnTo>
                  <a:pt x="2396" y="7520"/>
                </a:lnTo>
                <a:cubicBezTo>
                  <a:pt x="2455" y="7599"/>
                  <a:pt x="2508" y="7611"/>
                  <a:pt x="2533" y="7550"/>
                </a:cubicBezTo>
                <a:cubicBezTo>
                  <a:pt x="2589" y="7414"/>
                  <a:pt x="2744" y="7425"/>
                  <a:pt x="2802" y="7567"/>
                </a:cubicBezTo>
                <a:cubicBezTo>
                  <a:pt x="2836" y="7651"/>
                  <a:pt x="2876" y="7646"/>
                  <a:pt x="2947" y="7552"/>
                </a:cubicBezTo>
                <a:cubicBezTo>
                  <a:pt x="3042" y="7426"/>
                  <a:pt x="3043" y="7418"/>
                  <a:pt x="2965" y="7276"/>
                </a:cubicBezTo>
                <a:cubicBezTo>
                  <a:pt x="2911" y="7179"/>
                  <a:pt x="2870" y="7165"/>
                  <a:pt x="2841" y="7236"/>
                </a:cubicBezTo>
                <a:cubicBezTo>
                  <a:pt x="2784" y="7378"/>
                  <a:pt x="2586" y="7373"/>
                  <a:pt x="2527" y="7229"/>
                </a:cubicBezTo>
                <a:cubicBezTo>
                  <a:pt x="2510" y="7187"/>
                  <a:pt x="2492" y="7167"/>
                  <a:pt x="2470" y="7171"/>
                </a:cubicBezTo>
                <a:close/>
                <a:moveTo>
                  <a:pt x="3505" y="7184"/>
                </a:moveTo>
                <a:cubicBezTo>
                  <a:pt x="3479" y="7183"/>
                  <a:pt x="3453" y="7209"/>
                  <a:pt x="3419" y="7261"/>
                </a:cubicBezTo>
                <a:cubicBezTo>
                  <a:pt x="3335" y="7392"/>
                  <a:pt x="3336" y="7395"/>
                  <a:pt x="3428" y="7517"/>
                </a:cubicBezTo>
                <a:cubicBezTo>
                  <a:pt x="3498" y="7609"/>
                  <a:pt x="3541" y="7610"/>
                  <a:pt x="3599" y="7520"/>
                </a:cubicBezTo>
                <a:cubicBezTo>
                  <a:pt x="3657" y="7430"/>
                  <a:pt x="3698" y="7430"/>
                  <a:pt x="3756" y="7520"/>
                </a:cubicBezTo>
                <a:cubicBezTo>
                  <a:pt x="3814" y="7610"/>
                  <a:pt x="3857" y="7609"/>
                  <a:pt x="3926" y="7517"/>
                </a:cubicBezTo>
                <a:cubicBezTo>
                  <a:pt x="4019" y="7395"/>
                  <a:pt x="4018" y="7392"/>
                  <a:pt x="3934" y="7261"/>
                </a:cubicBezTo>
                <a:cubicBezTo>
                  <a:pt x="3867" y="7157"/>
                  <a:pt x="3832" y="7156"/>
                  <a:pt x="3764" y="7261"/>
                </a:cubicBezTo>
                <a:cubicBezTo>
                  <a:pt x="3695" y="7367"/>
                  <a:pt x="3660" y="7367"/>
                  <a:pt x="3591" y="7261"/>
                </a:cubicBezTo>
                <a:cubicBezTo>
                  <a:pt x="3557" y="7208"/>
                  <a:pt x="3531" y="7184"/>
                  <a:pt x="3505" y="7184"/>
                </a:cubicBezTo>
                <a:close/>
                <a:moveTo>
                  <a:pt x="7109" y="8780"/>
                </a:moveTo>
                <a:lnTo>
                  <a:pt x="7053" y="9124"/>
                </a:lnTo>
                <a:cubicBezTo>
                  <a:pt x="6987" y="9526"/>
                  <a:pt x="6906" y="9652"/>
                  <a:pt x="6677" y="9703"/>
                </a:cubicBezTo>
                <a:cubicBezTo>
                  <a:pt x="6514" y="9739"/>
                  <a:pt x="6508" y="9728"/>
                  <a:pt x="6460" y="9314"/>
                </a:cubicBezTo>
                <a:cubicBezTo>
                  <a:pt x="6433" y="9080"/>
                  <a:pt x="6392" y="8888"/>
                  <a:pt x="6369" y="8888"/>
                </a:cubicBezTo>
                <a:cubicBezTo>
                  <a:pt x="6346" y="8888"/>
                  <a:pt x="6307" y="9102"/>
                  <a:pt x="6281" y="9362"/>
                </a:cubicBezTo>
                <a:cubicBezTo>
                  <a:pt x="6241" y="9771"/>
                  <a:pt x="6215" y="9850"/>
                  <a:pt x="6093" y="9928"/>
                </a:cubicBezTo>
                <a:cubicBezTo>
                  <a:pt x="5846" y="10087"/>
                  <a:pt x="5781" y="10003"/>
                  <a:pt x="5706" y="9437"/>
                </a:cubicBezTo>
                <a:cubicBezTo>
                  <a:pt x="5669" y="9154"/>
                  <a:pt x="5619" y="8913"/>
                  <a:pt x="5595" y="8906"/>
                </a:cubicBezTo>
                <a:cubicBezTo>
                  <a:pt x="5572" y="8898"/>
                  <a:pt x="5522" y="9178"/>
                  <a:pt x="5484" y="9527"/>
                </a:cubicBezTo>
                <a:cubicBezTo>
                  <a:pt x="5417" y="10152"/>
                  <a:pt x="5413" y="10164"/>
                  <a:pt x="5233" y="10252"/>
                </a:cubicBezTo>
                <a:cubicBezTo>
                  <a:pt x="5132" y="10301"/>
                  <a:pt x="5026" y="10319"/>
                  <a:pt x="4998" y="10292"/>
                </a:cubicBezTo>
                <a:cubicBezTo>
                  <a:pt x="4970" y="10265"/>
                  <a:pt x="4922" y="9954"/>
                  <a:pt x="4892" y="9598"/>
                </a:cubicBezTo>
                <a:cubicBezTo>
                  <a:pt x="4862" y="9242"/>
                  <a:pt x="4819" y="8922"/>
                  <a:pt x="4796" y="8886"/>
                </a:cubicBezTo>
                <a:cubicBezTo>
                  <a:pt x="4747" y="8812"/>
                  <a:pt x="4674" y="9239"/>
                  <a:pt x="4631" y="9846"/>
                </a:cubicBezTo>
                <a:lnTo>
                  <a:pt x="4601" y="10272"/>
                </a:lnTo>
                <a:lnTo>
                  <a:pt x="4365" y="10272"/>
                </a:lnTo>
                <a:lnTo>
                  <a:pt x="4130" y="10272"/>
                </a:lnTo>
                <a:lnTo>
                  <a:pt x="4062" y="9633"/>
                </a:lnTo>
                <a:cubicBezTo>
                  <a:pt x="4019" y="9234"/>
                  <a:pt x="3970" y="8993"/>
                  <a:pt x="3932" y="8993"/>
                </a:cubicBezTo>
                <a:cubicBezTo>
                  <a:pt x="3894" y="8993"/>
                  <a:pt x="3846" y="9234"/>
                  <a:pt x="3803" y="9633"/>
                </a:cubicBezTo>
                <a:lnTo>
                  <a:pt x="3735" y="10272"/>
                </a:lnTo>
                <a:lnTo>
                  <a:pt x="3491" y="10304"/>
                </a:lnTo>
                <a:cubicBezTo>
                  <a:pt x="3220" y="10341"/>
                  <a:pt x="3224" y="10349"/>
                  <a:pt x="3120" y="9395"/>
                </a:cubicBezTo>
                <a:cubicBezTo>
                  <a:pt x="3091" y="9131"/>
                  <a:pt x="3045" y="8941"/>
                  <a:pt x="3009" y="8941"/>
                </a:cubicBezTo>
                <a:cubicBezTo>
                  <a:pt x="2973" y="8941"/>
                  <a:pt x="2929" y="9127"/>
                  <a:pt x="2902" y="9395"/>
                </a:cubicBezTo>
                <a:cubicBezTo>
                  <a:pt x="2807" y="10323"/>
                  <a:pt x="2799" y="10341"/>
                  <a:pt x="2528" y="10304"/>
                </a:cubicBezTo>
                <a:lnTo>
                  <a:pt x="2285" y="10272"/>
                </a:lnTo>
                <a:lnTo>
                  <a:pt x="2195" y="9595"/>
                </a:lnTo>
                <a:cubicBezTo>
                  <a:pt x="2145" y="9223"/>
                  <a:pt x="2085" y="8911"/>
                  <a:pt x="2061" y="8903"/>
                </a:cubicBezTo>
                <a:cubicBezTo>
                  <a:pt x="2038" y="8895"/>
                  <a:pt x="1978" y="9200"/>
                  <a:pt x="1928" y="9580"/>
                </a:cubicBezTo>
                <a:lnTo>
                  <a:pt x="1837" y="10272"/>
                </a:lnTo>
                <a:lnTo>
                  <a:pt x="1561" y="10272"/>
                </a:lnTo>
                <a:lnTo>
                  <a:pt x="1285" y="10272"/>
                </a:lnTo>
                <a:lnTo>
                  <a:pt x="1218" y="9633"/>
                </a:lnTo>
                <a:cubicBezTo>
                  <a:pt x="1131" y="8829"/>
                  <a:pt x="1043" y="8789"/>
                  <a:pt x="983" y="9527"/>
                </a:cubicBezTo>
                <a:cubicBezTo>
                  <a:pt x="925" y="10248"/>
                  <a:pt x="898" y="10325"/>
                  <a:pt x="701" y="10325"/>
                </a:cubicBezTo>
                <a:lnTo>
                  <a:pt x="531" y="10325"/>
                </a:lnTo>
                <a:lnTo>
                  <a:pt x="531" y="10858"/>
                </a:lnTo>
                <a:lnTo>
                  <a:pt x="531" y="11390"/>
                </a:lnTo>
                <a:lnTo>
                  <a:pt x="920" y="11390"/>
                </a:lnTo>
                <a:cubicBezTo>
                  <a:pt x="1354" y="11390"/>
                  <a:pt x="1338" y="11362"/>
                  <a:pt x="1437" y="12330"/>
                </a:cubicBezTo>
                <a:cubicBezTo>
                  <a:pt x="1471" y="12665"/>
                  <a:pt x="1503" y="12779"/>
                  <a:pt x="1555" y="12753"/>
                </a:cubicBezTo>
                <a:cubicBezTo>
                  <a:pt x="1618" y="12723"/>
                  <a:pt x="1647" y="12551"/>
                  <a:pt x="1764" y="11518"/>
                </a:cubicBezTo>
                <a:cubicBezTo>
                  <a:pt x="1787" y="11313"/>
                  <a:pt x="2299" y="11390"/>
                  <a:pt x="2344" y="11603"/>
                </a:cubicBezTo>
                <a:cubicBezTo>
                  <a:pt x="2363" y="11691"/>
                  <a:pt x="2401" y="11991"/>
                  <a:pt x="2430" y="12270"/>
                </a:cubicBezTo>
                <a:cubicBezTo>
                  <a:pt x="2459" y="12556"/>
                  <a:pt x="2507" y="12776"/>
                  <a:pt x="2539" y="12776"/>
                </a:cubicBezTo>
                <a:cubicBezTo>
                  <a:pt x="2572" y="12776"/>
                  <a:pt x="2631" y="12495"/>
                  <a:pt x="2677" y="12109"/>
                </a:cubicBezTo>
                <a:lnTo>
                  <a:pt x="2755" y="11445"/>
                </a:lnTo>
                <a:lnTo>
                  <a:pt x="3009" y="11445"/>
                </a:lnTo>
                <a:lnTo>
                  <a:pt x="3264" y="11445"/>
                </a:lnTo>
                <a:lnTo>
                  <a:pt x="3342" y="12109"/>
                </a:lnTo>
                <a:cubicBezTo>
                  <a:pt x="3388" y="12495"/>
                  <a:pt x="3445" y="12776"/>
                  <a:pt x="3479" y="12776"/>
                </a:cubicBezTo>
                <a:cubicBezTo>
                  <a:pt x="3511" y="12776"/>
                  <a:pt x="3559" y="12556"/>
                  <a:pt x="3589" y="12270"/>
                </a:cubicBezTo>
                <a:cubicBezTo>
                  <a:pt x="3671" y="11472"/>
                  <a:pt x="3682" y="11445"/>
                  <a:pt x="3936" y="11445"/>
                </a:cubicBezTo>
                <a:lnTo>
                  <a:pt x="4165" y="11445"/>
                </a:lnTo>
                <a:lnTo>
                  <a:pt x="4233" y="12074"/>
                </a:lnTo>
                <a:cubicBezTo>
                  <a:pt x="4271" y="12421"/>
                  <a:pt x="4326" y="12723"/>
                  <a:pt x="4354" y="12746"/>
                </a:cubicBezTo>
                <a:cubicBezTo>
                  <a:pt x="4402" y="12785"/>
                  <a:pt x="4496" y="12172"/>
                  <a:pt x="4496" y="11811"/>
                </a:cubicBezTo>
                <a:cubicBezTo>
                  <a:pt x="4496" y="11531"/>
                  <a:pt x="4591" y="11390"/>
                  <a:pt x="4782" y="11390"/>
                </a:cubicBezTo>
                <a:cubicBezTo>
                  <a:pt x="4991" y="11390"/>
                  <a:pt x="5007" y="11431"/>
                  <a:pt x="5074" y="12174"/>
                </a:cubicBezTo>
                <a:cubicBezTo>
                  <a:pt x="5137" y="12871"/>
                  <a:pt x="5227" y="12894"/>
                  <a:pt x="5295" y="12230"/>
                </a:cubicBezTo>
                <a:cubicBezTo>
                  <a:pt x="5369" y="11518"/>
                  <a:pt x="5382" y="11487"/>
                  <a:pt x="5587" y="11563"/>
                </a:cubicBezTo>
                <a:cubicBezTo>
                  <a:pt x="5812" y="11646"/>
                  <a:pt x="5842" y="11715"/>
                  <a:pt x="5896" y="12265"/>
                </a:cubicBezTo>
                <a:cubicBezTo>
                  <a:pt x="5956" y="12866"/>
                  <a:pt x="6033" y="12895"/>
                  <a:pt x="6079" y="12330"/>
                </a:cubicBezTo>
                <a:lnTo>
                  <a:pt x="6117" y="11869"/>
                </a:lnTo>
                <a:lnTo>
                  <a:pt x="6325" y="11896"/>
                </a:lnTo>
                <a:cubicBezTo>
                  <a:pt x="6571" y="11928"/>
                  <a:pt x="6632" y="12028"/>
                  <a:pt x="6667" y="12468"/>
                </a:cubicBezTo>
                <a:cubicBezTo>
                  <a:pt x="6698" y="12845"/>
                  <a:pt x="6787" y="12833"/>
                  <a:pt x="6824" y="12448"/>
                </a:cubicBezTo>
                <a:cubicBezTo>
                  <a:pt x="6843" y="12243"/>
                  <a:pt x="6880" y="12183"/>
                  <a:pt x="7000" y="12157"/>
                </a:cubicBezTo>
                <a:cubicBezTo>
                  <a:pt x="7211" y="12113"/>
                  <a:pt x="7383" y="12295"/>
                  <a:pt x="7383" y="12560"/>
                </a:cubicBezTo>
                <a:cubicBezTo>
                  <a:pt x="7383" y="12842"/>
                  <a:pt x="7453" y="12835"/>
                  <a:pt x="7515" y="12550"/>
                </a:cubicBezTo>
                <a:cubicBezTo>
                  <a:pt x="7557" y="12354"/>
                  <a:pt x="7588" y="12336"/>
                  <a:pt x="7764" y="12400"/>
                </a:cubicBezTo>
                <a:cubicBezTo>
                  <a:pt x="7875" y="12441"/>
                  <a:pt x="8000" y="12549"/>
                  <a:pt x="8041" y="12641"/>
                </a:cubicBezTo>
                <a:cubicBezTo>
                  <a:pt x="8112" y="12797"/>
                  <a:pt x="8116" y="12770"/>
                  <a:pt x="8116" y="12159"/>
                </a:cubicBezTo>
                <a:cubicBezTo>
                  <a:pt x="8116" y="11802"/>
                  <a:pt x="8134" y="11483"/>
                  <a:pt x="8155" y="11450"/>
                </a:cubicBezTo>
                <a:cubicBezTo>
                  <a:pt x="8177" y="11418"/>
                  <a:pt x="8681" y="11389"/>
                  <a:pt x="9276" y="11387"/>
                </a:cubicBezTo>
                <a:lnTo>
                  <a:pt x="10358" y="11382"/>
                </a:lnTo>
                <a:lnTo>
                  <a:pt x="10358" y="10856"/>
                </a:lnTo>
                <a:lnTo>
                  <a:pt x="10358" y="10330"/>
                </a:lnTo>
                <a:lnTo>
                  <a:pt x="9247" y="10302"/>
                </a:lnTo>
                <a:lnTo>
                  <a:pt x="8138" y="10272"/>
                </a:lnTo>
                <a:lnTo>
                  <a:pt x="8125" y="9705"/>
                </a:lnTo>
                <a:cubicBezTo>
                  <a:pt x="8112" y="9143"/>
                  <a:pt x="8110" y="9140"/>
                  <a:pt x="7988" y="9207"/>
                </a:cubicBezTo>
                <a:cubicBezTo>
                  <a:pt x="7895" y="9257"/>
                  <a:pt x="7854" y="9226"/>
                  <a:pt x="7822" y="9084"/>
                </a:cubicBezTo>
                <a:cubicBezTo>
                  <a:pt x="7782" y="8906"/>
                  <a:pt x="7773" y="8910"/>
                  <a:pt x="7699" y="9129"/>
                </a:cubicBezTo>
                <a:cubicBezTo>
                  <a:pt x="7643" y="9295"/>
                  <a:pt x="7565" y="9372"/>
                  <a:pt x="7429" y="9392"/>
                </a:cubicBezTo>
                <a:cubicBezTo>
                  <a:pt x="7253" y="9418"/>
                  <a:pt x="7231" y="9393"/>
                  <a:pt x="7173" y="9101"/>
                </a:cubicBezTo>
                <a:lnTo>
                  <a:pt x="7109" y="8780"/>
                </a:lnTo>
                <a:close/>
                <a:moveTo>
                  <a:pt x="7667" y="13626"/>
                </a:moveTo>
                <a:cubicBezTo>
                  <a:pt x="7562" y="13626"/>
                  <a:pt x="7586" y="13921"/>
                  <a:pt x="7709" y="14120"/>
                </a:cubicBezTo>
                <a:cubicBezTo>
                  <a:pt x="7769" y="14217"/>
                  <a:pt x="7803" y="14336"/>
                  <a:pt x="7784" y="14385"/>
                </a:cubicBezTo>
                <a:cubicBezTo>
                  <a:pt x="7735" y="14505"/>
                  <a:pt x="6619" y="14229"/>
                  <a:pt x="6559" y="14082"/>
                </a:cubicBezTo>
                <a:cubicBezTo>
                  <a:pt x="6525" y="13997"/>
                  <a:pt x="6546" y="13917"/>
                  <a:pt x="6636" y="13789"/>
                </a:cubicBezTo>
                <a:cubicBezTo>
                  <a:pt x="6760" y="13611"/>
                  <a:pt x="6741" y="13622"/>
                  <a:pt x="6395" y="13922"/>
                </a:cubicBezTo>
                <a:cubicBezTo>
                  <a:pt x="6231" y="14064"/>
                  <a:pt x="6127" y="14068"/>
                  <a:pt x="5641" y="13962"/>
                </a:cubicBezTo>
                <a:cubicBezTo>
                  <a:pt x="5299" y="13887"/>
                  <a:pt x="4150" y="13839"/>
                  <a:pt x="2718" y="13839"/>
                </a:cubicBezTo>
                <a:cubicBezTo>
                  <a:pt x="387" y="13839"/>
                  <a:pt x="359" y="13842"/>
                  <a:pt x="359" y="14052"/>
                </a:cubicBezTo>
                <a:cubicBezTo>
                  <a:pt x="359" y="14262"/>
                  <a:pt x="388" y="14267"/>
                  <a:pt x="2826" y="14273"/>
                </a:cubicBezTo>
                <a:cubicBezTo>
                  <a:pt x="5215" y="14279"/>
                  <a:pt x="5619" y="14315"/>
                  <a:pt x="5622" y="14526"/>
                </a:cubicBezTo>
                <a:cubicBezTo>
                  <a:pt x="5622" y="14581"/>
                  <a:pt x="5075" y="15119"/>
                  <a:pt x="4406" y="15724"/>
                </a:cubicBezTo>
                <a:lnTo>
                  <a:pt x="3189" y="16822"/>
                </a:lnTo>
                <a:lnTo>
                  <a:pt x="2862" y="16539"/>
                </a:lnTo>
                <a:cubicBezTo>
                  <a:pt x="2467" y="16196"/>
                  <a:pt x="1727" y="16076"/>
                  <a:pt x="1295" y="16285"/>
                </a:cubicBezTo>
                <a:cubicBezTo>
                  <a:pt x="711" y="16568"/>
                  <a:pt x="230" y="17272"/>
                  <a:pt x="78" y="18065"/>
                </a:cubicBezTo>
                <a:cubicBezTo>
                  <a:pt x="25" y="18338"/>
                  <a:pt x="0" y="18613"/>
                  <a:pt x="0" y="18880"/>
                </a:cubicBezTo>
                <a:cubicBezTo>
                  <a:pt x="1" y="20032"/>
                  <a:pt x="479" y="21056"/>
                  <a:pt x="1262" y="21462"/>
                </a:cubicBezTo>
                <a:cubicBezTo>
                  <a:pt x="1426" y="21547"/>
                  <a:pt x="1610" y="21587"/>
                  <a:pt x="1801" y="21587"/>
                </a:cubicBezTo>
                <a:cubicBezTo>
                  <a:pt x="2373" y="21588"/>
                  <a:pt x="3003" y="21231"/>
                  <a:pt x="3321" y="20662"/>
                </a:cubicBezTo>
                <a:cubicBezTo>
                  <a:pt x="3727" y="19936"/>
                  <a:pt x="3867" y="18936"/>
                  <a:pt x="3684" y="18070"/>
                </a:cubicBezTo>
                <a:lnTo>
                  <a:pt x="3599" y="17667"/>
                </a:lnTo>
                <a:lnTo>
                  <a:pt x="3777" y="17441"/>
                </a:lnTo>
                <a:cubicBezTo>
                  <a:pt x="3875" y="17317"/>
                  <a:pt x="4437" y="16600"/>
                  <a:pt x="5023" y="15849"/>
                </a:cubicBezTo>
                <a:lnTo>
                  <a:pt x="6089" y="14483"/>
                </a:lnTo>
                <a:lnTo>
                  <a:pt x="6869" y="14681"/>
                </a:lnTo>
                <a:cubicBezTo>
                  <a:pt x="7672" y="14884"/>
                  <a:pt x="7834" y="15002"/>
                  <a:pt x="7627" y="15235"/>
                </a:cubicBezTo>
                <a:cubicBezTo>
                  <a:pt x="7513" y="15363"/>
                  <a:pt x="7478" y="15584"/>
                  <a:pt x="7553" y="15699"/>
                </a:cubicBezTo>
                <a:cubicBezTo>
                  <a:pt x="7596" y="15764"/>
                  <a:pt x="8375" y="14917"/>
                  <a:pt x="8372" y="14809"/>
                </a:cubicBezTo>
                <a:cubicBezTo>
                  <a:pt x="8367" y="14687"/>
                  <a:pt x="7736" y="13626"/>
                  <a:pt x="7667" y="13626"/>
                </a:cubicBezTo>
                <a:close/>
              </a:path>
            </a:pathLst>
          </a:custGeom>
          <a:ln w="12700">
            <a:miter lim="400000"/>
          </a:ln>
        </p:spPr>
      </p:pic>
      <p:pic>
        <p:nvPicPr>
          <p:cNvPr id="2" name="Imagen 1">
            <a:extLst>
              <a:ext uri="{FF2B5EF4-FFF2-40B4-BE49-F238E27FC236}">
                <a16:creationId xmlns:a16="http://schemas.microsoft.com/office/drawing/2014/main" id="{F990A0BF-3DAE-BF60-6CF2-A7CC6BD906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1486" y="171743"/>
            <a:ext cx="1351281" cy="1148589"/>
          </a:xfrm>
          <a:prstGeom prst="rect">
            <a:avLst/>
          </a:prstGeom>
        </p:spPr>
      </p:pic>
      <p:sp>
        <p:nvSpPr>
          <p:cNvPr id="3" name="Rectángulo 2">
            <a:extLst>
              <a:ext uri="{FF2B5EF4-FFF2-40B4-BE49-F238E27FC236}">
                <a16:creationId xmlns:a16="http://schemas.microsoft.com/office/drawing/2014/main" id="{D57951EC-B60F-E483-EB16-C6D81CCA1513}"/>
              </a:ext>
            </a:extLst>
          </p:cNvPr>
          <p:cNvSpPr/>
          <p:nvPr/>
        </p:nvSpPr>
        <p:spPr>
          <a:xfrm>
            <a:off x="-7799" y="1"/>
            <a:ext cx="331650" cy="6857999"/>
          </a:xfrm>
          <a:prstGeom prst="rect">
            <a:avLst/>
          </a:prstGeom>
          <a:solidFill>
            <a:srgbClr val="0BA18A"/>
          </a:solidFill>
          <a:ln w="25400" cap="flat">
            <a:solidFill>
              <a:srgbClr val="0BA18A"/>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s-MX" sz="1800" b="0" i="0" u="none" strike="noStrike" cap="none" spc="0" normalizeH="0" baseline="0">
              <a:ln>
                <a:noFill/>
              </a:ln>
              <a:solidFill>
                <a:srgbClr val="000000"/>
              </a:solidFill>
              <a:effectLst/>
              <a:uFillTx/>
              <a:latin typeface="+mn-lt"/>
              <a:ea typeface="+mn-ea"/>
              <a:cs typeface="+mn-cs"/>
              <a:sym typeface="Calibri"/>
            </a:endParaRPr>
          </a:p>
        </p:txBody>
      </p:sp>
    </p:spTree>
  </p:cSld>
  <p:clrMapOvr>
    <a:masterClrMapping/>
  </p:clrMapOvr>
  <mc:AlternateContent xmlns:mc="http://schemas.openxmlformats.org/markup-compatibility/2006" xmlns:p14="http://schemas.microsoft.com/office/powerpoint/2010/main">
    <mc:Choice Requires="p14">
      <p:transition spd="slow" p14:dur="1200">
        <p:push dir="u"/>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386"/>
                                        </p:tgtEl>
                                        <p:attrNameLst>
                                          <p:attrName>style.visibility</p:attrName>
                                        </p:attrNameLst>
                                      </p:cBhvr>
                                      <p:to>
                                        <p:strVal val="visible"/>
                                      </p:to>
                                    </p:set>
                                    <p:animEffect transition="in" filter="wipe(left)">
                                      <p:cBhvr>
                                        <p:cTn id="7" dur="1250"/>
                                        <p:tgtEl>
                                          <p:spTgt spid="3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6" grpId="1"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8" name="テキスト ボックス 26"/>
          <p:cNvSpPr txBox="1"/>
          <p:nvPr/>
        </p:nvSpPr>
        <p:spPr>
          <a:xfrm>
            <a:off x="1516007" y="473552"/>
            <a:ext cx="5365883" cy="4801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nSpc>
                <a:spcPct val="90000"/>
              </a:lnSpc>
              <a:spcBef>
                <a:spcPts val="1000"/>
              </a:spcBef>
              <a:defRPr sz="2700" b="1"/>
            </a:lvl1pPr>
          </a:lstStyle>
          <a:p>
            <a:r>
              <a:rPr sz="2800" dirty="0" err="1">
                <a:solidFill>
                  <a:srgbClr val="2A8E7E"/>
                </a:solidFill>
              </a:rPr>
              <a:t>Recubrimiento</a:t>
            </a:r>
            <a:r>
              <a:rPr sz="2800" dirty="0">
                <a:solidFill>
                  <a:srgbClr val="2A8E7E"/>
                </a:solidFill>
              </a:rPr>
              <a:t> de </a:t>
            </a:r>
            <a:r>
              <a:rPr sz="2800" dirty="0" err="1">
                <a:solidFill>
                  <a:srgbClr val="2A8E7E"/>
                </a:solidFill>
              </a:rPr>
              <a:t>teflón</a:t>
            </a:r>
            <a:endParaRPr sz="2800" dirty="0">
              <a:solidFill>
                <a:srgbClr val="2A8E7E"/>
              </a:solidFill>
            </a:endParaRPr>
          </a:p>
        </p:txBody>
      </p:sp>
      <p:sp>
        <p:nvSpPr>
          <p:cNvPr id="389" name="テキスト ボックス 19"/>
          <p:cNvSpPr txBox="1"/>
          <p:nvPr/>
        </p:nvSpPr>
        <p:spPr>
          <a:xfrm>
            <a:off x="1516007" y="1222736"/>
            <a:ext cx="9159986" cy="23803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nSpc>
                <a:spcPct val="90000"/>
              </a:lnSpc>
              <a:spcBef>
                <a:spcPts val="1000"/>
              </a:spcBef>
              <a:defRPr sz="2200" b="1"/>
            </a:pPr>
            <a:r>
              <a:rPr dirty="0"/>
              <a:t>Effect </a:t>
            </a:r>
          </a:p>
          <a:p>
            <a:pPr lvl="2" indent="457200">
              <a:lnSpc>
                <a:spcPct val="90000"/>
              </a:lnSpc>
              <a:spcBef>
                <a:spcPts val="1000"/>
              </a:spcBef>
              <a:defRPr sz="1600"/>
            </a:pPr>
            <a:r>
              <a:rPr dirty="0"/>
              <a:t>Encouraging sludge to move smoothly, Anti-clogging </a:t>
            </a:r>
            <a:endParaRPr sz="1200" dirty="0">
              <a:latin typeface="Times Roman"/>
              <a:ea typeface="Times Roman"/>
              <a:cs typeface="Times Roman"/>
              <a:sym typeface="Times Roman"/>
            </a:endParaRPr>
          </a:p>
          <a:p>
            <a:pPr>
              <a:lnSpc>
                <a:spcPct val="90000"/>
              </a:lnSpc>
              <a:spcBef>
                <a:spcPts val="1000"/>
              </a:spcBef>
              <a:defRPr sz="2200" b="1"/>
            </a:pPr>
            <a:r>
              <a:rPr dirty="0"/>
              <a:t>Recommended</a:t>
            </a:r>
            <a:r>
              <a:rPr sz="1600" dirty="0"/>
              <a:t> </a:t>
            </a:r>
            <a:r>
              <a:rPr dirty="0"/>
              <a:t>Sludge</a:t>
            </a:r>
            <a:r>
              <a:rPr sz="1600" dirty="0"/>
              <a:t> </a:t>
            </a:r>
            <a:endParaRPr sz="1200" dirty="0"/>
          </a:p>
          <a:p>
            <a:pPr lvl="2" indent="457200">
              <a:lnSpc>
                <a:spcPct val="90000"/>
              </a:lnSpc>
              <a:spcBef>
                <a:spcPts val="1000"/>
              </a:spcBef>
              <a:defRPr sz="1600"/>
            </a:pPr>
            <a:r>
              <a:rPr dirty="0"/>
              <a:t>Oily sludge, Sticky sludge, Inorganic sludge </a:t>
            </a:r>
            <a:endParaRPr sz="1200" dirty="0">
              <a:latin typeface="Times Roman"/>
              <a:ea typeface="Times Roman"/>
              <a:cs typeface="Times Roman"/>
              <a:sym typeface="Times Roman"/>
            </a:endParaRPr>
          </a:p>
          <a:p>
            <a:pPr>
              <a:lnSpc>
                <a:spcPct val="90000"/>
              </a:lnSpc>
              <a:spcBef>
                <a:spcPts val="1000"/>
              </a:spcBef>
              <a:defRPr sz="2200" b="1"/>
            </a:pPr>
            <a:r>
              <a:rPr dirty="0"/>
              <a:t>Installation reference</a:t>
            </a:r>
            <a:endParaRPr sz="1600" dirty="0"/>
          </a:p>
          <a:p>
            <a:pPr>
              <a:lnSpc>
                <a:spcPct val="90000"/>
              </a:lnSpc>
              <a:spcBef>
                <a:spcPts val="1000"/>
              </a:spcBef>
              <a:defRPr sz="1600"/>
            </a:pPr>
            <a:r>
              <a:rPr dirty="0"/>
              <a:t>Meat factory, Chemical factory, Plastic manufacturer, Paper factory, Inc processing factory, etc. </a:t>
            </a:r>
          </a:p>
        </p:txBody>
      </p:sp>
      <p:sp>
        <p:nvSpPr>
          <p:cNvPr id="390" name="Flecha"/>
          <p:cNvSpPr/>
          <p:nvPr/>
        </p:nvSpPr>
        <p:spPr>
          <a:xfrm>
            <a:off x="5490104" y="4695556"/>
            <a:ext cx="1270002" cy="817138"/>
          </a:xfrm>
          <a:prstGeom prst="rightArrow">
            <a:avLst>
              <a:gd name="adj1" fmla="val 24279"/>
              <a:gd name="adj2" fmla="val 60294"/>
            </a:avLst>
          </a:prstGeom>
          <a:solidFill>
            <a:srgbClr val="000000"/>
          </a:solidFill>
          <a:ln w="12700">
            <a:miter lim="400000"/>
          </a:ln>
        </p:spPr>
        <p:txBody>
          <a:bodyPr lIns="45718" tIns="45718" rIns="45718" bIns="45718" anchor="ctr"/>
          <a:lstStyle/>
          <a:p>
            <a:pPr>
              <a:defRPr>
                <a:solidFill>
                  <a:srgbClr val="FFFFFF"/>
                </a:solidFill>
              </a:defRPr>
            </a:pPr>
            <a:endParaRPr/>
          </a:p>
        </p:txBody>
      </p:sp>
      <p:pic>
        <p:nvPicPr>
          <p:cNvPr id="391" name="Captura de Pantalla 2023-10-20 a la(s) 10.40.26 a.m..png" descr="Captura de Pantalla 2023-10-20 a la(s) 10.40.26 a.m..png"/>
          <p:cNvPicPr>
            <a:picLocks noChangeAspect="1"/>
          </p:cNvPicPr>
          <p:nvPr/>
        </p:nvPicPr>
        <p:blipFill>
          <a:blip r:embed="rId2"/>
          <a:stretch>
            <a:fillRect/>
          </a:stretch>
        </p:blipFill>
        <p:spPr>
          <a:xfrm>
            <a:off x="7678393" y="3882807"/>
            <a:ext cx="3365968" cy="2442635"/>
          </a:xfrm>
          <a:prstGeom prst="rect">
            <a:avLst/>
          </a:prstGeom>
          <a:ln w="12700">
            <a:miter lim="400000"/>
          </a:ln>
        </p:spPr>
      </p:pic>
      <p:pic>
        <p:nvPicPr>
          <p:cNvPr id="392" name="Captura de Pantalla 2023-10-20 a la(s) 10.40.20 a.m..png" descr="Captura de Pantalla 2023-10-20 a la(s) 10.40.20 a.m..png"/>
          <p:cNvPicPr>
            <a:picLocks noChangeAspect="1"/>
          </p:cNvPicPr>
          <p:nvPr/>
        </p:nvPicPr>
        <p:blipFill>
          <a:blip r:embed="rId3"/>
          <a:srcRect l="4310" t="32348" r="6467" b="30354"/>
          <a:stretch>
            <a:fillRect/>
          </a:stretch>
        </p:blipFill>
        <p:spPr>
          <a:xfrm>
            <a:off x="1375984" y="4792671"/>
            <a:ext cx="3492898" cy="658112"/>
          </a:xfrm>
          <a:custGeom>
            <a:avLst/>
            <a:gdLst/>
            <a:ahLst/>
            <a:cxnLst>
              <a:cxn ang="0">
                <a:pos x="wd2" y="hd2"/>
              </a:cxn>
              <a:cxn ang="5400000">
                <a:pos x="wd2" y="hd2"/>
              </a:cxn>
              <a:cxn ang="10800000">
                <a:pos x="wd2" y="hd2"/>
              </a:cxn>
              <a:cxn ang="16200000">
                <a:pos x="wd2" y="hd2"/>
              </a:cxn>
            </a:cxnLst>
            <a:rect l="0" t="0" r="r" b="b"/>
            <a:pathLst>
              <a:path w="21600" h="19188" extrusionOk="0">
                <a:moveTo>
                  <a:pt x="3350" y="14"/>
                </a:moveTo>
                <a:cubicBezTo>
                  <a:pt x="3224" y="-83"/>
                  <a:pt x="3078" y="1372"/>
                  <a:pt x="2975" y="3798"/>
                </a:cubicBezTo>
                <a:lnTo>
                  <a:pt x="2854" y="6633"/>
                </a:lnTo>
                <a:lnTo>
                  <a:pt x="2241" y="6633"/>
                </a:lnTo>
                <a:lnTo>
                  <a:pt x="1627" y="6633"/>
                </a:lnTo>
                <a:lnTo>
                  <a:pt x="1465" y="3485"/>
                </a:lnTo>
                <a:cubicBezTo>
                  <a:pt x="1376" y="1754"/>
                  <a:pt x="1250" y="243"/>
                  <a:pt x="1183" y="141"/>
                </a:cubicBezTo>
                <a:cubicBezTo>
                  <a:pt x="1108" y="27"/>
                  <a:pt x="1016" y="1044"/>
                  <a:pt x="942" y="2803"/>
                </a:cubicBezTo>
                <a:cubicBezTo>
                  <a:pt x="771" y="6888"/>
                  <a:pt x="772" y="6876"/>
                  <a:pt x="368" y="6876"/>
                </a:cubicBezTo>
                <a:lnTo>
                  <a:pt x="0" y="6876"/>
                </a:lnTo>
                <a:lnTo>
                  <a:pt x="0" y="9306"/>
                </a:lnTo>
                <a:lnTo>
                  <a:pt x="0" y="11736"/>
                </a:lnTo>
                <a:lnTo>
                  <a:pt x="859" y="11875"/>
                </a:lnTo>
                <a:cubicBezTo>
                  <a:pt x="1626" y="12002"/>
                  <a:pt x="1722" y="12123"/>
                  <a:pt x="1752" y="12997"/>
                </a:cubicBezTo>
                <a:cubicBezTo>
                  <a:pt x="1771" y="13536"/>
                  <a:pt x="1856" y="15151"/>
                  <a:pt x="1941" y="16584"/>
                </a:cubicBezTo>
                <a:cubicBezTo>
                  <a:pt x="2035" y="18167"/>
                  <a:pt x="2147" y="19110"/>
                  <a:pt x="2224" y="18991"/>
                </a:cubicBezTo>
                <a:cubicBezTo>
                  <a:pt x="2293" y="18884"/>
                  <a:pt x="2429" y="17401"/>
                  <a:pt x="2528" y="15693"/>
                </a:cubicBezTo>
                <a:cubicBezTo>
                  <a:pt x="2626" y="13986"/>
                  <a:pt x="2749" y="12392"/>
                  <a:pt x="2800" y="12152"/>
                </a:cubicBezTo>
                <a:cubicBezTo>
                  <a:pt x="2852" y="11911"/>
                  <a:pt x="3118" y="11780"/>
                  <a:pt x="3394" y="11863"/>
                </a:cubicBezTo>
                <a:lnTo>
                  <a:pt x="3897" y="12014"/>
                </a:lnTo>
                <a:lnTo>
                  <a:pt x="4062" y="15404"/>
                </a:lnTo>
                <a:cubicBezTo>
                  <a:pt x="4312" y="20556"/>
                  <a:pt x="4457" y="20227"/>
                  <a:pt x="4781" y="13738"/>
                </a:cubicBezTo>
                <a:cubicBezTo>
                  <a:pt x="4865" y="12042"/>
                  <a:pt x="4872" y="12014"/>
                  <a:pt x="5424" y="12014"/>
                </a:cubicBezTo>
                <a:lnTo>
                  <a:pt x="5981" y="12014"/>
                </a:lnTo>
                <a:lnTo>
                  <a:pt x="6118" y="15161"/>
                </a:lnTo>
                <a:cubicBezTo>
                  <a:pt x="6230" y="17720"/>
                  <a:pt x="6361" y="19216"/>
                  <a:pt x="6469" y="19188"/>
                </a:cubicBezTo>
                <a:cubicBezTo>
                  <a:pt x="6485" y="19184"/>
                  <a:pt x="6499" y="19139"/>
                  <a:pt x="6514" y="19072"/>
                </a:cubicBezTo>
                <a:cubicBezTo>
                  <a:pt x="6540" y="18948"/>
                  <a:pt x="6618" y="17751"/>
                  <a:pt x="6685" y="16411"/>
                </a:cubicBezTo>
                <a:cubicBezTo>
                  <a:pt x="6920" y="11773"/>
                  <a:pt x="6932" y="11708"/>
                  <a:pt x="7486" y="11875"/>
                </a:cubicBezTo>
                <a:cubicBezTo>
                  <a:pt x="7886" y="11996"/>
                  <a:pt x="7987" y="12203"/>
                  <a:pt x="8013" y="12997"/>
                </a:cubicBezTo>
                <a:cubicBezTo>
                  <a:pt x="8149" y="17101"/>
                  <a:pt x="8274" y="19159"/>
                  <a:pt x="8381" y="18991"/>
                </a:cubicBezTo>
                <a:cubicBezTo>
                  <a:pt x="8448" y="18887"/>
                  <a:pt x="8576" y="17268"/>
                  <a:pt x="8664" y="15404"/>
                </a:cubicBezTo>
                <a:lnTo>
                  <a:pt x="8823" y="12014"/>
                </a:lnTo>
                <a:lnTo>
                  <a:pt x="9287" y="12014"/>
                </a:lnTo>
                <a:lnTo>
                  <a:pt x="9753" y="12014"/>
                </a:lnTo>
                <a:lnTo>
                  <a:pt x="9910" y="15404"/>
                </a:lnTo>
                <a:cubicBezTo>
                  <a:pt x="10116" y="19789"/>
                  <a:pt x="10282" y="20039"/>
                  <a:pt x="10443" y="16202"/>
                </a:cubicBezTo>
                <a:cubicBezTo>
                  <a:pt x="10512" y="14561"/>
                  <a:pt x="10603" y="13118"/>
                  <a:pt x="10644" y="12997"/>
                </a:cubicBezTo>
                <a:cubicBezTo>
                  <a:pt x="10686" y="12877"/>
                  <a:pt x="10923" y="12946"/>
                  <a:pt x="11174" y="13148"/>
                </a:cubicBezTo>
                <a:cubicBezTo>
                  <a:pt x="11629" y="13512"/>
                  <a:pt x="11632" y="13523"/>
                  <a:pt x="11739" y="16156"/>
                </a:cubicBezTo>
                <a:cubicBezTo>
                  <a:pt x="11876" y="19564"/>
                  <a:pt x="12053" y="19832"/>
                  <a:pt x="12173" y="16816"/>
                </a:cubicBezTo>
                <a:lnTo>
                  <a:pt x="12269" y="14467"/>
                </a:lnTo>
                <a:lnTo>
                  <a:pt x="12735" y="14606"/>
                </a:lnTo>
                <a:cubicBezTo>
                  <a:pt x="13239" y="14754"/>
                  <a:pt x="13462" y="15637"/>
                  <a:pt x="13462" y="17475"/>
                </a:cubicBezTo>
                <a:cubicBezTo>
                  <a:pt x="13462" y="19302"/>
                  <a:pt x="13653" y="19276"/>
                  <a:pt x="13818" y="17429"/>
                </a:cubicBezTo>
                <a:cubicBezTo>
                  <a:pt x="13936" y="16102"/>
                  <a:pt x="14034" y="15693"/>
                  <a:pt x="14232" y="15693"/>
                </a:cubicBezTo>
                <a:cubicBezTo>
                  <a:pt x="14665" y="15693"/>
                  <a:pt x="15027" y="16569"/>
                  <a:pt x="15027" y="17614"/>
                </a:cubicBezTo>
                <a:cubicBezTo>
                  <a:pt x="15027" y="19097"/>
                  <a:pt x="15191" y="19229"/>
                  <a:pt x="15324" y="17857"/>
                </a:cubicBezTo>
                <a:cubicBezTo>
                  <a:pt x="15431" y="16761"/>
                  <a:pt x="15487" y="16663"/>
                  <a:pt x="15835" y="16943"/>
                </a:cubicBezTo>
                <a:cubicBezTo>
                  <a:pt x="16050" y="17116"/>
                  <a:pt x="16306" y="17696"/>
                  <a:pt x="16404" y="18227"/>
                </a:cubicBezTo>
                <a:cubicBezTo>
                  <a:pt x="16581" y="19181"/>
                  <a:pt x="16586" y="19176"/>
                  <a:pt x="16640" y="18054"/>
                </a:cubicBezTo>
                <a:cubicBezTo>
                  <a:pt x="16670" y="17430"/>
                  <a:pt x="16706" y="15814"/>
                  <a:pt x="16721" y="14467"/>
                </a:cubicBezTo>
                <a:lnTo>
                  <a:pt x="16748" y="12014"/>
                </a:lnTo>
                <a:lnTo>
                  <a:pt x="19175" y="11886"/>
                </a:lnTo>
                <a:lnTo>
                  <a:pt x="21600" y="11759"/>
                </a:lnTo>
                <a:lnTo>
                  <a:pt x="21600" y="9329"/>
                </a:lnTo>
                <a:lnTo>
                  <a:pt x="21600" y="6887"/>
                </a:lnTo>
                <a:lnTo>
                  <a:pt x="19175" y="6760"/>
                </a:lnTo>
                <a:lnTo>
                  <a:pt x="16748" y="6633"/>
                </a:lnTo>
                <a:lnTo>
                  <a:pt x="16716" y="4052"/>
                </a:lnTo>
                <a:cubicBezTo>
                  <a:pt x="16685" y="1558"/>
                  <a:pt x="16676" y="1484"/>
                  <a:pt x="16375" y="1484"/>
                </a:cubicBezTo>
                <a:cubicBezTo>
                  <a:pt x="16195" y="1484"/>
                  <a:pt x="16039" y="1180"/>
                  <a:pt x="16004" y="755"/>
                </a:cubicBezTo>
                <a:cubicBezTo>
                  <a:pt x="15927" y="-188"/>
                  <a:pt x="15756" y="-206"/>
                  <a:pt x="15756" y="731"/>
                </a:cubicBezTo>
                <a:cubicBezTo>
                  <a:pt x="15756" y="1650"/>
                  <a:pt x="15489" y="2319"/>
                  <a:pt x="15032" y="2537"/>
                </a:cubicBezTo>
                <a:cubicBezTo>
                  <a:pt x="14723" y="2684"/>
                  <a:pt x="14662" y="2539"/>
                  <a:pt x="14610" y="1518"/>
                </a:cubicBezTo>
                <a:cubicBezTo>
                  <a:pt x="14521" y="-255"/>
                  <a:pt x="14340" y="-226"/>
                  <a:pt x="14230" y="1576"/>
                </a:cubicBezTo>
                <a:cubicBezTo>
                  <a:pt x="14151" y="2874"/>
                  <a:pt x="14061" y="3249"/>
                  <a:pt x="13744" y="3601"/>
                </a:cubicBezTo>
                <a:cubicBezTo>
                  <a:pt x="13219" y="4184"/>
                  <a:pt x="13082" y="3845"/>
                  <a:pt x="12998" y="1738"/>
                </a:cubicBezTo>
                <a:cubicBezTo>
                  <a:pt x="12905" y="-588"/>
                  <a:pt x="12715" y="-259"/>
                  <a:pt x="12573" y="2479"/>
                </a:cubicBezTo>
                <a:cubicBezTo>
                  <a:pt x="12471" y="4456"/>
                  <a:pt x="12429" y="4667"/>
                  <a:pt x="12050" y="5036"/>
                </a:cubicBezTo>
                <a:cubicBezTo>
                  <a:pt x="11564" y="5511"/>
                  <a:pt x="11436" y="4961"/>
                  <a:pt x="11334" y="1958"/>
                </a:cubicBezTo>
                <a:cubicBezTo>
                  <a:pt x="11232" y="-1044"/>
                  <a:pt x="11000" y="-529"/>
                  <a:pt x="10836" y="3057"/>
                </a:cubicBezTo>
                <a:cubicBezTo>
                  <a:pt x="10699" y="6042"/>
                  <a:pt x="10688" y="6102"/>
                  <a:pt x="10286" y="6494"/>
                </a:cubicBezTo>
                <a:cubicBezTo>
                  <a:pt x="9768" y="6999"/>
                  <a:pt x="9680" y="6594"/>
                  <a:pt x="9547" y="3092"/>
                </a:cubicBezTo>
                <a:cubicBezTo>
                  <a:pt x="9490" y="1575"/>
                  <a:pt x="9387" y="247"/>
                  <a:pt x="9319" y="141"/>
                </a:cubicBezTo>
                <a:cubicBezTo>
                  <a:pt x="9189" y="-59"/>
                  <a:pt x="8996" y="2573"/>
                  <a:pt x="8948" y="5163"/>
                </a:cubicBezTo>
                <a:cubicBezTo>
                  <a:pt x="8922" y="6582"/>
                  <a:pt x="8904" y="6633"/>
                  <a:pt x="8406" y="6633"/>
                </a:cubicBezTo>
                <a:lnTo>
                  <a:pt x="7888" y="6633"/>
                </a:lnTo>
                <a:lnTo>
                  <a:pt x="7726" y="3485"/>
                </a:lnTo>
                <a:cubicBezTo>
                  <a:pt x="7637" y="1754"/>
                  <a:pt x="7512" y="252"/>
                  <a:pt x="7446" y="153"/>
                </a:cubicBezTo>
                <a:cubicBezTo>
                  <a:pt x="7377" y="47"/>
                  <a:pt x="7274" y="1047"/>
                  <a:pt x="7198" y="2560"/>
                </a:cubicBezTo>
                <a:cubicBezTo>
                  <a:pt x="6991" y="6702"/>
                  <a:pt x="6944" y="6941"/>
                  <a:pt x="6386" y="6772"/>
                </a:cubicBezTo>
                <a:lnTo>
                  <a:pt x="5900" y="6633"/>
                </a:lnTo>
                <a:lnTo>
                  <a:pt x="5728" y="3555"/>
                </a:lnTo>
                <a:cubicBezTo>
                  <a:pt x="5634" y="1861"/>
                  <a:pt x="5527" y="328"/>
                  <a:pt x="5490" y="153"/>
                </a:cubicBezTo>
                <a:cubicBezTo>
                  <a:pt x="5363" y="-444"/>
                  <a:pt x="5225" y="762"/>
                  <a:pt x="5083" y="3694"/>
                </a:cubicBezTo>
                <a:lnTo>
                  <a:pt x="4940" y="6633"/>
                </a:lnTo>
                <a:lnTo>
                  <a:pt x="4386" y="6633"/>
                </a:lnTo>
                <a:lnTo>
                  <a:pt x="3831" y="6633"/>
                </a:lnTo>
                <a:lnTo>
                  <a:pt x="3649" y="3555"/>
                </a:lnTo>
                <a:cubicBezTo>
                  <a:pt x="3551" y="1861"/>
                  <a:pt x="3441" y="328"/>
                  <a:pt x="3404" y="153"/>
                </a:cubicBezTo>
                <a:cubicBezTo>
                  <a:pt x="3387" y="74"/>
                  <a:pt x="3368" y="28"/>
                  <a:pt x="3350" y="14"/>
                </a:cubicBezTo>
                <a:close/>
              </a:path>
            </a:pathLst>
          </a:custGeom>
          <a:ln w="12700">
            <a:miter lim="400000"/>
          </a:ln>
        </p:spPr>
      </p:pic>
      <p:pic>
        <p:nvPicPr>
          <p:cNvPr id="2" name="Imagen 1">
            <a:extLst>
              <a:ext uri="{FF2B5EF4-FFF2-40B4-BE49-F238E27FC236}">
                <a16:creationId xmlns:a16="http://schemas.microsoft.com/office/drawing/2014/main" id="{844C011C-F8B2-91D9-D819-CC0C31BE02A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61486" y="71731"/>
            <a:ext cx="1351281" cy="1148589"/>
          </a:xfrm>
          <a:prstGeom prst="rect">
            <a:avLst/>
          </a:prstGeom>
        </p:spPr>
      </p:pic>
      <p:sp>
        <p:nvSpPr>
          <p:cNvPr id="3" name="Rectángulo 2">
            <a:extLst>
              <a:ext uri="{FF2B5EF4-FFF2-40B4-BE49-F238E27FC236}">
                <a16:creationId xmlns:a16="http://schemas.microsoft.com/office/drawing/2014/main" id="{19262037-9BCE-D1A4-BC0C-7C5ACCCB4D68}"/>
              </a:ext>
            </a:extLst>
          </p:cNvPr>
          <p:cNvSpPr/>
          <p:nvPr/>
        </p:nvSpPr>
        <p:spPr>
          <a:xfrm>
            <a:off x="-7799" y="1"/>
            <a:ext cx="331650" cy="6857999"/>
          </a:xfrm>
          <a:prstGeom prst="rect">
            <a:avLst/>
          </a:prstGeom>
          <a:solidFill>
            <a:srgbClr val="0BA18A"/>
          </a:solidFill>
          <a:ln w="25400" cap="flat">
            <a:solidFill>
              <a:srgbClr val="0BA18A"/>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s-MX" sz="1800" b="0" i="0" u="none" strike="noStrike" cap="none" spc="0" normalizeH="0" baseline="0">
              <a:ln>
                <a:noFill/>
              </a:ln>
              <a:solidFill>
                <a:srgbClr val="000000"/>
              </a:solidFill>
              <a:effectLst/>
              <a:uFillTx/>
              <a:latin typeface="+mn-lt"/>
              <a:ea typeface="+mn-ea"/>
              <a:cs typeface="+mn-cs"/>
              <a:sym typeface="Calibri"/>
            </a:endParaRPr>
          </a:p>
        </p:txBody>
      </p:sp>
    </p:spTree>
  </p:cSld>
  <p:clrMapOvr>
    <a:masterClrMapping/>
  </p:clrMapOvr>
  <mc:AlternateContent xmlns:mc="http://schemas.openxmlformats.org/markup-compatibility/2006" xmlns:p14="http://schemas.microsoft.com/office/powerpoint/2010/main">
    <mc:Choice Requires="p14">
      <p:transition spd="slow" p14:dur="1200">
        <p:push dir="u"/>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1" nodeType="clickEffect">
                                  <p:stCondLst>
                                    <p:cond delay="0"/>
                                  </p:stCondLst>
                                  <p:iterate>
                                    <p:tmAbs val="0"/>
                                  </p:iterate>
                                  <p:childTnLst>
                                    <p:set>
                                      <p:cBhvr>
                                        <p:cTn id="6" fill="hold"/>
                                        <p:tgtEl>
                                          <p:spTgt spid="392"/>
                                        </p:tgtEl>
                                        <p:attrNameLst>
                                          <p:attrName>style.visibility</p:attrName>
                                        </p:attrNameLst>
                                      </p:cBhvr>
                                      <p:to>
                                        <p:strVal val="visible"/>
                                      </p:to>
                                    </p:set>
                                    <p:anim calcmode="lin" valueType="num">
                                      <p:cBhvr>
                                        <p:cTn id="7" dur="900" fill="hold"/>
                                        <p:tgtEl>
                                          <p:spTgt spid="392"/>
                                        </p:tgtEl>
                                        <p:attrNameLst>
                                          <p:attrName>ppt_w</p:attrName>
                                        </p:attrNameLst>
                                      </p:cBhvr>
                                      <p:tavLst>
                                        <p:tav tm="0">
                                          <p:val>
                                            <p:fltVal val="0"/>
                                          </p:val>
                                        </p:tav>
                                        <p:tav tm="100000">
                                          <p:val>
                                            <p:strVal val="#ppt_w"/>
                                          </p:val>
                                        </p:tav>
                                      </p:tavLst>
                                    </p:anim>
                                    <p:anim calcmode="lin" valueType="num">
                                      <p:cBhvr>
                                        <p:cTn id="8" dur="900" fill="hold"/>
                                        <p:tgtEl>
                                          <p:spTgt spid="39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2" nodeType="clickEffect">
                                  <p:stCondLst>
                                    <p:cond delay="0"/>
                                  </p:stCondLst>
                                  <p:iterate>
                                    <p:tmAbs val="0"/>
                                  </p:iterate>
                                  <p:childTnLst>
                                    <p:set>
                                      <p:cBhvr>
                                        <p:cTn id="12" fill="hold"/>
                                        <p:tgtEl>
                                          <p:spTgt spid="390"/>
                                        </p:tgtEl>
                                        <p:attrNameLst>
                                          <p:attrName>style.visibility</p:attrName>
                                        </p:attrNameLst>
                                      </p:cBhvr>
                                      <p:to>
                                        <p:strVal val="visible"/>
                                      </p:to>
                                    </p:set>
                                    <p:animEffect transition="in" filter="wipe(left)">
                                      <p:cBhvr>
                                        <p:cTn id="13" dur="1000"/>
                                        <p:tgtEl>
                                          <p:spTgt spid="390"/>
                                        </p:tgtEl>
                                      </p:cBhvr>
                                    </p:animEffect>
                                  </p:childTnLst>
                                </p:cTn>
                              </p:par>
                            </p:childTnLst>
                          </p:cTn>
                        </p:par>
                      </p:childTnLst>
                    </p:cTn>
                  </p:par>
                  <p:par>
                    <p:cTn id="14" fill="hold">
                      <p:stCondLst>
                        <p:cond delay="indefinite"/>
                      </p:stCondLst>
                      <p:childTnLst>
                        <p:par>
                          <p:cTn id="15" fill="hold">
                            <p:stCondLst>
                              <p:cond delay="0"/>
                            </p:stCondLst>
                            <p:childTnLst>
                              <p:par>
                                <p:cTn id="16" presetID="23" presetClass="entr" presetSubtype="16" fill="hold" grpId="3" nodeType="clickEffect">
                                  <p:stCondLst>
                                    <p:cond delay="0"/>
                                  </p:stCondLst>
                                  <p:iterate>
                                    <p:tmAbs val="0"/>
                                  </p:iterate>
                                  <p:childTnLst>
                                    <p:set>
                                      <p:cBhvr>
                                        <p:cTn id="17" fill="hold"/>
                                        <p:tgtEl>
                                          <p:spTgt spid="391"/>
                                        </p:tgtEl>
                                        <p:attrNameLst>
                                          <p:attrName>style.visibility</p:attrName>
                                        </p:attrNameLst>
                                      </p:cBhvr>
                                      <p:to>
                                        <p:strVal val="visible"/>
                                      </p:to>
                                    </p:set>
                                    <p:anim calcmode="lin" valueType="num">
                                      <p:cBhvr>
                                        <p:cTn id="18" dur="900" fill="hold"/>
                                        <p:tgtEl>
                                          <p:spTgt spid="391"/>
                                        </p:tgtEl>
                                        <p:attrNameLst>
                                          <p:attrName>ppt_w</p:attrName>
                                        </p:attrNameLst>
                                      </p:cBhvr>
                                      <p:tavLst>
                                        <p:tav tm="0">
                                          <p:val>
                                            <p:fltVal val="0"/>
                                          </p:val>
                                        </p:tav>
                                        <p:tav tm="100000">
                                          <p:val>
                                            <p:strVal val="#ppt_w"/>
                                          </p:val>
                                        </p:tav>
                                      </p:tavLst>
                                    </p:anim>
                                    <p:anim calcmode="lin" valueType="num">
                                      <p:cBhvr>
                                        <p:cTn id="19" dur="900" fill="hold"/>
                                        <p:tgtEl>
                                          <p:spTgt spid="39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0" grpId="2" animBg="1" advAuto="0"/>
      <p:bldP spid="391" grpId="3" animBg="1" advAuto="0"/>
      <p:bldP spid="392" grpId="1"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4" name="テキスト ボックス 4"/>
          <p:cNvSpPr txBox="1"/>
          <p:nvPr/>
        </p:nvSpPr>
        <p:spPr>
          <a:xfrm>
            <a:off x="1749799" y="650503"/>
            <a:ext cx="5929210" cy="4801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lvl1pPr>
              <a:lnSpc>
                <a:spcPct val="90000"/>
              </a:lnSpc>
              <a:spcBef>
                <a:spcPts val="1000"/>
              </a:spcBef>
              <a:defRPr sz="2700" b="1"/>
            </a:lvl1pPr>
          </a:lstStyle>
          <a:p>
            <a:r>
              <a:rPr sz="2800">
                <a:solidFill>
                  <a:srgbClr val="2A8E7E"/>
                </a:solidFill>
              </a:rPr>
              <a:t>Mantenimiento y piezas de desgaste </a:t>
            </a:r>
          </a:p>
        </p:txBody>
      </p:sp>
      <p:graphicFrame>
        <p:nvGraphicFramePr>
          <p:cNvPr id="395" name="表 8"/>
          <p:cNvGraphicFramePr/>
          <p:nvPr/>
        </p:nvGraphicFramePr>
        <p:xfrm>
          <a:off x="1793132" y="3061423"/>
          <a:ext cx="4158850" cy="1005840"/>
        </p:xfrm>
        <a:graphic>
          <a:graphicData uri="http://schemas.openxmlformats.org/drawingml/2006/table">
            <a:tbl>
              <a:tblPr>
                <a:tableStyleId>{4C3C2611-4C71-4FC5-86AE-919BDF0F9419}</a:tableStyleId>
              </a:tblPr>
              <a:tblGrid>
                <a:gridCol w="1854594">
                  <a:extLst>
                    <a:ext uri="{9D8B030D-6E8A-4147-A177-3AD203B41FA5}">
                      <a16:colId xmlns:a16="http://schemas.microsoft.com/office/drawing/2014/main" val="20000"/>
                    </a:ext>
                  </a:extLst>
                </a:gridCol>
                <a:gridCol w="2304256">
                  <a:extLst>
                    <a:ext uri="{9D8B030D-6E8A-4147-A177-3AD203B41FA5}">
                      <a16:colId xmlns:a16="http://schemas.microsoft.com/office/drawing/2014/main" val="20001"/>
                    </a:ext>
                  </a:extLst>
                </a:gridCol>
              </a:tblGrid>
              <a:tr h="324000">
                <a:tc>
                  <a:txBody>
                    <a:bodyPr/>
                    <a:lstStyle/>
                    <a:p>
                      <a:pPr algn="ctr">
                        <a:defRPr sz="1800"/>
                      </a:pPr>
                      <a:r>
                        <a:rPr sz="1600" b="1"/>
                        <a:t>Model</a:t>
                      </a:r>
                    </a:p>
                  </a:txBody>
                  <a:tcPr marL="45720" marR="45720" horzOverflow="overflow">
                    <a:solidFill>
                      <a:srgbClr val="00A89D"/>
                    </a:solidFill>
                  </a:tcPr>
                </a:tc>
                <a:tc>
                  <a:txBody>
                    <a:bodyPr/>
                    <a:lstStyle/>
                    <a:p>
                      <a:pPr algn="ctr">
                        <a:defRPr sz="1800"/>
                      </a:pPr>
                      <a:r>
                        <a:rPr sz="1600"/>
                        <a:t>Standard Life Time</a:t>
                      </a:r>
                    </a:p>
                  </a:txBody>
                  <a:tcPr marL="45720" marR="45720" horzOverflow="overflow">
                    <a:solidFill>
                      <a:srgbClr val="00A89D"/>
                    </a:solidFill>
                  </a:tcPr>
                </a:tc>
                <a:extLst>
                  <a:ext uri="{0D108BD9-81ED-4DB2-BD59-A6C34878D82A}">
                    <a16:rowId xmlns:a16="http://schemas.microsoft.com/office/drawing/2014/main" val="10000"/>
                  </a:ext>
                </a:extLst>
              </a:tr>
              <a:tr h="324000">
                <a:tc>
                  <a:txBody>
                    <a:bodyPr/>
                    <a:lstStyle/>
                    <a:p>
                      <a:pPr algn="ctr">
                        <a:defRPr sz="1800"/>
                      </a:pPr>
                      <a:r>
                        <a:rPr sz="1600" b="1"/>
                        <a:t>051 ~ 132 model</a:t>
                      </a:r>
                    </a:p>
                  </a:txBody>
                  <a:tcPr marL="45720" marR="45720" horzOverflow="overflow"/>
                </a:tc>
                <a:tc>
                  <a:txBody>
                    <a:bodyPr/>
                    <a:lstStyle/>
                    <a:p>
                      <a:pPr algn="ctr">
                        <a:defRPr sz="1800"/>
                      </a:pPr>
                      <a:r>
                        <a:rPr sz="1600"/>
                        <a:t>5,000 hours</a:t>
                      </a:r>
                    </a:p>
                  </a:txBody>
                  <a:tcPr marL="45720" marR="45720" horzOverflow="overflow"/>
                </a:tc>
                <a:extLst>
                  <a:ext uri="{0D108BD9-81ED-4DB2-BD59-A6C34878D82A}">
                    <a16:rowId xmlns:a16="http://schemas.microsoft.com/office/drawing/2014/main" val="10001"/>
                  </a:ext>
                </a:extLst>
              </a:tr>
              <a:tr h="324000">
                <a:tc>
                  <a:txBody>
                    <a:bodyPr/>
                    <a:lstStyle/>
                    <a:p>
                      <a:pPr algn="ctr">
                        <a:defRPr sz="1800"/>
                      </a:pPr>
                      <a:r>
                        <a:rPr sz="1600" b="1"/>
                        <a:t>201 ~ 404 model</a:t>
                      </a:r>
                    </a:p>
                  </a:txBody>
                  <a:tcPr marL="45720" marR="45720" horzOverflow="overflow"/>
                </a:tc>
                <a:tc>
                  <a:txBody>
                    <a:bodyPr/>
                    <a:lstStyle/>
                    <a:p>
                      <a:pPr algn="ctr">
                        <a:defRPr sz="1800"/>
                      </a:pPr>
                      <a:r>
                        <a:rPr sz="1600"/>
                        <a:t>10,000 hours</a:t>
                      </a:r>
                    </a:p>
                  </a:txBody>
                  <a:tcPr marL="45720" marR="45720" horzOverflow="overflow"/>
                </a:tc>
                <a:extLst>
                  <a:ext uri="{0D108BD9-81ED-4DB2-BD59-A6C34878D82A}">
                    <a16:rowId xmlns:a16="http://schemas.microsoft.com/office/drawing/2014/main" val="10002"/>
                  </a:ext>
                </a:extLst>
              </a:tr>
            </a:tbl>
          </a:graphicData>
        </a:graphic>
      </p:graphicFrame>
      <p:graphicFrame>
        <p:nvGraphicFramePr>
          <p:cNvPr id="396" name="表 10"/>
          <p:cNvGraphicFramePr/>
          <p:nvPr/>
        </p:nvGraphicFramePr>
        <p:xfrm>
          <a:off x="6113612" y="3067640"/>
          <a:ext cx="4158850" cy="1005840"/>
        </p:xfrm>
        <a:graphic>
          <a:graphicData uri="http://schemas.openxmlformats.org/drawingml/2006/table">
            <a:tbl>
              <a:tblPr>
                <a:tableStyleId>{4C3C2611-4C71-4FC5-86AE-919BDF0F9419}</a:tableStyleId>
              </a:tblPr>
              <a:tblGrid>
                <a:gridCol w="1854594">
                  <a:extLst>
                    <a:ext uri="{9D8B030D-6E8A-4147-A177-3AD203B41FA5}">
                      <a16:colId xmlns:a16="http://schemas.microsoft.com/office/drawing/2014/main" val="20000"/>
                    </a:ext>
                  </a:extLst>
                </a:gridCol>
                <a:gridCol w="2304256">
                  <a:extLst>
                    <a:ext uri="{9D8B030D-6E8A-4147-A177-3AD203B41FA5}">
                      <a16:colId xmlns:a16="http://schemas.microsoft.com/office/drawing/2014/main" val="20001"/>
                    </a:ext>
                  </a:extLst>
                </a:gridCol>
              </a:tblGrid>
              <a:tr h="324000">
                <a:tc>
                  <a:txBody>
                    <a:bodyPr/>
                    <a:lstStyle/>
                    <a:p>
                      <a:pPr algn="ctr">
                        <a:defRPr sz="1800"/>
                      </a:pPr>
                      <a:r>
                        <a:rPr sz="1600" b="1"/>
                        <a:t>Model</a:t>
                      </a:r>
                    </a:p>
                  </a:txBody>
                  <a:tcPr marL="45720" marR="45720" horzOverflow="overflow">
                    <a:solidFill>
                      <a:srgbClr val="00A89D"/>
                    </a:solidFill>
                  </a:tcPr>
                </a:tc>
                <a:tc>
                  <a:txBody>
                    <a:bodyPr/>
                    <a:lstStyle/>
                    <a:p>
                      <a:pPr algn="ctr">
                        <a:defRPr sz="1800"/>
                      </a:pPr>
                      <a:r>
                        <a:rPr sz="1600"/>
                        <a:t>Standard Life Time</a:t>
                      </a:r>
                    </a:p>
                  </a:txBody>
                  <a:tcPr marL="45720" marR="45720" horzOverflow="overflow">
                    <a:solidFill>
                      <a:srgbClr val="00A89D"/>
                    </a:solidFill>
                  </a:tcPr>
                </a:tc>
                <a:extLst>
                  <a:ext uri="{0D108BD9-81ED-4DB2-BD59-A6C34878D82A}">
                    <a16:rowId xmlns:a16="http://schemas.microsoft.com/office/drawing/2014/main" val="10000"/>
                  </a:ext>
                </a:extLst>
              </a:tr>
              <a:tr h="324000">
                <a:tc>
                  <a:txBody>
                    <a:bodyPr/>
                    <a:lstStyle/>
                    <a:p>
                      <a:pPr algn="ctr">
                        <a:defRPr sz="1800"/>
                      </a:pPr>
                      <a:r>
                        <a:rPr sz="1600" b="1"/>
                        <a:t>051 ~ 132 model</a:t>
                      </a:r>
                    </a:p>
                  </a:txBody>
                  <a:tcPr marL="45720" marR="45720" horzOverflow="overflow"/>
                </a:tc>
                <a:tc>
                  <a:txBody>
                    <a:bodyPr/>
                    <a:lstStyle/>
                    <a:p>
                      <a:pPr algn="ctr">
                        <a:defRPr sz="1800"/>
                      </a:pPr>
                      <a:r>
                        <a:rPr sz="1600"/>
                        <a:t>10,000 hours</a:t>
                      </a:r>
                    </a:p>
                  </a:txBody>
                  <a:tcPr marL="45720" marR="45720" horzOverflow="overflow"/>
                </a:tc>
                <a:extLst>
                  <a:ext uri="{0D108BD9-81ED-4DB2-BD59-A6C34878D82A}">
                    <a16:rowId xmlns:a16="http://schemas.microsoft.com/office/drawing/2014/main" val="10001"/>
                  </a:ext>
                </a:extLst>
              </a:tr>
              <a:tr h="324000">
                <a:tc>
                  <a:txBody>
                    <a:bodyPr/>
                    <a:lstStyle/>
                    <a:p>
                      <a:pPr algn="ctr">
                        <a:defRPr sz="1800"/>
                      </a:pPr>
                      <a:r>
                        <a:rPr sz="1600" b="1"/>
                        <a:t>201 ~ 404 model</a:t>
                      </a:r>
                    </a:p>
                  </a:txBody>
                  <a:tcPr marL="45720" marR="45720" horzOverflow="overflow"/>
                </a:tc>
                <a:tc>
                  <a:txBody>
                    <a:bodyPr/>
                    <a:lstStyle/>
                    <a:p>
                      <a:pPr algn="ctr">
                        <a:defRPr sz="1800"/>
                      </a:pPr>
                      <a:r>
                        <a:rPr sz="1600"/>
                        <a:t>30,000 hours</a:t>
                      </a:r>
                    </a:p>
                  </a:txBody>
                  <a:tcPr marL="45720" marR="45720" horzOverflow="overflow"/>
                </a:tc>
                <a:extLst>
                  <a:ext uri="{0D108BD9-81ED-4DB2-BD59-A6C34878D82A}">
                    <a16:rowId xmlns:a16="http://schemas.microsoft.com/office/drawing/2014/main" val="10002"/>
                  </a:ext>
                </a:extLst>
              </a:tr>
            </a:tbl>
          </a:graphicData>
        </a:graphic>
      </p:graphicFrame>
      <p:sp>
        <p:nvSpPr>
          <p:cNvPr id="397" name="テキスト ボックス 11"/>
          <p:cNvSpPr txBox="1"/>
          <p:nvPr/>
        </p:nvSpPr>
        <p:spPr>
          <a:xfrm>
            <a:off x="1865987" y="4069537"/>
            <a:ext cx="8360758" cy="2946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defRPr sz="1100" i="1">
                <a:latin typeface="+mj-lt"/>
                <a:ea typeface="+mj-ea"/>
                <a:cs typeface="+mj-cs"/>
                <a:sym typeface="Helvetica"/>
              </a:defRPr>
            </a:pPr>
            <a:r>
              <a:t>・ </a:t>
            </a:r>
            <a:r>
              <a:rPr i="0">
                <a:latin typeface="+mn-lt"/>
                <a:ea typeface="+mn-ea"/>
                <a:cs typeface="+mn-cs"/>
                <a:sym typeface="Calibri"/>
              </a:rPr>
              <a:t>Average Life time of screw and Moving Rings can vary depending on its operation condition: setting, sludge type, treatment process and so on.</a:t>
            </a:r>
          </a:p>
        </p:txBody>
      </p:sp>
      <p:graphicFrame>
        <p:nvGraphicFramePr>
          <p:cNvPr id="398" name="表 14"/>
          <p:cNvGraphicFramePr/>
          <p:nvPr/>
        </p:nvGraphicFramePr>
        <p:xfrm>
          <a:off x="1820266" y="4344303"/>
          <a:ext cx="8424000" cy="1645920"/>
        </p:xfrm>
        <a:graphic>
          <a:graphicData uri="http://schemas.openxmlformats.org/drawingml/2006/table">
            <a:tbl>
              <a:tblPr>
                <a:tableStyleId>{4C3C2611-4C71-4FC5-86AE-919BDF0F9419}</a:tableStyleId>
              </a:tblPr>
              <a:tblGrid>
                <a:gridCol w="4203724">
                  <a:extLst>
                    <a:ext uri="{9D8B030D-6E8A-4147-A177-3AD203B41FA5}">
                      <a16:colId xmlns:a16="http://schemas.microsoft.com/office/drawing/2014/main" val="20000"/>
                    </a:ext>
                  </a:extLst>
                </a:gridCol>
                <a:gridCol w="4220276">
                  <a:extLst>
                    <a:ext uri="{9D8B030D-6E8A-4147-A177-3AD203B41FA5}">
                      <a16:colId xmlns:a16="http://schemas.microsoft.com/office/drawing/2014/main" val="20001"/>
                    </a:ext>
                  </a:extLst>
                </a:gridCol>
              </a:tblGrid>
              <a:tr h="264000">
                <a:tc>
                  <a:txBody>
                    <a:bodyPr/>
                    <a:lstStyle/>
                    <a:p>
                      <a:pPr algn="ctr">
                        <a:defRPr sz="1800"/>
                      </a:pPr>
                      <a:r>
                        <a:rPr sz="1200" b="1"/>
                        <a:t>Operation Cycle</a:t>
                      </a:r>
                    </a:p>
                  </a:txBody>
                  <a:tcPr marL="45720" marR="45720" horzOverflow="overflow">
                    <a:solidFill>
                      <a:srgbClr val="00A89D"/>
                    </a:solidFill>
                  </a:tcPr>
                </a:tc>
                <a:tc>
                  <a:txBody>
                    <a:bodyPr/>
                    <a:lstStyle/>
                    <a:p>
                      <a:pPr algn="ctr">
                        <a:defRPr sz="1800"/>
                      </a:pPr>
                      <a:r>
                        <a:rPr sz="1200" b="1"/>
                        <a:t>Total  Operation Hour per year</a:t>
                      </a:r>
                    </a:p>
                  </a:txBody>
                  <a:tcPr marL="45720" marR="45720" horzOverflow="overflow">
                    <a:solidFill>
                      <a:srgbClr val="00A89D"/>
                    </a:solidFill>
                  </a:tcPr>
                </a:tc>
                <a:extLst>
                  <a:ext uri="{0D108BD9-81ED-4DB2-BD59-A6C34878D82A}">
                    <a16:rowId xmlns:a16="http://schemas.microsoft.com/office/drawing/2014/main" val="10000"/>
                  </a:ext>
                </a:extLst>
              </a:tr>
              <a:tr h="264000">
                <a:tc>
                  <a:txBody>
                    <a:bodyPr/>
                    <a:lstStyle/>
                    <a:p>
                      <a:pPr algn="ctr">
                        <a:defRPr sz="1800"/>
                      </a:pPr>
                      <a:r>
                        <a:rPr sz="1200" b="1"/>
                        <a:t>24 hrs/day x 365 days</a:t>
                      </a:r>
                    </a:p>
                  </a:txBody>
                  <a:tcPr marL="45720" marR="45720" horzOverflow="overflow"/>
                </a:tc>
                <a:tc>
                  <a:txBody>
                    <a:bodyPr/>
                    <a:lstStyle/>
                    <a:p>
                      <a:pPr algn="ctr">
                        <a:defRPr sz="1800"/>
                      </a:pPr>
                      <a:r>
                        <a:rPr sz="1200"/>
                        <a:t>8,760 hours </a:t>
                      </a:r>
                    </a:p>
                  </a:txBody>
                  <a:tcPr marL="45720" marR="45720" horzOverflow="overflow"/>
                </a:tc>
                <a:extLst>
                  <a:ext uri="{0D108BD9-81ED-4DB2-BD59-A6C34878D82A}">
                    <a16:rowId xmlns:a16="http://schemas.microsoft.com/office/drawing/2014/main" val="10001"/>
                  </a:ext>
                </a:extLst>
              </a:tr>
              <a:tr h="264000">
                <a:tc>
                  <a:txBody>
                    <a:bodyPr/>
                    <a:lstStyle/>
                    <a:p>
                      <a:pPr algn="ctr">
                        <a:defRPr sz="1800"/>
                      </a:pPr>
                      <a:r>
                        <a:rPr sz="1200" b="1"/>
                        <a:t>20 hrs/day x 7 days/week x 52.1 weeks /year</a:t>
                      </a:r>
                    </a:p>
                  </a:txBody>
                  <a:tcPr marL="45720" marR="45720" horzOverflow="overflow"/>
                </a:tc>
                <a:tc>
                  <a:txBody>
                    <a:bodyPr/>
                    <a:lstStyle/>
                    <a:p>
                      <a:pPr algn="ctr">
                        <a:defRPr sz="1800"/>
                      </a:pPr>
                      <a:r>
                        <a:rPr sz="1200"/>
                        <a:t>7,294 hours</a:t>
                      </a:r>
                    </a:p>
                  </a:txBody>
                  <a:tcPr marL="45720" marR="45720" horzOverflow="overflow"/>
                </a:tc>
                <a:extLst>
                  <a:ext uri="{0D108BD9-81ED-4DB2-BD59-A6C34878D82A}">
                    <a16:rowId xmlns:a16="http://schemas.microsoft.com/office/drawing/2014/main" val="10002"/>
                  </a:ext>
                </a:extLst>
              </a:tr>
              <a:tr h="264000">
                <a:tc>
                  <a:txBody>
                    <a:bodyPr/>
                    <a:lstStyle/>
                    <a:p>
                      <a:pPr algn="ctr">
                        <a:defRPr sz="1800"/>
                      </a:pPr>
                      <a:r>
                        <a:rPr sz="1200" b="1"/>
                        <a:t>12 hrs/day x 6 days/week x 52.1 weeks /year</a:t>
                      </a:r>
                    </a:p>
                  </a:txBody>
                  <a:tcPr marL="45720" marR="45720" horzOverflow="overflow"/>
                </a:tc>
                <a:tc>
                  <a:txBody>
                    <a:bodyPr/>
                    <a:lstStyle/>
                    <a:p>
                      <a:pPr algn="ctr">
                        <a:defRPr sz="1800"/>
                      </a:pPr>
                      <a:r>
                        <a:rPr sz="1200"/>
                        <a:t>3,751 hours</a:t>
                      </a:r>
                    </a:p>
                  </a:txBody>
                  <a:tcPr marL="45720" marR="45720" horzOverflow="overflow"/>
                </a:tc>
                <a:extLst>
                  <a:ext uri="{0D108BD9-81ED-4DB2-BD59-A6C34878D82A}">
                    <a16:rowId xmlns:a16="http://schemas.microsoft.com/office/drawing/2014/main" val="10003"/>
                  </a:ext>
                </a:extLst>
              </a:tr>
              <a:tr h="264000">
                <a:tc>
                  <a:txBody>
                    <a:bodyPr/>
                    <a:lstStyle/>
                    <a:p>
                      <a:pPr algn="ctr">
                        <a:defRPr sz="1800"/>
                      </a:pPr>
                      <a:r>
                        <a:rPr sz="1200" b="1"/>
                        <a:t>10 hrs/per day x 6 days/week x 52.1 weeks/year</a:t>
                      </a:r>
                    </a:p>
                  </a:txBody>
                  <a:tcPr marL="45720" marR="45720" horzOverflow="overflow"/>
                </a:tc>
                <a:tc>
                  <a:txBody>
                    <a:bodyPr/>
                    <a:lstStyle/>
                    <a:p>
                      <a:pPr algn="ctr">
                        <a:defRPr sz="1800"/>
                      </a:pPr>
                      <a:r>
                        <a:rPr sz="1200"/>
                        <a:t>3,126 hours</a:t>
                      </a:r>
                    </a:p>
                  </a:txBody>
                  <a:tcPr marL="45720" marR="45720" horzOverflow="overflow"/>
                </a:tc>
                <a:extLst>
                  <a:ext uri="{0D108BD9-81ED-4DB2-BD59-A6C34878D82A}">
                    <a16:rowId xmlns:a16="http://schemas.microsoft.com/office/drawing/2014/main" val="10004"/>
                  </a:ext>
                </a:extLst>
              </a:tr>
              <a:tr h="264000">
                <a:tc>
                  <a:txBody>
                    <a:bodyPr/>
                    <a:lstStyle/>
                    <a:p>
                      <a:pPr algn="ctr">
                        <a:defRPr sz="1800"/>
                      </a:pPr>
                      <a:r>
                        <a:rPr sz="1200" b="1"/>
                        <a:t>8 hrs/per day x 5 days/week x 52.1 weeks/year</a:t>
                      </a:r>
                    </a:p>
                  </a:txBody>
                  <a:tcPr marL="45720" marR="45720" horzOverflow="overflow"/>
                </a:tc>
                <a:tc>
                  <a:txBody>
                    <a:bodyPr/>
                    <a:lstStyle/>
                    <a:p>
                      <a:pPr algn="ctr">
                        <a:defRPr sz="1800"/>
                      </a:pPr>
                      <a:r>
                        <a:rPr sz="1200"/>
                        <a:t>2,084 hours</a:t>
                      </a:r>
                    </a:p>
                  </a:txBody>
                  <a:tcPr marL="45720" marR="45720" horzOverflow="overflow"/>
                </a:tc>
                <a:extLst>
                  <a:ext uri="{0D108BD9-81ED-4DB2-BD59-A6C34878D82A}">
                    <a16:rowId xmlns:a16="http://schemas.microsoft.com/office/drawing/2014/main" val="10005"/>
                  </a:ext>
                </a:extLst>
              </a:tr>
            </a:tbl>
          </a:graphicData>
        </a:graphic>
      </p:graphicFrame>
      <p:grpSp>
        <p:nvGrpSpPr>
          <p:cNvPr id="401" name="グループ化 1"/>
          <p:cNvGrpSpPr/>
          <p:nvPr/>
        </p:nvGrpSpPr>
        <p:grpSpPr>
          <a:xfrm>
            <a:off x="1749231" y="1147587"/>
            <a:ext cx="4085026" cy="1873784"/>
            <a:chOff x="0" y="0"/>
            <a:chExt cx="4085025" cy="1873783"/>
          </a:xfrm>
        </p:grpSpPr>
        <p:sp>
          <p:nvSpPr>
            <p:cNvPr id="399" name="テキスト ボックス 12"/>
            <p:cNvSpPr txBox="1"/>
            <p:nvPr/>
          </p:nvSpPr>
          <p:spPr>
            <a:xfrm>
              <a:off x="0" y="-1"/>
              <a:ext cx="4085026" cy="33308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p>
              <a:r>
                <a:t>Moving Rings for Dewatering Zone&gt;&gt;</a:t>
              </a:r>
            </a:p>
          </p:txBody>
        </p:sp>
        <p:pic>
          <p:nvPicPr>
            <p:cNvPr id="400" name="Picture 2" descr="Picture 2"/>
            <p:cNvPicPr>
              <a:picLocks noChangeAspect="1"/>
            </p:cNvPicPr>
            <p:nvPr/>
          </p:nvPicPr>
          <p:blipFill>
            <a:blip r:embed="rId2"/>
            <a:stretch>
              <a:fillRect/>
            </a:stretch>
          </p:blipFill>
          <p:spPr>
            <a:xfrm>
              <a:off x="695544" y="316536"/>
              <a:ext cx="2063355" cy="1557248"/>
            </a:xfrm>
            <a:prstGeom prst="rect">
              <a:avLst/>
            </a:prstGeom>
            <a:ln w="12700" cap="flat">
              <a:noFill/>
              <a:miter lim="400000"/>
            </a:ln>
            <a:effectLst>
              <a:outerShdw blurRad="76200" dist="215900" dir="18900000" rotWithShape="0">
                <a:srgbClr val="000000">
                  <a:alpha val="52000"/>
                </a:srgbClr>
              </a:outerShdw>
            </a:effectLst>
          </p:spPr>
        </p:pic>
      </p:grpSp>
      <p:grpSp>
        <p:nvGrpSpPr>
          <p:cNvPr id="404" name="グループ化 2"/>
          <p:cNvGrpSpPr/>
          <p:nvPr/>
        </p:nvGrpSpPr>
        <p:grpSpPr>
          <a:xfrm>
            <a:off x="5879975" y="1376188"/>
            <a:ext cx="4393670" cy="1381850"/>
            <a:chOff x="0" y="0"/>
            <a:chExt cx="4393669" cy="1381849"/>
          </a:xfrm>
        </p:grpSpPr>
        <p:sp>
          <p:nvSpPr>
            <p:cNvPr id="402" name="テキスト ボックス 13"/>
            <p:cNvSpPr txBox="1"/>
            <p:nvPr/>
          </p:nvSpPr>
          <p:spPr>
            <a:xfrm>
              <a:off x="477767" y="0"/>
              <a:ext cx="2860890" cy="333086"/>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defRPr b="1" u="sng"/>
              </a:lvl1pPr>
            </a:lstStyle>
            <a:p>
              <a:r>
                <a:t>&lt;&lt; Screw&gt;&gt;</a:t>
              </a:r>
            </a:p>
          </p:txBody>
        </p:sp>
        <p:pic>
          <p:nvPicPr>
            <p:cNvPr id="403" name="Picture 3" descr="Picture 3"/>
            <p:cNvPicPr>
              <a:picLocks noChangeAspect="1"/>
            </p:cNvPicPr>
            <p:nvPr/>
          </p:nvPicPr>
          <p:blipFill>
            <a:blip r:embed="rId3"/>
            <a:srcRect l="14190" t="40497" r="4558" b="39781"/>
            <a:stretch>
              <a:fillRect/>
            </a:stretch>
          </p:blipFill>
          <p:spPr>
            <a:xfrm rot="10800000">
              <a:off x="-1" y="519461"/>
              <a:ext cx="4393670" cy="862388"/>
            </a:xfrm>
            <a:prstGeom prst="rect">
              <a:avLst/>
            </a:prstGeom>
            <a:ln w="12700" cap="flat">
              <a:noFill/>
              <a:miter lim="400000"/>
            </a:ln>
            <a:effectLst>
              <a:outerShdw blurRad="76200" dist="152400" dir="18900000" rotWithShape="0">
                <a:srgbClr val="000000">
                  <a:alpha val="29000"/>
                </a:srgbClr>
              </a:outerShdw>
            </a:effectLst>
          </p:spPr>
        </p:pic>
      </p:grpSp>
      <p:grpSp>
        <p:nvGrpSpPr>
          <p:cNvPr id="409" name="グループ化 5"/>
          <p:cNvGrpSpPr/>
          <p:nvPr/>
        </p:nvGrpSpPr>
        <p:grpSpPr>
          <a:xfrm>
            <a:off x="7264364" y="110286"/>
            <a:ext cx="3026875" cy="2083352"/>
            <a:chOff x="0" y="0"/>
            <a:chExt cx="3026873" cy="2083350"/>
          </a:xfrm>
        </p:grpSpPr>
        <p:grpSp>
          <p:nvGrpSpPr>
            <p:cNvPr id="407" name="爆発 1 16"/>
            <p:cNvGrpSpPr/>
            <p:nvPr/>
          </p:nvGrpSpPr>
          <p:grpSpPr>
            <a:xfrm>
              <a:off x="-1" y="-1"/>
              <a:ext cx="2514762" cy="2083352"/>
              <a:chOff x="0" y="0"/>
              <a:chExt cx="2514760" cy="2083350"/>
            </a:xfrm>
          </p:grpSpPr>
          <p:sp>
            <p:nvSpPr>
              <p:cNvPr id="405" name="Figura"/>
              <p:cNvSpPr/>
              <p:nvPr/>
            </p:nvSpPr>
            <p:spPr>
              <a:xfrm rot="1362156">
                <a:off x="177848" y="364148"/>
                <a:ext cx="2159065" cy="1355054"/>
              </a:xfrm>
              <a:custGeom>
                <a:avLst/>
                <a:gdLst/>
                <a:ahLst/>
                <a:cxnLst>
                  <a:cxn ang="0">
                    <a:pos x="wd2" y="hd2"/>
                  </a:cxn>
                  <a:cxn ang="5400000">
                    <a:pos x="wd2" y="hd2"/>
                  </a:cxn>
                  <a:cxn ang="10800000">
                    <a:pos x="wd2" y="hd2"/>
                  </a:cxn>
                  <a:cxn ang="16200000">
                    <a:pos x="wd2" y="hd2"/>
                  </a:cxn>
                </a:cxnLst>
                <a:rect l="0" t="0" r="r" b="b"/>
                <a:pathLst>
                  <a:path w="21600" h="21600" extrusionOk="0">
                    <a:moveTo>
                      <a:pt x="10800" y="5800"/>
                    </a:moveTo>
                    <a:lnTo>
                      <a:pt x="14522" y="0"/>
                    </a:lnTo>
                    <a:lnTo>
                      <a:pt x="14155" y="5325"/>
                    </a:lnTo>
                    <a:lnTo>
                      <a:pt x="18380" y="4457"/>
                    </a:lnTo>
                    <a:lnTo>
                      <a:pt x="16702" y="7315"/>
                    </a:lnTo>
                    <a:lnTo>
                      <a:pt x="21097" y="8137"/>
                    </a:lnTo>
                    <a:lnTo>
                      <a:pt x="17607" y="10475"/>
                    </a:lnTo>
                    <a:lnTo>
                      <a:pt x="21600" y="13290"/>
                    </a:lnTo>
                    <a:lnTo>
                      <a:pt x="16837" y="12942"/>
                    </a:lnTo>
                    <a:lnTo>
                      <a:pt x="18145" y="18095"/>
                    </a:lnTo>
                    <a:lnTo>
                      <a:pt x="14020" y="14457"/>
                    </a:lnTo>
                    <a:lnTo>
                      <a:pt x="13247" y="19737"/>
                    </a:lnTo>
                    <a:lnTo>
                      <a:pt x="10532" y="14935"/>
                    </a:lnTo>
                    <a:lnTo>
                      <a:pt x="8485" y="21600"/>
                    </a:lnTo>
                    <a:lnTo>
                      <a:pt x="7715" y="15627"/>
                    </a:lnTo>
                    <a:lnTo>
                      <a:pt x="4762" y="17617"/>
                    </a:lnTo>
                    <a:lnTo>
                      <a:pt x="5667" y="13937"/>
                    </a:lnTo>
                    <a:lnTo>
                      <a:pt x="135" y="14587"/>
                    </a:lnTo>
                    <a:lnTo>
                      <a:pt x="3722" y="11775"/>
                    </a:lnTo>
                    <a:lnTo>
                      <a:pt x="0" y="8615"/>
                    </a:lnTo>
                    <a:lnTo>
                      <a:pt x="4627" y="7617"/>
                    </a:lnTo>
                    <a:lnTo>
                      <a:pt x="370" y="2295"/>
                    </a:lnTo>
                    <a:lnTo>
                      <a:pt x="7312" y="6320"/>
                    </a:lnTo>
                    <a:lnTo>
                      <a:pt x="8352" y="2295"/>
                    </a:lnTo>
                    <a:close/>
                  </a:path>
                </a:pathLst>
              </a:custGeom>
              <a:solidFill>
                <a:srgbClr val="A7A7A7"/>
              </a:solidFill>
              <a:ln w="12700" cap="flat">
                <a:noFill/>
                <a:miter lim="400000"/>
              </a:ln>
              <a:effectLst/>
            </p:spPr>
            <p:txBody>
              <a:bodyPr wrap="square" lIns="45718" tIns="45718" rIns="45718" bIns="45718" numCol="1" anchor="ctr">
                <a:noAutofit/>
              </a:bodyPr>
              <a:lstStyle/>
              <a:p>
                <a:pPr algn="ctr">
                  <a:lnSpc>
                    <a:spcPts val="1400"/>
                  </a:lnSpc>
                  <a:defRPr sz="1700" b="1"/>
                </a:pPr>
                <a:endParaRPr/>
              </a:p>
            </p:txBody>
          </p:sp>
          <p:sp>
            <p:nvSpPr>
              <p:cNvPr id="406" name="Only 2 parts*"/>
              <p:cNvSpPr txBox="1"/>
              <p:nvPr/>
            </p:nvSpPr>
            <p:spPr>
              <a:xfrm rot="1362156">
                <a:off x="709725" y="764857"/>
                <a:ext cx="1102837" cy="46545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ctr">
                <a:spAutoFit/>
              </a:bodyPr>
              <a:lstStyle>
                <a:lvl1pPr algn="ctr">
                  <a:lnSpc>
                    <a:spcPts val="1400"/>
                  </a:lnSpc>
                  <a:defRPr sz="1700" b="1"/>
                </a:lvl1pPr>
              </a:lstStyle>
              <a:p>
                <a:r>
                  <a:t>Only 2 parts*</a:t>
                </a:r>
              </a:p>
            </p:txBody>
          </p:sp>
        </p:grpSp>
        <p:sp>
          <p:nvSpPr>
            <p:cNvPr id="408" name="テキスト ボックス 17"/>
            <p:cNvSpPr txBox="1"/>
            <p:nvPr/>
          </p:nvSpPr>
          <p:spPr>
            <a:xfrm rot="2559705">
              <a:off x="1812116" y="912332"/>
              <a:ext cx="1247389" cy="390806"/>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p>
              <a:pPr algn="ctr">
                <a:defRPr sz="1100"/>
              </a:pPr>
              <a:r>
                <a:t>* </a:t>
              </a:r>
              <a:r>
                <a:rPr u="sng"/>
                <a:t>Under standard operation</a:t>
              </a:r>
            </a:p>
          </p:txBody>
        </p:sp>
      </p:grpSp>
      <p:pic>
        <p:nvPicPr>
          <p:cNvPr id="2" name="Imagen 1">
            <a:extLst>
              <a:ext uri="{FF2B5EF4-FFF2-40B4-BE49-F238E27FC236}">
                <a16:creationId xmlns:a16="http://schemas.microsoft.com/office/drawing/2014/main" id="{CBFE8631-0C8F-D47D-F406-299081B3073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61486" y="100307"/>
            <a:ext cx="1351281" cy="1148589"/>
          </a:xfrm>
          <a:prstGeom prst="rect">
            <a:avLst/>
          </a:prstGeom>
        </p:spPr>
      </p:pic>
      <p:sp>
        <p:nvSpPr>
          <p:cNvPr id="3" name="Rectángulo 2">
            <a:extLst>
              <a:ext uri="{FF2B5EF4-FFF2-40B4-BE49-F238E27FC236}">
                <a16:creationId xmlns:a16="http://schemas.microsoft.com/office/drawing/2014/main" id="{6D695933-2EAB-95E5-5F65-0CC1398EEED4}"/>
              </a:ext>
            </a:extLst>
          </p:cNvPr>
          <p:cNvSpPr/>
          <p:nvPr/>
        </p:nvSpPr>
        <p:spPr>
          <a:xfrm>
            <a:off x="-7799" y="1"/>
            <a:ext cx="331650" cy="6857999"/>
          </a:xfrm>
          <a:prstGeom prst="rect">
            <a:avLst/>
          </a:prstGeom>
          <a:solidFill>
            <a:srgbClr val="0BA18A"/>
          </a:solidFill>
          <a:ln w="25400" cap="flat">
            <a:solidFill>
              <a:srgbClr val="0BA18A"/>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s-MX" sz="1800" b="0" i="0" u="none" strike="noStrike" cap="none" spc="0" normalizeH="0" baseline="0">
              <a:ln>
                <a:noFill/>
              </a:ln>
              <a:solidFill>
                <a:srgbClr val="000000"/>
              </a:solidFill>
              <a:effectLst/>
              <a:uFillTx/>
              <a:latin typeface="+mn-lt"/>
              <a:ea typeface="+mn-ea"/>
              <a:cs typeface="+mn-cs"/>
              <a:sym typeface="Calibri"/>
            </a:endParaRPr>
          </a:p>
        </p:txBody>
      </p:sp>
    </p:spTree>
  </p:cSld>
  <p:clrMapOvr>
    <a:masterClrMapping/>
  </p:clrMapOvr>
  <mc:AlternateContent xmlns:mc="http://schemas.openxmlformats.org/markup-compatibility/2006" xmlns:p14="http://schemas.microsoft.com/office/powerpoint/2010/main">
    <mc:Choice Requires="p14">
      <p:transition spd="slow" p14:dur="1200">
        <p:push dir="u"/>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401"/>
                                        </p:tgtEl>
                                        <p:attrNameLst>
                                          <p:attrName>style.visibility</p:attrName>
                                        </p:attrNameLst>
                                      </p:cBhvr>
                                      <p:to>
                                        <p:strVal val="visible"/>
                                      </p:to>
                                    </p:set>
                                    <p:animEffect transition="in" filter="wipe(left)">
                                      <p:cBhvr>
                                        <p:cTn id="7" dur="500"/>
                                        <p:tgtEl>
                                          <p:spTgt spid="40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2" nodeType="clickEffect">
                                  <p:stCondLst>
                                    <p:cond delay="0"/>
                                  </p:stCondLst>
                                  <p:iterate>
                                    <p:tmAbs val="0"/>
                                  </p:iterate>
                                  <p:childTnLst>
                                    <p:set>
                                      <p:cBhvr>
                                        <p:cTn id="11" fill="hold"/>
                                        <p:tgtEl>
                                          <p:spTgt spid="404"/>
                                        </p:tgtEl>
                                        <p:attrNameLst>
                                          <p:attrName>style.visibility</p:attrName>
                                        </p:attrNameLst>
                                      </p:cBhvr>
                                      <p:to>
                                        <p:strVal val="visible"/>
                                      </p:to>
                                    </p:set>
                                    <p:animEffect transition="in" filter="wipe(left)">
                                      <p:cBhvr>
                                        <p:cTn id="12" dur="500"/>
                                        <p:tgtEl>
                                          <p:spTgt spid="404"/>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3" nodeType="clickEffect">
                                  <p:stCondLst>
                                    <p:cond delay="0"/>
                                  </p:stCondLst>
                                  <p:iterate>
                                    <p:tmAbs val="0"/>
                                  </p:iterate>
                                  <p:childTnLst>
                                    <p:set>
                                      <p:cBhvr>
                                        <p:cTn id="16" fill="hold"/>
                                        <p:tgtEl>
                                          <p:spTgt spid="409"/>
                                        </p:tgtEl>
                                        <p:attrNameLst>
                                          <p:attrName>style.visibility</p:attrName>
                                        </p:attrNameLst>
                                      </p:cBhvr>
                                      <p:to>
                                        <p:strVal val="visible"/>
                                      </p:to>
                                    </p:set>
                                    <p:animEffect transition="in" filter="box(in)">
                                      <p:cBhvr>
                                        <p:cTn id="17" dur="2000"/>
                                        <p:tgtEl>
                                          <p:spTgt spid="409"/>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4" nodeType="clickEffect">
                                  <p:stCondLst>
                                    <p:cond delay="0"/>
                                  </p:stCondLst>
                                  <p:iterate>
                                    <p:tmAbs val="0"/>
                                  </p:iterate>
                                  <p:childTnLst>
                                    <p:set>
                                      <p:cBhvr>
                                        <p:cTn id="21" fill="hold"/>
                                        <p:tgtEl>
                                          <p:spTgt spid="395"/>
                                        </p:tgtEl>
                                        <p:attrNameLst>
                                          <p:attrName>style.visibility</p:attrName>
                                        </p:attrNameLst>
                                      </p:cBhvr>
                                      <p:to>
                                        <p:strVal val="visible"/>
                                      </p:to>
                                    </p:set>
                                    <p:anim calcmode="lin" valueType="num">
                                      <p:cBhvr>
                                        <p:cTn id="22" dur="1000" fill="hold"/>
                                        <p:tgtEl>
                                          <p:spTgt spid="395"/>
                                        </p:tgtEl>
                                        <p:attrNameLst>
                                          <p:attrName>ppt_x</p:attrName>
                                        </p:attrNameLst>
                                      </p:cBhvr>
                                      <p:tavLst>
                                        <p:tav tm="0">
                                          <p:val>
                                            <p:strVal val="#ppt_x"/>
                                          </p:val>
                                        </p:tav>
                                        <p:tav tm="100000">
                                          <p:val>
                                            <p:strVal val="#ppt_x"/>
                                          </p:val>
                                        </p:tav>
                                      </p:tavLst>
                                    </p:anim>
                                    <p:anim calcmode="lin" valueType="num">
                                      <p:cBhvr>
                                        <p:cTn id="23" dur="1000" fill="hold"/>
                                        <p:tgtEl>
                                          <p:spTgt spid="395"/>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5" nodeType="clickEffect">
                                  <p:stCondLst>
                                    <p:cond delay="0"/>
                                  </p:stCondLst>
                                  <p:iterate>
                                    <p:tmAbs val="0"/>
                                  </p:iterate>
                                  <p:childTnLst>
                                    <p:set>
                                      <p:cBhvr>
                                        <p:cTn id="27" fill="hold"/>
                                        <p:tgtEl>
                                          <p:spTgt spid="396"/>
                                        </p:tgtEl>
                                        <p:attrNameLst>
                                          <p:attrName>style.visibility</p:attrName>
                                        </p:attrNameLst>
                                      </p:cBhvr>
                                      <p:to>
                                        <p:strVal val="visible"/>
                                      </p:to>
                                    </p:set>
                                    <p:anim calcmode="lin" valueType="num">
                                      <p:cBhvr>
                                        <p:cTn id="28" dur="1000" fill="hold"/>
                                        <p:tgtEl>
                                          <p:spTgt spid="396"/>
                                        </p:tgtEl>
                                        <p:attrNameLst>
                                          <p:attrName>ppt_x</p:attrName>
                                        </p:attrNameLst>
                                      </p:cBhvr>
                                      <p:tavLst>
                                        <p:tav tm="0">
                                          <p:val>
                                            <p:strVal val="#ppt_x"/>
                                          </p:val>
                                        </p:tav>
                                        <p:tav tm="100000">
                                          <p:val>
                                            <p:strVal val="#ppt_x"/>
                                          </p:val>
                                        </p:tav>
                                      </p:tavLst>
                                    </p:anim>
                                    <p:anim calcmode="lin" valueType="num">
                                      <p:cBhvr>
                                        <p:cTn id="29" dur="1000" fill="hold"/>
                                        <p:tgtEl>
                                          <p:spTgt spid="396"/>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9" presetClass="entr" presetSubtype="10" fill="hold" grpId="6" nodeType="clickEffect">
                                  <p:stCondLst>
                                    <p:cond delay="0"/>
                                  </p:stCondLst>
                                  <p:iterate>
                                    <p:tmAbs val="0"/>
                                  </p:iterate>
                                  <p:childTnLst>
                                    <p:set>
                                      <p:cBhvr>
                                        <p:cTn id="33" fill="hold"/>
                                        <p:tgtEl>
                                          <p:spTgt spid="397"/>
                                        </p:tgtEl>
                                        <p:attrNameLst>
                                          <p:attrName>style.visibility</p:attrName>
                                        </p:attrNameLst>
                                      </p:cBhvr>
                                      <p:to>
                                        <p:strVal val="visible"/>
                                      </p:to>
                                    </p:set>
                                    <p:anim calcmode="lin" valueType="num">
                                      <p:cBhvr>
                                        <p:cTn id="34" dur="1500" fill="hold"/>
                                        <p:tgtEl>
                                          <p:spTgt spid="397"/>
                                        </p:tgtEl>
                                        <p:attrNameLst>
                                          <p:attrName>ppt_w</p:attrName>
                                        </p:attrNameLst>
                                      </p:cBhvr>
                                      <p:tavLst>
                                        <p:tav tm="0" fmla="#ppt_w*sin(2.5*pi*$)">
                                          <p:val>
                                            <p:fltVal val="0"/>
                                          </p:val>
                                        </p:tav>
                                        <p:tav tm="100000">
                                          <p:val>
                                            <p:fltVal val="1"/>
                                          </p:val>
                                        </p:tav>
                                      </p:tavLst>
                                    </p:anim>
                                    <p:anim calcmode="lin" valueType="num">
                                      <p:cBhvr>
                                        <p:cTn id="35" dur="1500" fill="hold"/>
                                        <p:tgtEl>
                                          <p:spTgt spid="397"/>
                                        </p:tgtEl>
                                        <p:attrNameLst>
                                          <p:attrName>ppt_h</p:attrName>
                                        </p:attrNameLst>
                                      </p:cBhvr>
                                      <p:tavLst>
                                        <p:tav tm="0">
                                          <p:val>
                                            <p:strVal val="#ppt_h"/>
                                          </p:val>
                                        </p:tav>
                                        <p:tav tm="100000">
                                          <p:val>
                                            <p:strVal val="#ppt_h"/>
                                          </p:val>
                                        </p:tav>
                                      </p:tavLst>
                                    </p:anim>
                                  </p:childTnLst>
                                </p:cTn>
                              </p:par>
                            </p:childTnLst>
                          </p:cTn>
                        </p:par>
                      </p:childTnLst>
                    </p:cTn>
                  </p:par>
                  <p:par>
                    <p:cTn id="36" fill="hold">
                      <p:stCondLst>
                        <p:cond delay="indefinite"/>
                      </p:stCondLst>
                      <p:childTnLst>
                        <p:par>
                          <p:cTn id="37" fill="hold">
                            <p:stCondLst>
                              <p:cond delay="0"/>
                            </p:stCondLst>
                            <p:childTnLst>
                              <p:par>
                                <p:cTn id="38" presetID="15" presetClass="entr" presetSubtype="9" fill="hold" grpId="7" nodeType="clickEffect">
                                  <p:stCondLst>
                                    <p:cond delay="0"/>
                                  </p:stCondLst>
                                  <p:iterate>
                                    <p:tmAbs val="0"/>
                                  </p:iterate>
                                  <p:childTnLst>
                                    <p:set>
                                      <p:cBhvr>
                                        <p:cTn id="39" fill="hold"/>
                                        <p:tgtEl>
                                          <p:spTgt spid="398"/>
                                        </p:tgtEl>
                                        <p:attrNameLst>
                                          <p:attrName>style.visibility</p:attrName>
                                        </p:attrNameLst>
                                      </p:cBhvr>
                                      <p:to>
                                        <p:strVal val="visible"/>
                                      </p:to>
                                    </p:set>
                                    <p:anim calcmode="lin" valueType="num">
                                      <p:cBhvr>
                                        <p:cTn id="40" dur="1000" fill="hold"/>
                                        <p:tgtEl>
                                          <p:spTgt spid="398"/>
                                        </p:tgtEl>
                                        <p:attrNameLst>
                                          <p:attrName>ppt_w</p:attrName>
                                        </p:attrNameLst>
                                      </p:cBhvr>
                                      <p:tavLst>
                                        <p:tav tm="0">
                                          <p:val>
                                            <p:fltVal val="0"/>
                                          </p:val>
                                        </p:tav>
                                        <p:tav tm="100000">
                                          <p:val>
                                            <p:strVal val="#ppt_w"/>
                                          </p:val>
                                        </p:tav>
                                      </p:tavLst>
                                    </p:anim>
                                    <p:anim calcmode="lin" valueType="num">
                                      <p:cBhvr>
                                        <p:cTn id="41" dur="1000" fill="hold"/>
                                        <p:tgtEl>
                                          <p:spTgt spid="398"/>
                                        </p:tgtEl>
                                        <p:attrNameLst>
                                          <p:attrName>ppt_h</p:attrName>
                                        </p:attrNameLst>
                                      </p:cBhvr>
                                      <p:tavLst>
                                        <p:tav tm="0">
                                          <p:val>
                                            <p:fltVal val="0"/>
                                          </p:val>
                                        </p:tav>
                                        <p:tav tm="100000">
                                          <p:val>
                                            <p:strVal val="#ppt_h"/>
                                          </p:val>
                                        </p:tav>
                                      </p:tavLst>
                                    </p:anim>
                                    <p:anim calcmode="lin" valueType="num">
                                      <p:cBhvr>
                                        <p:cTn id="42" dur="1000" fill="hold"/>
                                        <p:tgtEl>
                                          <p:spTgt spid="398"/>
                                        </p:tgtEl>
                                        <p:attrNameLst>
                                          <p:attrName>ppt_x</p:attrName>
                                        </p:attrNameLst>
                                      </p:cBhvr>
                                      <p:tavLst>
                                        <p:tav tm="0" fmla="#ppt_x+(cos(-2*pi*(1-$))*-#ppt_x-sin(-2*pi*(1-$))*(1-#ppt_y))*(1-$)">
                                          <p:val>
                                            <p:fltVal val="0"/>
                                          </p:val>
                                        </p:tav>
                                        <p:tav tm="100000">
                                          <p:val>
                                            <p:fltVal val="1"/>
                                          </p:val>
                                        </p:tav>
                                      </p:tavLst>
                                    </p:anim>
                                    <p:anim calcmode="lin" valueType="num">
                                      <p:cBhvr>
                                        <p:cTn id="43" dur="1000" fill="hold"/>
                                        <p:tgtEl>
                                          <p:spTgt spid="398"/>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5" grpId="4" animBg="1" advAuto="0"/>
      <p:bldP spid="396" grpId="5" animBg="1" advAuto="0"/>
      <p:bldP spid="397" grpId="6" animBg="1" advAuto="0"/>
      <p:bldP spid="398" grpId="7" animBg="1" advAuto="0"/>
      <p:bldP spid="401" grpId="1" animBg="1" advAuto="0"/>
      <p:bldP spid="404" grpId="2" animBg="1" advAuto="0"/>
      <p:bldP spid="409" grpId="3" animBg="1" advAuto="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1" name="テキスト ボックス 4"/>
          <p:cNvSpPr txBox="1"/>
          <p:nvPr/>
        </p:nvSpPr>
        <p:spPr>
          <a:xfrm>
            <a:off x="1677222" y="980729"/>
            <a:ext cx="5525187" cy="4801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nSpc>
                <a:spcPct val="90000"/>
              </a:lnSpc>
              <a:spcBef>
                <a:spcPts val="1000"/>
              </a:spcBef>
              <a:defRPr sz="2500" b="1"/>
            </a:lvl1pPr>
          </a:lstStyle>
          <a:p>
            <a:r>
              <a:rPr sz="2800" dirty="0" err="1">
                <a:solidFill>
                  <a:srgbClr val="2A8E7E"/>
                </a:solidFill>
              </a:rPr>
              <a:t>Ventaja</a:t>
            </a:r>
            <a:r>
              <a:rPr sz="2800" dirty="0">
                <a:solidFill>
                  <a:srgbClr val="2A8E7E"/>
                </a:solidFill>
              </a:rPr>
              <a:t> especial </a:t>
            </a:r>
          </a:p>
        </p:txBody>
      </p:sp>
      <p:sp>
        <p:nvSpPr>
          <p:cNvPr id="412" name="テキスト ボックス 5"/>
          <p:cNvSpPr txBox="1"/>
          <p:nvPr/>
        </p:nvSpPr>
        <p:spPr>
          <a:xfrm>
            <a:off x="1677223" y="1352685"/>
            <a:ext cx="8908561" cy="333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r>
              <a:t>Clog-free Structure </a:t>
            </a:r>
            <a:r>
              <a:rPr sz="1400"/>
              <a:t>[Very Highly Oil-resident Structure]</a:t>
            </a:r>
          </a:p>
        </p:txBody>
      </p:sp>
      <p:grpSp>
        <p:nvGrpSpPr>
          <p:cNvPr id="415" name="グループ化 6"/>
          <p:cNvGrpSpPr/>
          <p:nvPr/>
        </p:nvGrpSpPr>
        <p:grpSpPr>
          <a:xfrm>
            <a:off x="5080049" y="2333088"/>
            <a:ext cx="1746364" cy="779296"/>
            <a:chOff x="-112" y="0"/>
            <a:chExt cx="1746362" cy="779295"/>
          </a:xfrm>
        </p:grpSpPr>
        <p:pic>
          <p:nvPicPr>
            <p:cNvPr id="413" name="Picture 2" descr="Picture 2"/>
            <p:cNvPicPr>
              <a:picLocks noChangeAspect="1"/>
            </p:cNvPicPr>
            <p:nvPr/>
          </p:nvPicPr>
          <p:blipFill>
            <a:blip r:embed="rId2"/>
            <a:srcRect l="3172" t="25263" r="11566" b="13170"/>
            <a:stretch>
              <a:fillRect/>
            </a:stretch>
          </p:blipFill>
          <p:spPr>
            <a:xfrm>
              <a:off x="-112" y="0"/>
              <a:ext cx="1746363" cy="760934"/>
            </a:xfrm>
            <a:custGeom>
              <a:avLst/>
              <a:gdLst/>
              <a:ahLst/>
              <a:cxnLst>
                <a:cxn ang="0">
                  <a:pos x="wd2" y="hd2"/>
                </a:cxn>
                <a:cxn ang="5400000">
                  <a:pos x="wd2" y="hd2"/>
                </a:cxn>
                <a:cxn ang="10800000">
                  <a:pos x="wd2" y="hd2"/>
                </a:cxn>
                <a:cxn ang="16200000">
                  <a:pos x="wd2" y="hd2"/>
                </a:cxn>
              </a:cxnLst>
              <a:rect l="0" t="0" r="r" b="b"/>
              <a:pathLst>
                <a:path w="21460" h="21559" extrusionOk="0">
                  <a:moveTo>
                    <a:pt x="6946" y="0"/>
                  </a:moveTo>
                  <a:cubicBezTo>
                    <a:pt x="6466" y="0"/>
                    <a:pt x="5754" y="188"/>
                    <a:pt x="5361" y="416"/>
                  </a:cubicBezTo>
                  <a:lnTo>
                    <a:pt x="4644" y="832"/>
                  </a:lnTo>
                  <a:lnTo>
                    <a:pt x="4741" y="2552"/>
                  </a:lnTo>
                  <a:cubicBezTo>
                    <a:pt x="4859" y="4594"/>
                    <a:pt x="4703" y="5030"/>
                    <a:pt x="3771" y="5217"/>
                  </a:cubicBezTo>
                  <a:cubicBezTo>
                    <a:pt x="3145" y="5343"/>
                    <a:pt x="3128" y="5318"/>
                    <a:pt x="3171" y="4239"/>
                  </a:cubicBezTo>
                  <a:lnTo>
                    <a:pt x="3215" y="3137"/>
                  </a:lnTo>
                  <a:lnTo>
                    <a:pt x="2903" y="4048"/>
                  </a:lnTo>
                  <a:cubicBezTo>
                    <a:pt x="2605" y="4917"/>
                    <a:pt x="2574" y="4923"/>
                    <a:pt x="2283" y="4318"/>
                  </a:cubicBezTo>
                  <a:cubicBezTo>
                    <a:pt x="2115" y="3968"/>
                    <a:pt x="1824" y="3688"/>
                    <a:pt x="1635" y="3688"/>
                  </a:cubicBezTo>
                  <a:cubicBezTo>
                    <a:pt x="1198" y="3688"/>
                    <a:pt x="737" y="5268"/>
                    <a:pt x="859" y="6342"/>
                  </a:cubicBezTo>
                  <a:cubicBezTo>
                    <a:pt x="910" y="6787"/>
                    <a:pt x="872" y="7360"/>
                    <a:pt x="776" y="7624"/>
                  </a:cubicBezTo>
                  <a:cubicBezTo>
                    <a:pt x="641" y="7999"/>
                    <a:pt x="705" y="8119"/>
                    <a:pt x="1064" y="8152"/>
                  </a:cubicBezTo>
                  <a:cubicBezTo>
                    <a:pt x="1897" y="8229"/>
                    <a:pt x="2004" y="8285"/>
                    <a:pt x="1976" y="8658"/>
                  </a:cubicBezTo>
                  <a:cubicBezTo>
                    <a:pt x="1961" y="8861"/>
                    <a:pt x="1512" y="11382"/>
                    <a:pt x="976" y="14258"/>
                  </a:cubicBezTo>
                  <a:cubicBezTo>
                    <a:pt x="291" y="17935"/>
                    <a:pt x="-24" y="19838"/>
                    <a:pt x="1" y="20206"/>
                  </a:cubicBezTo>
                  <a:cubicBezTo>
                    <a:pt x="9" y="20329"/>
                    <a:pt x="56" y="20281"/>
                    <a:pt x="138" y="20071"/>
                  </a:cubicBezTo>
                  <a:cubicBezTo>
                    <a:pt x="214" y="19879"/>
                    <a:pt x="729" y="17231"/>
                    <a:pt x="1279" y="14190"/>
                  </a:cubicBezTo>
                  <a:cubicBezTo>
                    <a:pt x="1829" y="11149"/>
                    <a:pt x="2378" y="8416"/>
                    <a:pt x="2503" y="8118"/>
                  </a:cubicBezTo>
                  <a:cubicBezTo>
                    <a:pt x="2701" y="7644"/>
                    <a:pt x="2772" y="7686"/>
                    <a:pt x="3088" y="8411"/>
                  </a:cubicBezTo>
                  <a:cubicBezTo>
                    <a:pt x="3424" y="9184"/>
                    <a:pt x="3449" y="9558"/>
                    <a:pt x="3449" y="14021"/>
                  </a:cubicBezTo>
                  <a:lnTo>
                    <a:pt x="3449" y="18789"/>
                  </a:lnTo>
                  <a:lnTo>
                    <a:pt x="3849" y="18856"/>
                  </a:lnTo>
                  <a:cubicBezTo>
                    <a:pt x="4069" y="18892"/>
                    <a:pt x="4355" y="18945"/>
                    <a:pt x="4488" y="18969"/>
                  </a:cubicBezTo>
                  <a:cubicBezTo>
                    <a:pt x="4620" y="18992"/>
                    <a:pt x="4839" y="19169"/>
                    <a:pt x="4971" y="19362"/>
                  </a:cubicBezTo>
                  <a:cubicBezTo>
                    <a:pt x="5104" y="19555"/>
                    <a:pt x="7557" y="20149"/>
                    <a:pt x="10423" y="20678"/>
                  </a:cubicBezTo>
                  <a:cubicBezTo>
                    <a:pt x="13289" y="21207"/>
                    <a:pt x="16461" y="21600"/>
                    <a:pt x="17475" y="21555"/>
                  </a:cubicBezTo>
                  <a:cubicBezTo>
                    <a:pt x="19082" y="21483"/>
                    <a:pt x="19442" y="21340"/>
                    <a:pt x="20260" y="20487"/>
                  </a:cubicBezTo>
                  <a:cubicBezTo>
                    <a:pt x="20972" y="19744"/>
                    <a:pt x="21153" y="19401"/>
                    <a:pt x="21025" y="19048"/>
                  </a:cubicBezTo>
                  <a:cubicBezTo>
                    <a:pt x="20671" y="18066"/>
                    <a:pt x="20881" y="8955"/>
                    <a:pt x="21274" y="8231"/>
                  </a:cubicBezTo>
                  <a:cubicBezTo>
                    <a:pt x="21576" y="7675"/>
                    <a:pt x="21488" y="5712"/>
                    <a:pt x="21162" y="5712"/>
                  </a:cubicBezTo>
                  <a:cubicBezTo>
                    <a:pt x="20977" y="5712"/>
                    <a:pt x="20911" y="5144"/>
                    <a:pt x="20874" y="3227"/>
                  </a:cubicBezTo>
                  <a:lnTo>
                    <a:pt x="20830" y="742"/>
                  </a:lnTo>
                  <a:lnTo>
                    <a:pt x="20313" y="731"/>
                  </a:lnTo>
                  <a:cubicBezTo>
                    <a:pt x="20031" y="728"/>
                    <a:pt x="17955" y="623"/>
                    <a:pt x="15700" y="495"/>
                  </a:cubicBezTo>
                  <a:cubicBezTo>
                    <a:pt x="12715" y="326"/>
                    <a:pt x="11308" y="384"/>
                    <a:pt x="10535" y="720"/>
                  </a:cubicBezTo>
                  <a:lnTo>
                    <a:pt x="9477" y="1181"/>
                  </a:lnTo>
                  <a:lnTo>
                    <a:pt x="9428" y="3081"/>
                  </a:lnTo>
                  <a:lnTo>
                    <a:pt x="9379" y="4970"/>
                  </a:lnTo>
                  <a:lnTo>
                    <a:pt x="8740" y="4970"/>
                  </a:lnTo>
                  <a:lnTo>
                    <a:pt x="8097" y="4970"/>
                  </a:lnTo>
                  <a:lnTo>
                    <a:pt x="7960" y="2485"/>
                  </a:lnTo>
                  <a:lnTo>
                    <a:pt x="7819" y="0"/>
                  </a:lnTo>
                  <a:lnTo>
                    <a:pt x="6946" y="0"/>
                  </a:lnTo>
                  <a:close/>
                  <a:moveTo>
                    <a:pt x="8648" y="8591"/>
                  </a:moveTo>
                  <a:cubicBezTo>
                    <a:pt x="8700" y="8563"/>
                    <a:pt x="8764" y="8566"/>
                    <a:pt x="8838" y="8591"/>
                  </a:cubicBezTo>
                  <a:cubicBezTo>
                    <a:pt x="8937" y="8625"/>
                    <a:pt x="9052" y="8703"/>
                    <a:pt x="9194" y="8827"/>
                  </a:cubicBezTo>
                  <a:cubicBezTo>
                    <a:pt x="9583" y="9167"/>
                    <a:pt x="9618" y="9369"/>
                    <a:pt x="9618" y="11233"/>
                  </a:cubicBezTo>
                  <a:lnTo>
                    <a:pt x="9618" y="13268"/>
                  </a:lnTo>
                  <a:lnTo>
                    <a:pt x="10384" y="13313"/>
                  </a:lnTo>
                  <a:cubicBezTo>
                    <a:pt x="10803" y="13339"/>
                    <a:pt x="11324" y="13400"/>
                    <a:pt x="11545" y="13448"/>
                  </a:cubicBezTo>
                  <a:cubicBezTo>
                    <a:pt x="11765" y="13496"/>
                    <a:pt x="12953" y="13641"/>
                    <a:pt x="14188" y="13774"/>
                  </a:cubicBezTo>
                  <a:cubicBezTo>
                    <a:pt x="16501" y="14022"/>
                    <a:pt x="17602" y="14288"/>
                    <a:pt x="17850" y="14640"/>
                  </a:cubicBezTo>
                  <a:cubicBezTo>
                    <a:pt x="17928" y="14751"/>
                    <a:pt x="17956" y="15495"/>
                    <a:pt x="17909" y="16304"/>
                  </a:cubicBezTo>
                  <a:cubicBezTo>
                    <a:pt x="17803" y="18122"/>
                    <a:pt x="17716" y="18286"/>
                    <a:pt x="16914" y="18126"/>
                  </a:cubicBezTo>
                  <a:cubicBezTo>
                    <a:pt x="14017" y="17550"/>
                    <a:pt x="7061" y="16784"/>
                    <a:pt x="6775" y="17012"/>
                  </a:cubicBezTo>
                  <a:cubicBezTo>
                    <a:pt x="6322" y="17374"/>
                    <a:pt x="6141" y="16658"/>
                    <a:pt x="6078" y="14291"/>
                  </a:cubicBezTo>
                  <a:cubicBezTo>
                    <a:pt x="6035" y="12683"/>
                    <a:pt x="6126" y="12005"/>
                    <a:pt x="6390" y="11964"/>
                  </a:cubicBezTo>
                  <a:cubicBezTo>
                    <a:pt x="6448" y="11954"/>
                    <a:pt x="6788" y="11596"/>
                    <a:pt x="7146" y="11165"/>
                  </a:cubicBezTo>
                  <a:cubicBezTo>
                    <a:pt x="7503" y="10734"/>
                    <a:pt x="7935" y="10411"/>
                    <a:pt x="8106" y="10446"/>
                  </a:cubicBezTo>
                  <a:cubicBezTo>
                    <a:pt x="8336" y="10492"/>
                    <a:pt x="8421" y="10272"/>
                    <a:pt x="8423" y="9614"/>
                  </a:cubicBezTo>
                  <a:cubicBezTo>
                    <a:pt x="8426" y="9009"/>
                    <a:pt x="8491" y="8675"/>
                    <a:pt x="8648" y="8591"/>
                  </a:cubicBezTo>
                  <a:close/>
                </a:path>
              </a:pathLst>
            </a:custGeom>
            <a:ln w="12700" cap="flat">
              <a:noFill/>
              <a:miter lim="400000"/>
            </a:ln>
            <a:effectLst/>
          </p:spPr>
        </p:pic>
        <p:sp>
          <p:nvSpPr>
            <p:cNvPr id="414" name="テキスト ボックス 8"/>
            <p:cNvSpPr/>
            <p:nvPr/>
          </p:nvSpPr>
          <p:spPr>
            <a:xfrm>
              <a:off x="395043" y="779295"/>
              <a:ext cx="1068827"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defRPr sz="1400" b="1"/>
              </a:lvl1pPr>
            </a:lstStyle>
            <a:p>
              <a:r>
                <a:t>Filter Press</a:t>
              </a:r>
            </a:p>
          </p:txBody>
        </p:sp>
      </p:grpSp>
      <p:grpSp>
        <p:nvGrpSpPr>
          <p:cNvPr id="418" name="グループ化 9"/>
          <p:cNvGrpSpPr/>
          <p:nvPr/>
        </p:nvGrpSpPr>
        <p:grpSpPr>
          <a:xfrm>
            <a:off x="8010491" y="2401728"/>
            <a:ext cx="1626067" cy="769121"/>
            <a:chOff x="0" y="0"/>
            <a:chExt cx="1626066" cy="769120"/>
          </a:xfrm>
        </p:grpSpPr>
        <p:pic>
          <p:nvPicPr>
            <p:cNvPr id="416" name="Picture 3" descr="Picture 3"/>
            <p:cNvPicPr>
              <a:picLocks noChangeAspect="1"/>
            </p:cNvPicPr>
            <p:nvPr/>
          </p:nvPicPr>
          <p:blipFill>
            <a:blip r:embed="rId3"/>
            <a:srcRect l="1576" t="3272" r="3849" b="9829"/>
            <a:stretch>
              <a:fillRect/>
            </a:stretch>
          </p:blipFill>
          <p:spPr>
            <a:xfrm>
              <a:off x="0" y="0"/>
              <a:ext cx="1626067" cy="690960"/>
            </a:xfrm>
            <a:custGeom>
              <a:avLst/>
              <a:gdLst/>
              <a:ahLst/>
              <a:cxnLst>
                <a:cxn ang="0">
                  <a:pos x="wd2" y="hd2"/>
                </a:cxn>
                <a:cxn ang="5400000">
                  <a:pos x="wd2" y="hd2"/>
                </a:cxn>
                <a:cxn ang="10800000">
                  <a:pos x="wd2" y="hd2"/>
                </a:cxn>
                <a:cxn ang="16200000">
                  <a:pos x="wd2" y="hd2"/>
                </a:cxn>
              </a:cxnLst>
              <a:rect l="0" t="0" r="r" b="b"/>
              <a:pathLst>
                <a:path w="21473" h="21600" extrusionOk="0">
                  <a:moveTo>
                    <a:pt x="1085" y="0"/>
                  </a:moveTo>
                  <a:cubicBezTo>
                    <a:pt x="1001" y="0"/>
                    <a:pt x="939" y="135"/>
                    <a:pt x="901" y="434"/>
                  </a:cubicBezTo>
                  <a:cubicBezTo>
                    <a:pt x="898" y="460"/>
                    <a:pt x="899" y="506"/>
                    <a:pt x="896" y="533"/>
                  </a:cubicBezTo>
                  <a:cubicBezTo>
                    <a:pt x="865" y="827"/>
                    <a:pt x="849" y="1249"/>
                    <a:pt x="849" y="1824"/>
                  </a:cubicBezTo>
                  <a:cubicBezTo>
                    <a:pt x="849" y="1835"/>
                    <a:pt x="849" y="1838"/>
                    <a:pt x="849" y="1849"/>
                  </a:cubicBezTo>
                  <a:cubicBezTo>
                    <a:pt x="849" y="1927"/>
                    <a:pt x="844" y="1975"/>
                    <a:pt x="844" y="2047"/>
                  </a:cubicBezTo>
                  <a:cubicBezTo>
                    <a:pt x="842" y="2332"/>
                    <a:pt x="842" y="2600"/>
                    <a:pt x="833" y="2804"/>
                  </a:cubicBezTo>
                  <a:cubicBezTo>
                    <a:pt x="822" y="3059"/>
                    <a:pt x="805" y="3254"/>
                    <a:pt x="775" y="3412"/>
                  </a:cubicBezTo>
                  <a:cubicBezTo>
                    <a:pt x="750" y="3547"/>
                    <a:pt x="714" y="3656"/>
                    <a:pt x="671" y="3747"/>
                  </a:cubicBezTo>
                  <a:cubicBezTo>
                    <a:pt x="662" y="3766"/>
                    <a:pt x="654" y="3791"/>
                    <a:pt x="644" y="3809"/>
                  </a:cubicBezTo>
                  <a:cubicBezTo>
                    <a:pt x="644" y="3810"/>
                    <a:pt x="640" y="3808"/>
                    <a:pt x="639" y="3809"/>
                  </a:cubicBezTo>
                  <a:cubicBezTo>
                    <a:pt x="634" y="3819"/>
                    <a:pt x="624" y="3824"/>
                    <a:pt x="618" y="3834"/>
                  </a:cubicBezTo>
                  <a:cubicBezTo>
                    <a:pt x="572" y="3908"/>
                    <a:pt x="527" y="3974"/>
                    <a:pt x="461" y="4032"/>
                  </a:cubicBezTo>
                  <a:cubicBezTo>
                    <a:pt x="456" y="4036"/>
                    <a:pt x="450" y="4040"/>
                    <a:pt x="445" y="4045"/>
                  </a:cubicBezTo>
                  <a:cubicBezTo>
                    <a:pt x="435" y="4055"/>
                    <a:pt x="430" y="4059"/>
                    <a:pt x="419" y="4069"/>
                  </a:cubicBezTo>
                  <a:cubicBezTo>
                    <a:pt x="141" y="4320"/>
                    <a:pt x="0" y="4766"/>
                    <a:pt x="0" y="5248"/>
                  </a:cubicBezTo>
                  <a:cubicBezTo>
                    <a:pt x="0" y="5730"/>
                    <a:pt x="141" y="6256"/>
                    <a:pt x="419" y="6687"/>
                  </a:cubicBezTo>
                  <a:cubicBezTo>
                    <a:pt x="656" y="7054"/>
                    <a:pt x="849" y="7542"/>
                    <a:pt x="849" y="7767"/>
                  </a:cubicBezTo>
                  <a:cubicBezTo>
                    <a:pt x="849" y="7991"/>
                    <a:pt x="656" y="8348"/>
                    <a:pt x="419" y="8561"/>
                  </a:cubicBezTo>
                  <a:cubicBezTo>
                    <a:pt x="-114" y="9041"/>
                    <a:pt x="-114" y="9326"/>
                    <a:pt x="419" y="13039"/>
                  </a:cubicBezTo>
                  <a:cubicBezTo>
                    <a:pt x="529" y="13806"/>
                    <a:pt x="609" y="14537"/>
                    <a:pt x="676" y="15260"/>
                  </a:cubicBezTo>
                  <a:lnTo>
                    <a:pt x="760" y="15285"/>
                  </a:lnTo>
                  <a:lnTo>
                    <a:pt x="781" y="16712"/>
                  </a:lnTo>
                  <a:cubicBezTo>
                    <a:pt x="820" y="17414"/>
                    <a:pt x="849" y="18116"/>
                    <a:pt x="849" y="18821"/>
                  </a:cubicBezTo>
                  <a:lnTo>
                    <a:pt x="849" y="20732"/>
                  </a:lnTo>
                  <a:lnTo>
                    <a:pt x="859" y="21600"/>
                  </a:lnTo>
                  <a:lnTo>
                    <a:pt x="7327" y="21600"/>
                  </a:lnTo>
                  <a:cubicBezTo>
                    <a:pt x="8727" y="21600"/>
                    <a:pt x="9834" y="21592"/>
                    <a:pt x="10712" y="21575"/>
                  </a:cubicBezTo>
                  <a:cubicBezTo>
                    <a:pt x="13246" y="21527"/>
                    <a:pt x="13859" y="21378"/>
                    <a:pt x="14072" y="21004"/>
                  </a:cubicBezTo>
                  <a:cubicBezTo>
                    <a:pt x="14081" y="20985"/>
                    <a:pt x="14096" y="20975"/>
                    <a:pt x="14103" y="20955"/>
                  </a:cubicBezTo>
                  <a:cubicBezTo>
                    <a:pt x="14212" y="20643"/>
                    <a:pt x="14354" y="20505"/>
                    <a:pt x="14559" y="20496"/>
                  </a:cubicBezTo>
                  <a:cubicBezTo>
                    <a:pt x="14786" y="20352"/>
                    <a:pt x="15064" y="20250"/>
                    <a:pt x="15351" y="20210"/>
                  </a:cubicBezTo>
                  <a:cubicBezTo>
                    <a:pt x="16278" y="20084"/>
                    <a:pt x="16354" y="19984"/>
                    <a:pt x="17735" y="16972"/>
                  </a:cubicBezTo>
                  <a:cubicBezTo>
                    <a:pt x="18773" y="14710"/>
                    <a:pt x="19286" y="13858"/>
                    <a:pt x="19622" y="13858"/>
                  </a:cubicBezTo>
                  <a:cubicBezTo>
                    <a:pt x="19702" y="13858"/>
                    <a:pt x="19763" y="13835"/>
                    <a:pt x="19821" y="13809"/>
                  </a:cubicBezTo>
                  <a:cubicBezTo>
                    <a:pt x="19832" y="13803"/>
                    <a:pt x="19847" y="13815"/>
                    <a:pt x="19858" y="13809"/>
                  </a:cubicBezTo>
                  <a:cubicBezTo>
                    <a:pt x="19858" y="13808"/>
                    <a:pt x="19862" y="13809"/>
                    <a:pt x="19863" y="13809"/>
                  </a:cubicBezTo>
                  <a:cubicBezTo>
                    <a:pt x="19910" y="13780"/>
                    <a:pt x="19944" y="13718"/>
                    <a:pt x="19978" y="13660"/>
                  </a:cubicBezTo>
                  <a:cubicBezTo>
                    <a:pt x="19991" y="13637"/>
                    <a:pt x="20008" y="13625"/>
                    <a:pt x="20020" y="13598"/>
                  </a:cubicBezTo>
                  <a:cubicBezTo>
                    <a:pt x="20032" y="13570"/>
                    <a:pt x="20041" y="13519"/>
                    <a:pt x="20052" y="13486"/>
                  </a:cubicBezTo>
                  <a:cubicBezTo>
                    <a:pt x="20115" y="13283"/>
                    <a:pt x="20163" y="12990"/>
                    <a:pt x="20204" y="12531"/>
                  </a:cubicBezTo>
                  <a:cubicBezTo>
                    <a:pt x="20218" y="12370"/>
                    <a:pt x="20244" y="12186"/>
                    <a:pt x="20282" y="11985"/>
                  </a:cubicBezTo>
                  <a:cubicBezTo>
                    <a:pt x="20387" y="11404"/>
                    <a:pt x="20570" y="10711"/>
                    <a:pt x="20775" y="10124"/>
                  </a:cubicBezTo>
                  <a:cubicBezTo>
                    <a:pt x="20863" y="9855"/>
                    <a:pt x="20951" y="9617"/>
                    <a:pt x="21037" y="9404"/>
                  </a:cubicBezTo>
                  <a:cubicBezTo>
                    <a:pt x="21339" y="8571"/>
                    <a:pt x="21486" y="7798"/>
                    <a:pt x="21472" y="7233"/>
                  </a:cubicBezTo>
                  <a:cubicBezTo>
                    <a:pt x="21458" y="6668"/>
                    <a:pt x="21284" y="6308"/>
                    <a:pt x="20948" y="6278"/>
                  </a:cubicBezTo>
                  <a:cubicBezTo>
                    <a:pt x="20707" y="6256"/>
                    <a:pt x="20406" y="6130"/>
                    <a:pt x="20256" y="6005"/>
                  </a:cubicBezTo>
                  <a:cubicBezTo>
                    <a:pt x="20140" y="6049"/>
                    <a:pt x="20039" y="6122"/>
                    <a:pt x="19947" y="6203"/>
                  </a:cubicBezTo>
                  <a:cubicBezTo>
                    <a:pt x="19925" y="6281"/>
                    <a:pt x="19907" y="6378"/>
                    <a:pt x="19894" y="6489"/>
                  </a:cubicBezTo>
                  <a:cubicBezTo>
                    <a:pt x="19845" y="6932"/>
                    <a:pt x="19507" y="7399"/>
                    <a:pt x="19009" y="7729"/>
                  </a:cubicBezTo>
                  <a:cubicBezTo>
                    <a:pt x="18861" y="7827"/>
                    <a:pt x="18731" y="7901"/>
                    <a:pt x="18616" y="7953"/>
                  </a:cubicBezTo>
                  <a:cubicBezTo>
                    <a:pt x="18614" y="7953"/>
                    <a:pt x="18612" y="7952"/>
                    <a:pt x="18610" y="7953"/>
                  </a:cubicBezTo>
                  <a:cubicBezTo>
                    <a:pt x="18607" y="7954"/>
                    <a:pt x="18608" y="7951"/>
                    <a:pt x="18605" y="7953"/>
                  </a:cubicBezTo>
                  <a:cubicBezTo>
                    <a:pt x="17923" y="8247"/>
                    <a:pt x="17807" y="7690"/>
                    <a:pt x="18118" y="5930"/>
                  </a:cubicBezTo>
                  <a:cubicBezTo>
                    <a:pt x="18129" y="5868"/>
                    <a:pt x="18134" y="5817"/>
                    <a:pt x="18144" y="5757"/>
                  </a:cubicBezTo>
                  <a:cubicBezTo>
                    <a:pt x="18143" y="5753"/>
                    <a:pt x="18145" y="5748"/>
                    <a:pt x="18144" y="5744"/>
                  </a:cubicBezTo>
                  <a:cubicBezTo>
                    <a:pt x="18088" y="5532"/>
                    <a:pt x="18117" y="5243"/>
                    <a:pt x="18207" y="5112"/>
                  </a:cubicBezTo>
                  <a:cubicBezTo>
                    <a:pt x="18217" y="5096"/>
                    <a:pt x="18227" y="5097"/>
                    <a:pt x="18238" y="5087"/>
                  </a:cubicBezTo>
                  <a:cubicBezTo>
                    <a:pt x="18302" y="4501"/>
                    <a:pt x="18305" y="4041"/>
                    <a:pt x="18233" y="3722"/>
                  </a:cubicBezTo>
                  <a:cubicBezTo>
                    <a:pt x="18130" y="3266"/>
                    <a:pt x="17074" y="2350"/>
                    <a:pt x="16053" y="1662"/>
                  </a:cubicBezTo>
                  <a:cubicBezTo>
                    <a:pt x="15401" y="1244"/>
                    <a:pt x="14778" y="922"/>
                    <a:pt x="14470" y="856"/>
                  </a:cubicBezTo>
                  <a:cubicBezTo>
                    <a:pt x="14427" y="849"/>
                    <a:pt x="14370" y="819"/>
                    <a:pt x="14334" y="819"/>
                  </a:cubicBezTo>
                  <a:cubicBezTo>
                    <a:pt x="14193" y="819"/>
                    <a:pt x="14039" y="756"/>
                    <a:pt x="13909" y="670"/>
                  </a:cubicBezTo>
                  <a:cubicBezTo>
                    <a:pt x="13778" y="583"/>
                    <a:pt x="13672" y="468"/>
                    <a:pt x="13616" y="335"/>
                  </a:cubicBezTo>
                  <a:cubicBezTo>
                    <a:pt x="13538" y="150"/>
                    <a:pt x="13461" y="66"/>
                    <a:pt x="13364" y="74"/>
                  </a:cubicBezTo>
                  <a:cubicBezTo>
                    <a:pt x="13267" y="83"/>
                    <a:pt x="13150" y="190"/>
                    <a:pt x="12987" y="397"/>
                  </a:cubicBezTo>
                  <a:cubicBezTo>
                    <a:pt x="12710" y="748"/>
                    <a:pt x="12263" y="849"/>
                    <a:pt x="11713" y="695"/>
                  </a:cubicBezTo>
                  <a:cubicBezTo>
                    <a:pt x="11444" y="619"/>
                    <a:pt x="11215" y="605"/>
                    <a:pt x="11037" y="645"/>
                  </a:cubicBezTo>
                  <a:cubicBezTo>
                    <a:pt x="10859" y="685"/>
                    <a:pt x="10734" y="779"/>
                    <a:pt x="10670" y="930"/>
                  </a:cubicBezTo>
                  <a:cubicBezTo>
                    <a:pt x="10632" y="1020"/>
                    <a:pt x="10597" y="1084"/>
                    <a:pt x="10560" y="1129"/>
                  </a:cubicBezTo>
                  <a:cubicBezTo>
                    <a:pt x="10523" y="1175"/>
                    <a:pt x="10486" y="1204"/>
                    <a:pt x="10445" y="1203"/>
                  </a:cubicBezTo>
                  <a:cubicBezTo>
                    <a:pt x="10364" y="1202"/>
                    <a:pt x="10270" y="1114"/>
                    <a:pt x="10146" y="930"/>
                  </a:cubicBezTo>
                  <a:cubicBezTo>
                    <a:pt x="10082" y="836"/>
                    <a:pt x="10028" y="764"/>
                    <a:pt x="9979" y="720"/>
                  </a:cubicBezTo>
                  <a:cubicBezTo>
                    <a:pt x="9979" y="719"/>
                    <a:pt x="9974" y="720"/>
                    <a:pt x="9973" y="720"/>
                  </a:cubicBezTo>
                  <a:cubicBezTo>
                    <a:pt x="9826" y="587"/>
                    <a:pt x="9737" y="685"/>
                    <a:pt x="9612" y="1042"/>
                  </a:cubicBezTo>
                  <a:cubicBezTo>
                    <a:pt x="9453" y="1496"/>
                    <a:pt x="9345" y="1530"/>
                    <a:pt x="9166" y="1179"/>
                  </a:cubicBezTo>
                  <a:cubicBezTo>
                    <a:pt x="8991" y="834"/>
                    <a:pt x="8872" y="832"/>
                    <a:pt x="8695" y="1179"/>
                  </a:cubicBezTo>
                  <a:cubicBezTo>
                    <a:pt x="8631" y="1306"/>
                    <a:pt x="8537" y="1401"/>
                    <a:pt x="8443" y="1439"/>
                  </a:cubicBezTo>
                  <a:cubicBezTo>
                    <a:pt x="8396" y="1458"/>
                    <a:pt x="8347" y="1458"/>
                    <a:pt x="8301" y="1452"/>
                  </a:cubicBezTo>
                  <a:cubicBezTo>
                    <a:pt x="8256" y="1445"/>
                    <a:pt x="8214" y="1425"/>
                    <a:pt x="8176" y="1390"/>
                  </a:cubicBezTo>
                  <a:cubicBezTo>
                    <a:pt x="8021" y="1249"/>
                    <a:pt x="7782" y="1361"/>
                    <a:pt x="7641" y="1638"/>
                  </a:cubicBezTo>
                  <a:cubicBezTo>
                    <a:pt x="7590" y="1737"/>
                    <a:pt x="7541" y="1811"/>
                    <a:pt x="7500" y="1861"/>
                  </a:cubicBezTo>
                  <a:cubicBezTo>
                    <a:pt x="7417" y="1960"/>
                    <a:pt x="7347" y="1960"/>
                    <a:pt x="7264" y="1861"/>
                  </a:cubicBezTo>
                  <a:cubicBezTo>
                    <a:pt x="7222" y="1811"/>
                    <a:pt x="7173" y="1726"/>
                    <a:pt x="7122" y="1625"/>
                  </a:cubicBezTo>
                  <a:cubicBezTo>
                    <a:pt x="7029" y="1442"/>
                    <a:pt x="6953" y="1351"/>
                    <a:pt x="6876" y="1340"/>
                  </a:cubicBezTo>
                  <a:cubicBezTo>
                    <a:pt x="6799" y="1330"/>
                    <a:pt x="6726" y="1404"/>
                    <a:pt x="6645" y="1563"/>
                  </a:cubicBezTo>
                  <a:cubicBezTo>
                    <a:pt x="6584" y="1684"/>
                    <a:pt x="6484" y="1772"/>
                    <a:pt x="6378" y="1811"/>
                  </a:cubicBezTo>
                  <a:cubicBezTo>
                    <a:pt x="6326" y="1831"/>
                    <a:pt x="6269" y="1840"/>
                    <a:pt x="6216" y="1836"/>
                  </a:cubicBezTo>
                  <a:cubicBezTo>
                    <a:pt x="6161" y="1832"/>
                    <a:pt x="6108" y="1817"/>
                    <a:pt x="6058" y="1787"/>
                  </a:cubicBezTo>
                  <a:cubicBezTo>
                    <a:pt x="5960" y="1725"/>
                    <a:pt x="5856" y="1722"/>
                    <a:pt x="5770" y="1762"/>
                  </a:cubicBezTo>
                  <a:cubicBezTo>
                    <a:pt x="5684" y="1802"/>
                    <a:pt x="5618" y="1888"/>
                    <a:pt x="5587" y="2010"/>
                  </a:cubicBezTo>
                  <a:cubicBezTo>
                    <a:pt x="5442" y="2566"/>
                    <a:pt x="4001" y="2585"/>
                    <a:pt x="3857" y="2035"/>
                  </a:cubicBezTo>
                  <a:cubicBezTo>
                    <a:pt x="3736" y="1569"/>
                    <a:pt x="3412" y="1506"/>
                    <a:pt x="3165" y="1737"/>
                  </a:cubicBezTo>
                  <a:cubicBezTo>
                    <a:pt x="3066" y="1829"/>
                    <a:pt x="2982" y="1968"/>
                    <a:pt x="2924" y="2146"/>
                  </a:cubicBezTo>
                  <a:cubicBezTo>
                    <a:pt x="2895" y="2236"/>
                    <a:pt x="2873" y="2336"/>
                    <a:pt x="2861" y="2444"/>
                  </a:cubicBezTo>
                  <a:cubicBezTo>
                    <a:pt x="2832" y="2707"/>
                    <a:pt x="2787" y="2908"/>
                    <a:pt x="2736" y="3040"/>
                  </a:cubicBezTo>
                  <a:cubicBezTo>
                    <a:pt x="2644" y="3274"/>
                    <a:pt x="2529" y="3286"/>
                    <a:pt x="2432" y="3102"/>
                  </a:cubicBezTo>
                  <a:cubicBezTo>
                    <a:pt x="2420" y="3080"/>
                    <a:pt x="2411" y="3067"/>
                    <a:pt x="2400" y="3040"/>
                  </a:cubicBezTo>
                  <a:cubicBezTo>
                    <a:pt x="2385" y="3000"/>
                    <a:pt x="2367" y="2942"/>
                    <a:pt x="2353" y="2891"/>
                  </a:cubicBezTo>
                  <a:cubicBezTo>
                    <a:pt x="2343" y="2856"/>
                    <a:pt x="2335" y="2832"/>
                    <a:pt x="2327" y="2791"/>
                  </a:cubicBezTo>
                  <a:cubicBezTo>
                    <a:pt x="2306" y="2693"/>
                    <a:pt x="2289" y="2576"/>
                    <a:pt x="2274" y="2444"/>
                  </a:cubicBezTo>
                  <a:cubicBezTo>
                    <a:pt x="2223" y="1976"/>
                    <a:pt x="2040" y="1625"/>
                    <a:pt x="1845" y="1625"/>
                  </a:cubicBezTo>
                  <a:cubicBezTo>
                    <a:pt x="1649" y="1625"/>
                    <a:pt x="1467" y="1287"/>
                    <a:pt x="1415" y="819"/>
                  </a:cubicBezTo>
                  <a:cubicBezTo>
                    <a:pt x="1390" y="595"/>
                    <a:pt x="1338" y="383"/>
                    <a:pt x="1279" y="236"/>
                  </a:cubicBezTo>
                  <a:cubicBezTo>
                    <a:pt x="1219" y="87"/>
                    <a:pt x="1150" y="0"/>
                    <a:pt x="1085" y="0"/>
                  </a:cubicBezTo>
                  <a:close/>
                  <a:moveTo>
                    <a:pt x="13663" y="4690"/>
                  </a:moveTo>
                  <a:lnTo>
                    <a:pt x="14260" y="4690"/>
                  </a:lnTo>
                  <a:lnTo>
                    <a:pt x="14863" y="4690"/>
                  </a:lnTo>
                  <a:lnTo>
                    <a:pt x="14916" y="7010"/>
                  </a:lnTo>
                  <a:cubicBezTo>
                    <a:pt x="14965" y="9229"/>
                    <a:pt x="14942" y="9359"/>
                    <a:pt x="14449" y="9963"/>
                  </a:cubicBezTo>
                  <a:cubicBezTo>
                    <a:pt x="14165" y="10310"/>
                    <a:pt x="13891" y="10595"/>
                    <a:pt x="13836" y="10595"/>
                  </a:cubicBezTo>
                  <a:cubicBezTo>
                    <a:pt x="13633" y="10595"/>
                    <a:pt x="13560" y="9423"/>
                    <a:pt x="13611" y="7084"/>
                  </a:cubicBezTo>
                  <a:lnTo>
                    <a:pt x="13663" y="4690"/>
                  </a:lnTo>
                  <a:close/>
                  <a:moveTo>
                    <a:pt x="12725" y="5719"/>
                  </a:moveTo>
                  <a:cubicBezTo>
                    <a:pt x="13086" y="5678"/>
                    <a:pt x="13077" y="6440"/>
                    <a:pt x="13024" y="8412"/>
                  </a:cubicBezTo>
                  <a:lnTo>
                    <a:pt x="12971" y="10397"/>
                  </a:lnTo>
                  <a:lnTo>
                    <a:pt x="11111" y="10508"/>
                  </a:lnTo>
                  <a:cubicBezTo>
                    <a:pt x="9381" y="10616"/>
                    <a:pt x="9238" y="10570"/>
                    <a:pt x="9156" y="9826"/>
                  </a:cubicBezTo>
                  <a:cubicBezTo>
                    <a:pt x="8990" y="8327"/>
                    <a:pt x="8183" y="8318"/>
                    <a:pt x="8018" y="9814"/>
                  </a:cubicBezTo>
                  <a:cubicBezTo>
                    <a:pt x="7903" y="10862"/>
                    <a:pt x="7187" y="10837"/>
                    <a:pt x="6782" y="9776"/>
                  </a:cubicBezTo>
                  <a:cubicBezTo>
                    <a:pt x="6610" y="9328"/>
                    <a:pt x="6401" y="8970"/>
                    <a:pt x="6320" y="8970"/>
                  </a:cubicBezTo>
                  <a:cubicBezTo>
                    <a:pt x="6239" y="8970"/>
                    <a:pt x="6042" y="9328"/>
                    <a:pt x="5880" y="9776"/>
                  </a:cubicBezTo>
                  <a:cubicBezTo>
                    <a:pt x="5718" y="10225"/>
                    <a:pt x="5427" y="10573"/>
                    <a:pt x="5235" y="10546"/>
                  </a:cubicBezTo>
                  <a:cubicBezTo>
                    <a:pt x="4879" y="10495"/>
                    <a:pt x="3849" y="9312"/>
                    <a:pt x="3558" y="8623"/>
                  </a:cubicBezTo>
                  <a:cubicBezTo>
                    <a:pt x="3301" y="8012"/>
                    <a:pt x="3664" y="7725"/>
                    <a:pt x="4219" y="8102"/>
                  </a:cubicBezTo>
                  <a:cubicBezTo>
                    <a:pt x="4575" y="8344"/>
                    <a:pt x="5110" y="8175"/>
                    <a:pt x="6095" y="7494"/>
                  </a:cubicBezTo>
                  <a:cubicBezTo>
                    <a:pt x="7731" y="6362"/>
                    <a:pt x="7975" y="6338"/>
                    <a:pt x="9292" y="7146"/>
                  </a:cubicBezTo>
                  <a:cubicBezTo>
                    <a:pt x="10293" y="7761"/>
                    <a:pt x="10314" y="7749"/>
                    <a:pt x="11603" y="6563"/>
                  </a:cubicBezTo>
                  <a:cubicBezTo>
                    <a:pt x="12156" y="6055"/>
                    <a:pt x="12508" y="5744"/>
                    <a:pt x="12725" y="5719"/>
                  </a:cubicBezTo>
                  <a:close/>
                  <a:moveTo>
                    <a:pt x="6126" y="12245"/>
                  </a:moveTo>
                  <a:cubicBezTo>
                    <a:pt x="6431" y="12174"/>
                    <a:pt x="6790" y="12581"/>
                    <a:pt x="6834" y="13312"/>
                  </a:cubicBezTo>
                  <a:cubicBezTo>
                    <a:pt x="6888" y="14204"/>
                    <a:pt x="7379" y="14780"/>
                    <a:pt x="7688" y="14317"/>
                  </a:cubicBezTo>
                  <a:cubicBezTo>
                    <a:pt x="7782" y="14177"/>
                    <a:pt x="7888" y="13699"/>
                    <a:pt x="7924" y="13250"/>
                  </a:cubicBezTo>
                  <a:cubicBezTo>
                    <a:pt x="7974" y="12621"/>
                    <a:pt x="8126" y="12431"/>
                    <a:pt x="8590" y="12431"/>
                  </a:cubicBezTo>
                  <a:cubicBezTo>
                    <a:pt x="9160" y="12431"/>
                    <a:pt x="9194" y="12510"/>
                    <a:pt x="9245" y="13982"/>
                  </a:cubicBezTo>
                  <a:cubicBezTo>
                    <a:pt x="9313" y="15955"/>
                    <a:pt x="9833" y="16663"/>
                    <a:pt x="10738" y="16005"/>
                  </a:cubicBezTo>
                  <a:cubicBezTo>
                    <a:pt x="11261" y="15624"/>
                    <a:pt x="11370" y="15658"/>
                    <a:pt x="11572" y="16340"/>
                  </a:cubicBezTo>
                  <a:cubicBezTo>
                    <a:pt x="11785" y="17062"/>
                    <a:pt x="11845" y="17085"/>
                    <a:pt x="12300" y="16526"/>
                  </a:cubicBezTo>
                  <a:cubicBezTo>
                    <a:pt x="12932" y="15750"/>
                    <a:pt x="13096" y="16167"/>
                    <a:pt x="13029" y="18387"/>
                  </a:cubicBezTo>
                  <a:lnTo>
                    <a:pt x="12971" y="20173"/>
                  </a:lnTo>
                  <a:lnTo>
                    <a:pt x="7510" y="20248"/>
                  </a:lnTo>
                  <a:cubicBezTo>
                    <a:pt x="4506" y="20292"/>
                    <a:pt x="2044" y="20206"/>
                    <a:pt x="2033" y="20049"/>
                  </a:cubicBezTo>
                  <a:cubicBezTo>
                    <a:pt x="2023" y="19893"/>
                    <a:pt x="2027" y="19359"/>
                    <a:pt x="2044" y="18871"/>
                  </a:cubicBezTo>
                  <a:cubicBezTo>
                    <a:pt x="2062" y="18333"/>
                    <a:pt x="1928" y="17809"/>
                    <a:pt x="1708" y="17531"/>
                  </a:cubicBezTo>
                  <a:cubicBezTo>
                    <a:pt x="1394" y="17131"/>
                    <a:pt x="1355" y="16762"/>
                    <a:pt x="1399" y="14752"/>
                  </a:cubicBezTo>
                  <a:lnTo>
                    <a:pt x="1446" y="12431"/>
                  </a:lnTo>
                  <a:lnTo>
                    <a:pt x="3055" y="12307"/>
                  </a:lnTo>
                  <a:cubicBezTo>
                    <a:pt x="4530" y="12199"/>
                    <a:pt x="4667" y="12265"/>
                    <a:pt x="4748" y="13002"/>
                  </a:cubicBezTo>
                  <a:cubicBezTo>
                    <a:pt x="4910" y="14472"/>
                    <a:pt x="5483" y="14420"/>
                    <a:pt x="5718" y="12915"/>
                  </a:cubicBezTo>
                  <a:cubicBezTo>
                    <a:pt x="5781" y="12508"/>
                    <a:pt x="5944" y="12288"/>
                    <a:pt x="6126" y="12245"/>
                  </a:cubicBezTo>
                  <a:close/>
                  <a:moveTo>
                    <a:pt x="15466" y="13871"/>
                  </a:moveTo>
                  <a:cubicBezTo>
                    <a:pt x="16001" y="13807"/>
                    <a:pt x="16492" y="13896"/>
                    <a:pt x="16566" y="14181"/>
                  </a:cubicBezTo>
                  <a:cubicBezTo>
                    <a:pt x="16613" y="14362"/>
                    <a:pt x="16100" y="15517"/>
                    <a:pt x="15429" y="16737"/>
                  </a:cubicBezTo>
                  <a:cubicBezTo>
                    <a:pt x="13549" y="20157"/>
                    <a:pt x="13574" y="20148"/>
                    <a:pt x="13574" y="17059"/>
                  </a:cubicBezTo>
                  <a:cubicBezTo>
                    <a:pt x="13574" y="15302"/>
                    <a:pt x="13627" y="15036"/>
                    <a:pt x="14082" y="14479"/>
                  </a:cubicBezTo>
                  <a:cubicBezTo>
                    <a:pt x="14347" y="14154"/>
                    <a:pt x="14930" y="13934"/>
                    <a:pt x="15466" y="13871"/>
                  </a:cubicBezTo>
                  <a:close/>
                  <a:moveTo>
                    <a:pt x="18380" y="13871"/>
                  </a:moveTo>
                  <a:cubicBezTo>
                    <a:pt x="18477" y="13894"/>
                    <a:pt x="18560" y="13974"/>
                    <a:pt x="18626" y="14131"/>
                  </a:cubicBezTo>
                  <a:cubicBezTo>
                    <a:pt x="18692" y="14286"/>
                    <a:pt x="18336" y="15398"/>
                    <a:pt x="17840" y="16588"/>
                  </a:cubicBezTo>
                  <a:cubicBezTo>
                    <a:pt x="17344" y="17777"/>
                    <a:pt x="16893" y="18746"/>
                    <a:pt x="16834" y="18746"/>
                  </a:cubicBezTo>
                  <a:cubicBezTo>
                    <a:pt x="16774" y="18746"/>
                    <a:pt x="16589" y="18394"/>
                    <a:pt x="16425" y="17965"/>
                  </a:cubicBezTo>
                  <a:cubicBezTo>
                    <a:pt x="16138" y="17214"/>
                    <a:pt x="16161" y="17123"/>
                    <a:pt x="17017" y="15521"/>
                  </a:cubicBezTo>
                  <a:cubicBezTo>
                    <a:pt x="17650" y="14335"/>
                    <a:pt x="18088" y="13801"/>
                    <a:pt x="18380" y="13871"/>
                  </a:cubicBezTo>
                  <a:close/>
                </a:path>
              </a:pathLst>
            </a:custGeom>
            <a:ln w="12700" cap="flat">
              <a:noFill/>
              <a:miter lim="400000"/>
            </a:ln>
            <a:effectLst/>
          </p:spPr>
        </p:pic>
        <p:sp>
          <p:nvSpPr>
            <p:cNvPr id="417" name="テキスト ボックス 11"/>
            <p:cNvSpPr/>
            <p:nvPr/>
          </p:nvSpPr>
          <p:spPr>
            <a:xfrm>
              <a:off x="176283" y="769120"/>
              <a:ext cx="1007468"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defRPr sz="1400" b="1"/>
              </a:lvl1pPr>
            </a:lstStyle>
            <a:p>
              <a:r>
                <a:t>Belt Press</a:t>
              </a:r>
            </a:p>
          </p:txBody>
        </p:sp>
      </p:grpSp>
      <p:grpSp>
        <p:nvGrpSpPr>
          <p:cNvPr id="421" name="グループ化 12"/>
          <p:cNvGrpSpPr/>
          <p:nvPr/>
        </p:nvGrpSpPr>
        <p:grpSpPr>
          <a:xfrm>
            <a:off x="2020835" y="2089109"/>
            <a:ext cx="2383978" cy="1023276"/>
            <a:chOff x="0" y="-61"/>
            <a:chExt cx="2383976" cy="1023275"/>
          </a:xfrm>
        </p:grpSpPr>
        <p:pic>
          <p:nvPicPr>
            <p:cNvPr id="419" name="図 13" descr="図 13"/>
            <p:cNvPicPr>
              <a:picLocks noChangeAspect="1"/>
            </p:cNvPicPr>
            <p:nvPr/>
          </p:nvPicPr>
          <p:blipFill>
            <a:blip r:embed="rId4"/>
            <a:srcRect l="986" t="4257" r="2402" b="2672"/>
            <a:stretch>
              <a:fillRect/>
            </a:stretch>
          </p:blipFill>
          <p:spPr>
            <a:xfrm>
              <a:off x="-1" y="-62"/>
              <a:ext cx="1817759" cy="936811"/>
            </a:xfrm>
            <a:custGeom>
              <a:avLst/>
              <a:gdLst/>
              <a:ahLst/>
              <a:cxnLst>
                <a:cxn ang="0">
                  <a:pos x="wd2" y="hd2"/>
                </a:cxn>
                <a:cxn ang="5400000">
                  <a:pos x="wd2" y="hd2"/>
                </a:cxn>
                <a:cxn ang="10800000">
                  <a:pos x="wd2" y="hd2"/>
                </a:cxn>
                <a:cxn ang="16200000">
                  <a:pos x="wd2" y="hd2"/>
                </a:cxn>
              </a:cxnLst>
              <a:rect l="0" t="0" r="r" b="b"/>
              <a:pathLst>
                <a:path w="21513" h="21375" extrusionOk="0">
                  <a:moveTo>
                    <a:pt x="19070" y="1"/>
                  </a:moveTo>
                  <a:cubicBezTo>
                    <a:pt x="18913" y="14"/>
                    <a:pt x="18722" y="118"/>
                    <a:pt x="18431" y="309"/>
                  </a:cubicBezTo>
                  <a:cubicBezTo>
                    <a:pt x="17988" y="600"/>
                    <a:pt x="17687" y="665"/>
                    <a:pt x="17628" y="481"/>
                  </a:cubicBezTo>
                  <a:cubicBezTo>
                    <a:pt x="17568" y="293"/>
                    <a:pt x="17465" y="302"/>
                    <a:pt x="17336" y="508"/>
                  </a:cubicBezTo>
                  <a:cubicBezTo>
                    <a:pt x="17144" y="816"/>
                    <a:pt x="8871" y="7074"/>
                    <a:pt x="6994" y="8332"/>
                  </a:cubicBezTo>
                  <a:cubicBezTo>
                    <a:pt x="6181" y="8877"/>
                    <a:pt x="6055" y="9074"/>
                    <a:pt x="5787" y="10243"/>
                  </a:cubicBezTo>
                  <a:cubicBezTo>
                    <a:pt x="5623" y="10960"/>
                    <a:pt x="5394" y="11547"/>
                    <a:pt x="5279" y="11547"/>
                  </a:cubicBezTo>
                  <a:cubicBezTo>
                    <a:pt x="5164" y="11547"/>
                    <a:pt x="4853" y="11076"/>
                    <a:pt x="4589" y="10496"/>
                  </a:cubicBezTo>
                  <a:cubicBezTo>
                    <a:pt x="4190" y="9618"/>
                    <a:pt x="4058" y="9488"/>
                    <a:pt x="3809" y="9745"/>
                  </a:cubicBezTo>
                  <a:cubicBezTo>
                    <a:pt x="3644" y="9915"/>
                    <a:pt x="3247" y="10059"/>
                    <a:pt x="2922" y="10062"/>
                  </a:cubicBezTo>
                  <a:cubicBezTo>
                    <a:pt x="2264" y="10067"/>
                    <a:pt x="1856" y="10433"/>
                    <a:pt x="2001" y="10886"/>
                  </a:cubicBezTo>
                  <a:cubicBezTo>
                    <a:pt x="2130" y="11286"/>
                    <a:pt x="1859" y="11657"/>
                    <a:pt x="982" y="12289"/>
                  </a:cubicBezTo>
                  <a:cubicBezTo>
                    <a:pt x="284" y="12793"/>
                    <a:pt x="-2" y="13164"/>
                    <a:pt x="0" y="13675"/>
                  </a:cubicBezTo>
                  <a:cubicBezTo>
                    <a:pt x="0" y="13845"/>
                    <a:pt x="35" y="14032"/>
                    <a:pt x="94" y="14245"/>
                  </a:cubicBezTo>
                  <a:cubicBezTo>
                    <a:pt x="228" y="14725"/>
                    <a:pt x="357" y="14829"/>
                    <a:pt x="606" y="14680"/>
                  </a:cubicBezTo>
                  <a:cubicBezTo>
                    <a:pt x="1746" y="13999"/>
                    <a:pt x="2565" y="14412"/>
                    <a:pt x="2565" y="15667"/>
                  </a:cubicBezTo>
                  <a:cubicBezTo>
                    <a:pt x="2565" y="17459"/>
                    <a:pt x="3796" y="18260"/>
                    <a:pt x="5185" y="17370"/>
                  </a:cubicBezTo>
                  <a:cubicBezTo>
                    <a:pt x="6262" y="16679"/>
                    <a:pt x="6430" y="16864"/>
                    <a:pt x="6430" y="18701"/>
                  </a:cubicBezTo>
                  <a:cubicBezTo>
                    <a:pt x="6430" y="19932"/>
                    <a:pt x="6476" y="20196"/>
                    <a:pt x="6698" y="20195"/>
                  </a:cubicBezTo>
                  <a:cubicBezTo>
                    <a:pt x="6900" y="20194"/>
                    <a:pt x="6977" y="19927"/>
                    <a:pt x="6998" y="19135"/>
                  </a:cubicBezTo>
                  <a:cubicBezTo>
                    <a:pt x="7031" y="17917"/>
                    <a:pt x="7273" y="17216"/>
                    <a:pt x="7665" y="17216"/>
                  </a:cubicBezTo>
                  <a:cubicBezTo>
                    <a:pt x="8050" y="17216"/>
                    <a:pt x="8232" y="17757"/>
                    <a:pt x="8361" y="19298"/>
                  </a:cubicBezTo>
                  <a:cubicBezTo>
                    <a:pt x="8423" y="20037"/>
                    <a:pt x="8547" y="20814"/>
                    <a:pt x="8633" y="21019"/>
                  </a:cubicBezTo>
                  <a:cubicBezTo>
                    <a:pt x="8871" y="21588"/>
                    <a:pt x="9181" y="21465"/>
                    <a:pt x="9389" y="20720"/>
                  </a:cubicBezTo>
                  <a:cubicBezTo>
                    <a:pt x="9492" y="20351"/>
                    <a:pt x="9617" y="18843"/>
                    <a:pt x="9666" y="17370"/>
                  </a:cubicBezTo>
                  <a:lnTo>
                    <a:pt x="9756" y="14689"/>
                  </a:lnTo>
                  <a:lnTo>
                    <a:pt x="12381" y="12706"/>
                  </a:lnTo>
                  <a:cubicBezTo>
                    <a:pt x="13827" y="11613"/>
                    <a:pt x="15066" y="10775"/>
                    <a:pt x="15129" y="10850"/>
                  </a:cubicBezTo>
                  <a:cubicBezTo>
                    <a:pt x="15193" y="10924"/>
                    <a:pt x="15245" y="11485"/>
                    <a:pt x="15246" y="12090"/>
                  </a:cubicBezTo>
                  <a:cubicBezTo>
                    <a:pt x="15248" y="13043"/>
                    <a:pt x="15332" y="13935"/>
                    <a:pt x="15786" y="17741"/>
                  </a:cubicBezTo>
                  <a:cubicBezTo>
                    <a:pt x="15843" y="18215"/>
                    <a:pt x="15980" y="18411"/>
                    <a:pt x="16251" y="18411"/>
                  </a:cubicBezTo>
                  <a:cubicBezTo>
                    <a:pt x="16462" y="18411"/>
                    <a:pt x="16637" y="18326"/>
                    <a:pt x="16637" y="18230"/>
                  </a:cubicBezTo>
                  <a:cubicBezTo>
                    <a:pt x="16637" y="17132"/>
                    <a:pt x="17153" y="10436"/>
                    <a:pt x="17252" y="10243"/>
                  </a:cubicBezTo>
                  <a:cubicBezTo>
                    <a:pt x="17537" y="9690"/>
                    <a:pt x="17719" y="10470"/>
                    <a:pt x="17722" y="12235"/>
                  </a:cubicBezTo>
                  <a:cubicBezTo>
                    <a:pt x="17724" y="13251"/>
                    <a:pt x="17859" y="15223"/>
                    <a:pt x="18018" y="16618"/>
                  </a:cubicBezTo>
                  <a:cubicBezTo>
                    <a:pt x="18178" y="18012"/>
                    <a:pt x="18268" y="19268"/>
                    <a:pt x="18224" y="19407"/>
                  </a:cubicBezTo>
                  <a:cubicBezTo>
                    <a:pt x="18180" y="19546"/>
                    <a:pt x="18277" y="19611"/>
                    <a:pt x="18436" y="19552"/>
                  </a:cubicBezTo>
                  <a:cubicBezTo>
                    <a:pt x="18701" y="19454"/>
                    <a:pt x="18732" y="19027"/>
                    <a:pt x="18802" y="14381"/>
                  </a:cubicBezTo>
                  <a:lnTo>
                    <a:pt x="18877" y="9310"/>
                  </a:lnTo>
                  <a:lnTo>
                    <a:pt x="19497" y="9292"/>
                  </a:lnTo>
                  <a:cubicBezTo>
                    <a:pt x="21224" y="9236"/>
                    <a:pt x="21598" y="9153"/>
                    <a:pt x="21498" y="8839"/>
                  </a:cubicBezTo>
                  <a:cubicBezTo>
                    <a:pt x="21440" y="8661"/>
                    <a:pt x="21298" y="7823"/>
                    <a:pt x="21183" y="6983"/>
                  </a:cubicBezTo>
                  <a:cubicBezTo>
                    <a:pt x="21008" y="5703"/>
                    <a:pt x="21009" y="5385"/>
                    <a:pt x="21183" y="5000"/>
                  </a:cubicBezTo>
                  <a:cubicBezTo>
                    <a:pt x="21310" y="4718"/>
                    <a:pt x="21347" y="4306"/>
                    <a:pt x="21277" y="3940"/>
                  </a:cubicBezTo>
                  <a:cubicBezTo>
                    <a:pt x="21214" y="3612"/>
                    <a:pt x="21193" y="3186"/>
                    <a:pt x="21230" y="2998"/>
                  </a:cubicBezTo>
                  <a:cubicBezTo>
                    <a:pt x="21266" y="2809"/>
                    <a:pt x="21223" y="2573"/>
                    <a:pt x="21132" y="2464"/>
                  </a:cubicBezTo>
                  <a:cubicBezTo>
                    <a:pt x="21041" y="2356"/>
                    <a:pt x="20967" y="1942"/>
                    <a:pt x="20967" y="1550"/>
                  </a:cubicBezTo>
                  <a:cubicBezTo>
                    <a:pt x="20967" y="730"/>
                    <a:pt x="20593" y="226"/>
                    <a:pt x="20159" y="445"/>
                  </a:cubicBezTo>
                  <a:cubicBezTo>
                    <a:pt x="19995" y="527"/>
                    <a:pt x="19702" y="425"/>
                    <a:pt x="19502" y="218"/>
                  </a:cubicBezTo>
                  <a:cubicBezTo>
                    <a:pt x="19353" y="65"/>
                    <a:pt x="19228" y="-12"/>
                    <a:pt x="19070" y="1"/>
                  </a:cubicBezTo>
                  <a:close/>
                </a:path>
              </a:pathLst>
            </a:custGeom>
            <a:ln w="12700" cap="flat">
              <a:noFill/>
              <a:miter lim="400000"/>
            </a:ln>
            <a:effectLst/>
          </p:spPr>
        </p:pic>
        <p:sp>
          <p:nvSpPr>
            <p:cNvPr id="420" name="テキスト ボックス 14"/>
            <p:cNvSpPr/>
            <p:nvPr/>
          </p:nvSpPr>
          <p:spPr>
            <a:xfrm>
              <a:off x="27141" y="1023214"/>
              <a:ext cx="235683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defRPr sz="1400" b="1"/>
              </a:lvl1pPr>
            </a:lstStyle>
            <a:p>
              <a:r>
                <a:t>Conventional  Screw Press</a:t>
              </a:r>
            </a:p>
          </p:txBody>
        </p:sp>
      </p:grpSp>
      <p:grpSp>
        <p:nvGrpSpPr>
          <p:cNvPr id="424" name="グループ化 32"/>
          <p:cNvGrpSpPr/>
          <p:nvPr/>
        </p:nvGrpSpPr>
        <p:grpSpPr>
          <a:xfrm>
            <a:off x="1953319" y="4249496"/>
            <a:ext cx="8595242" cy="385374"/>
            <a:chOff x="0" y="0"/>
            <a:chExt cx="8595241" cy="385373"/>
          </a:xfrm>
        </p:grpSpPr>
        <p:sp>
          <p:nvSpPr>
            <p:cNvPr id="422" name="右矢印 17"/>
            <p:cNvSpPr/>
            <p:nvPr/>
          </p:nvSpPr>
          <p:spPr>
            <a:xfrm>
              <a:off x="-1" y="89443"/>
              <a:ext cx="612001" cy="252002"/>
            </a:xfrm>
            <a:prstGeom prst="rightArrow">
              <a:avLst>
                <a:gd name="adj1" fmla="val 50000"/>
                <a:gd name="adj2" fmla="val 50000"/>
              </a:avLst>
            </a:prstGeom>
            <a:solidFill>
              <a:srgbClr val="FF0000"/>
            </a:solidFill>
            <a:ln w="12700" cap="flat">
              <a:solidFill>
                <a:srgbClr val="000000"/>
              </a:solidFill>
              <a:prstDash val="solid"/>
              <a:miter lim="800000"/>
            </a:ln>
            <a:effectLst/>
          </p:spPr>
          <p:txBody>
            <a:bodyPr wrap="square" lIns="45718" tIns="45718" rIns="45718" bIns="45718" numCol="1" anchor="ctr">
              <a:noAutofit/>
            </a:bodyPr>
            <a:lstStyle/>
            <a:p>
              <a:pPr algn="ctr">
                <a:defRPr sz="2200">
                  <a:solidFill>
                    <a:srgbClr val="FFFFFF"/>
                  </a:solidFill>
                </a:defRPr>
              </a:pPr>
              <a:endParaRPr/>
            </a:p>
          </p:txBody>
        </p:sp>
        <p:sp>
          <p:nvSpPr>
            <p:cNvPr id="423" name="テキスト ボックス 18"/>
            <p:cNvSpPr txBox="1"/>
            <p:nvPr/>
          </p:nvSpPr>
          <p:spPr>
            <a:xfrm>
              <a:off x="926995" y="-1"/>
              <a:ext cx="7668246" cy="38537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defRPr sz="2200">
                  <a:ln w="9525" cap="flat">
                    <a:solidFill>
                      <a:srgbClr val="385724"/>
                    </a:solidFill>
                    <a:prstDash val="solid"/>
                    <a:round/>
                  </a:ln>
                </a:defRPr>
              </a:lvl1pPr>
            </a:lstStyle>
            <a:p>
              <a:r>
                <a:t>Serious Clogging Problem emerges</a:t>
              </a:r>
            </a:p>
          </p:txBody>
        </p:sp>
      </p:grpSp>
      <p:grpSp>
        <p:nvGrpSpPr>
          <p:cNvPr id="427" name="グループ化 33"/>
          <p:cNvGrpSpPr/>
          <p:nvPr/>
        </p:nvGrpSpPr>
        <p:grpSpPr>
          <a:xfrm>
            <a:off x="1953319" y="4717548"/>
            <a:ext cx="8595242" cy="385374"/>
            <a:chOff x="0" y="0"/>
            <a:chExt cx="8595241" cy="385373"/>
          </a:xfrm>
        </p:grpSpPr>
        <p:sp>
          <p:nvSpPr>
            <p:cNvPr id="425" name="右矢印 20"/>
            <p:cNvSpPr/>
            <p:nvPr/>
          </p:nvSpPr>
          <p:spPr>
            <a:xfrm>
              <a:off x="-1" y="89443"/>
              <a:ext cx="612001" cy="252003"/>
            </a:xfrm>
            <a:prstGeom prst="rightArrow">
              <a:avLst>
                <a:gd name="adj1" fmla="val 50000"/>
                <a:gd name="adj2" fmla="val 50000"/>
              </a:avLst>
            </a:prstGeom>
            <a:solidFill>
              <a:srgbClr val="FF0000"/>
            </a:solidFill>
            <a:ln w="12700" cap="flat">
              <a:solidFill>
                <a:srgbClr val="000000"/>
              </a:solidFill>
              <a:prstDash val="solid"/>
              <a:miter lim="800000"/>
            </a:ln>
            <a:effectLst/>
          </p:spPr>
          <p:txBody>
            <a:bodyPr wrap="square" lIns="45718" tIns="45718" rIns="45718" bIns="45718" numCol="1" anchor="ctr">
              <a:noAutofit/>
            </a:bodyPr>
            <a:lstStyle/>
            <a:p>
              <a:pPr algn="ctr">
                <a:defRPr sz="2200">
                  <a:solidFill>
                    <a:srgbClr val="FFFFFF"/>
                  </a:solidFill>
                </a:defRPr>
              </a:pPr>
              <a:endParaRPr/>
            </a:p>
          </p:txBody>
        </p:sp>
        <p:sp>
          <p:nvSpPr>
            <p:cNvPr id="426" name="テキスト ボックス 21"/>
            <p:cNvSpPr txBox="1"/>
            <p:nvPr/>
          </p:nvSpPr>
          <p:spPr>
            <a:xfrm>
              <a:off x="926995" y="0"/>
              <a:ext cx="7668246" cy="38537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defRPr sz="2200">
                  <a:ln w="9525" cap="flat">
                    <a:solidFill>
                      <a:srgbClr val="385724"/>
                    </a:solidFill>
                    <a:prstDash val="solid"/>
                    <a:round/>
                  </a:ln>
                </a:defRPr>
              </a:lvl1pPr>
            </a:lstStyle>
            <a:p>
              <a:r>
                <a:t>Daily Troublesome Maintenance work required</a:t>
              </a:r>
            </a:p>
          </p:txBody>
        </p:sp>
      </p:grpSp>
      <p:grpSp>
        <p:nvGrpSpPr>
          <p:cNvPr id="430" name="グループ化 31"/>
          <p:cNvGrpSpPr/>
          <p:nvPr/>
        </p:nvGrpSpPr>
        <p:grpSpPr>
          <a:xfrm>
            <a:off x="1953319" y="3781442"/>
            <a:ext cx="8595242" cy="385374"/>
            <a:chOff x="0" y="0"/>
            <a:chExt cx="8595241" cy="385373"/>
          </a:xfrm>
        </p:grpSpPr>
        <p:sp>
          <p:nvSpPr>
            <p:cNvPr id="428" name="右矢印 23"/>
            <p:cNvSpPr/>
            <p:nvPr/>
          </p:nvSpPr>
          <p:spPr>
            <a:xfrm>
              <a:off x="-1" y="89443"/>
              <a:ext cx="612001" cy="252003"/>
            </a:xfrm>
            <a:prstGeom prst="rightArrow">
              <a:avLst>
                <a:gd name="adj1" fmla="val 50000"/>
                <a:gd name="adj2" fmla="val 50000"/>
              </a:avLst>
            </a:prstGeom>
            <a:solidFill>
              <a:srgbClr val="FF0000"/>
            </a:solidFill>
            <a:ln w="12700" cap="flat">
              <a:solidFill>
                <a:srgbClr val="000000"/>
              </a:solidFill>
              <a:prstDash val="solid"/>
              <a:miter lim="800000"/>
            </a:ln>
            <a:effectLst/>
          </p:spPr>
          <p:txBody>
            <a:bodyPr wrap="square" lIns="45718" tIns="45718" rIns="45718" bIns="45718" numCol="1" anchor="ctr">
              <a:noAutofit/>
            </a:bodyPr>
            <a:lstStyle/>
            <a:p>
              <a:pPr algn="ctr">
                <a:defRPr sz="2200">
                  <a:ln w="9525" cap="flat">
                    <a:solidFill>
                      <a:srgbClr val="385724"/>
                    </a:solidFill>
                    <a:prstDash val="solid"/>
                    <a:round/>
                  </a:ln>
                </a:defRPr>
              </a:pPr>
              <a:endParaRPr/>
            </a:p>
          </p:txBody>
        </p:sp>
        <p:sp>
          <p:nvSpPr>
            <p:cNvPr id="429" name="テキスト ボックス 24"/>
            <p:cNvSpPr txBox="1"/>
            <p:nvPr/>
          </p:nvSpPr>
          <p:spPr>
            <a:xfrm>
              <a:off x="926995" y="0"/>
              <a:ext cx="7668246" cy="38537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defRPr sz="2200">
                  <a:ln w="9525" cap="flat">
                    <a:solidFill>
                      <a:srgbClr val="385724"/>
                    </a:solidFill>
                    <a:prstDash val="solid"/>
                    <a:round/>
                  </a:ln>
                </a:defRPr>
              </a:lvl1pPr>
            </a:lstStyle>
            <a:p>
              <a:r>
                <a:t>No Self-Cleaning (Clog-Free) Structure</a:t>
              </a:r>
            </a:p>
          </p:txBody>
        </p:sp>
      </p:grpSp>
      <p:grpSp>
        <p:nvGrpSpPr>
          <p:cNvPr id="433" name="グループ化 34"/>
          <p:cNvGrpSpPr/>
          <p:nvPr/>
        </p:nvGrpSpPr>
        <p:grpSpPr>
          <a:xfrm>
            <a:off x="1953319" y="5185602"/>
            <a:ext cx="8595242" cy="385374"/>
            <a:chOff x="0" y="0"/>
            <a:chExt cx="8595241" cy="385373"/>
          </a:xfrm>
        </p:grpSpPr>
        <p:sp>
          <p:nvSpPr>
            <p:cNvPr id="431" name="右矢印 26"/>
            <p:cNvSpPr/>
            <p:nvPr/>
          </p:nvSpPr>
          <p:spPr>
            <a:xfrm>
              <a:off x="-1" y="89443"/>
              <a:ext cx="612001" cy="252002"/>
            </a:xfrm>
            <a:prstGeom prst="rightArrow">
              <a:avLst>
                <a:gd name="adj1" fmla="val 50000"/>
                <a:gd name="adj2" fmla="val 50000"/>
              </a:avLst>
            </a:prstGeom>
            <a:solidFill>
              <a:srgbClr val="FF0000"/>
            </a:solidFill>
            <a:ln w="12700" cap="flat">
              <a:solidFill>
                <a:srgbClr val="000000"/>
              </a:solidFill>
              <a:prstDash val="solid"/>
              <a:miter lim="800000"/>
            </a:ln>
            <a:effectLst/>
          </p:spPr>
          <p:txBody>
            <a:bodyPr wrap="square" lIns="45718" tIns="45718" rIns="45718" bIns="45718" numCol="1" anchor="ctr">
              <a:noAutofit/>
            </a:bodyPr>
            <a:lstStyle/>
            <a:p>
              <a:pPr algn="ctr">
                <a:defRPr sz="2200">
                  <a:solidFill>
                    <a:srgbClr val="FFFFFF"/>
                  </a:solidFill>
                </a:defRPr>
              </a:pPr>
              <a:endParaRPr/>
            </a:p>
          </p:txBody>
        </p:sp>
        <p:sp>
          <p:nvSpPr>
            <p:cNvPr id="432" name="テキスト ボックス 27"/>
            <p:cNvSpPr txBox="1"/>
            <p:nvPr/>
          </p:nvSpPr>
          <p:spPr>
            <a:xfrm>
              <a:off x="926995" y="-1"/>
              <a:ext cx="7668246" cy="38537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defRPr sz="2200">
                  <a:ln w="9525" cap="flat">
                    <a:solidFill>
                      <a:srgbClr val="385724"/>
                    </a:solidFill>
                    <a:prstDash val="solid"/>
                    <a:round/>
                  </a:ln>
                </a:defRPr>
              </a:lvl1pPr>
            </a:lstStyle>
            <a:p>
              <a:r>
                <a:t>The only resolution: to use lots of high Pressurized shower</a:t>
              </a:r>
            </a:p>
          </p:txBody>
        </p:sp>
      </p:grpSp>
      <p:grpSp>
        <p:nvGrpSpPr>
          <p:cNvPr id="436" name="グループ化 35"/>
          <p:cNvGrpSpPr/>
          <p:nvPr/>
        </p:nvGrpSpPr>
        <p:grpSpPr>
          <a:xfrm>
            <a:off x="1953319" y="5653654"/>
            <a:ext cx="8595242" cy="385374"/>
            <a:chOff x="0" y="0"/>
            <a:chExt cx="8595241" cy="385373"/>
          </a:xfrm>
        </p:grpSpPr>
        <p:sp>
          <p:nvSpPr>
            <p:cNvPr id="434" name="右矢印 29"/>
            <p:cNvSpPr/>
            <p:nvPr/>
          </p:nvSpPr>
          <p:spPr>
            <a:xfrm>
              <a:off x="-1" y="89443"/>
              <a:ext cx="612001" cy="252002"/>
            </a:xfrm>
            <a:prstGeom prst="rightArrow">
              <a:avLst>
                <a:gd name="adj1" fmla="val 50000"/>
                <a:gd name="adj2" fmla="val 50000"/>
              </a:avLst>
            </a:prstGeom>
            <a:solidFill>
              <a:srgbClr val="FF0000"/>
            </a:solidFill>
            <a:ln w="12700" cap="flat">
              <a:solidFill>
                <a:srgbClr val="000000"/>
              </a:solidFill>
              <a:prstDash val="solid"/>
              <a:miter lim="800000"/>
            </a:ln>
            <a:effectLst/>
          </p:spPr>
          <p:txBody>
            <a:bodyPr wrap="square" lIns="45718" tIns="45718" rIns="45718" bIns="45718" numCol="1" anchor="ctr">
              <a:noAutofit/>
            </a:bodyPr>
            <a:lstStyle/>
            <a:p>
              <a:pPr algn="ctr">
                <a:defRPr sz="2200">
                  <a:solidFill>
                    <a:srgbClr val="FFFFFF"/>
                  </a:solidFill>
                </a:defRPr>
              </a:pPr>
              <a:endParaRPr/>
            </a:p>
          </p:txBody>
        </p:sp>
        <p:sp>
          <p:nvSpPr>
            <p:cNvPr id="435" name="テキスト ボックス 30"/>
            <p:cNvSpPr txBox="1"/>
            <p:nvPr/>
          </p:nvSpPr>
          <p:spPr>
            <a:xfrm>
              <a:off x="926995" y="-1"/>
              <a:ext cx="7668246" cy="38537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defRPr sz="2200">
                  <a:ln w="9525" cap="flat">
                    <a:solidFill>
                      <a:srgbClr val="385724"/>
                    </a:solidFill>
                    <a:prstDash val="solid"/>
                    <a:round/>
                  </a:ln>
                </a:defRPr>
              </a:lvl1pPr>
            </a:lstStyle>
            <a:p>
              <a:r>
                <a:t>Cause Higher Running cost for Water and high pressure pump</a:t>
              </a:r>
            </a:p>
          </p:txBody>
        </p:sp>
      </p:grpSp>
      <p:pic>
        <p:nvPicPr>
          <p:cNvPr id="2" name="Imagen 1">
            <a:extLst>
              <a:ext uri="{FF2B5EF4-FFF2-40B4-BE49-F238E27FC236}">
                <a16:creationId xmlns:a16="http://schemas.microsoft.com/office/drawing/2014/main" id="{E298EF14-0CB4-1DA5-18F9-CC06F701FFC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61486" y="200321"/>
            <a:ext cx="1351281" cy="1148589"/>
          </a:xfrm>
          <a:prstGeom prst="rect">
            <a:avLst/>
          </a:prstGeom>
        </p:spPr>
      </p:pic>
      <p:sp>
        <p:nvSpPr>
          <p:cNvPr id="3" name="Rectángulo 2">
            <a:extLst>
              <a:ext uri="{FF2B5EF4-FFF2-40B4-BE49-F238E27FC236}">
                <a16:creationId xmlns:a16="http://schemas.microsoft.com/office/drawing/2014/main" id="{94EDE0B2-7EDB-728B-5A06-DCA1388EC03A}"/>
              </a:ext>
            </a:extLst>
          </p:cNvPr>
          <p:cNvSpPr/>
          <p:nvPr/>
        </p:nvSpPr>
        <p:spPr>
          <a:xfrm>
            <a:off x="-7799" y="1"/>
            <a:ext cx="331650" cy="6857999"/>
          </a:xfrm>
          <a:prstGeom prst="rect">
            <a:avLst/>
          </a:prstGeom>
          <a:solidFill>
            <a:srgbClr val="0BA18A"/>
          </a:solidFill>
          <a:ln w="25400" cap="flat">
            <a:solidFill>
              <a:srgbClr val="0BA18A"/>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s-MX" sz="1800" b="0" i="0" u="none" strike="noStrike" cap="none" spc="0" normalizeH="0" baseline="0">
              <a:ln>
                <a:noFill/>
              </a:ln>
              <a:solidFill>
                <a:srgbClr val="000000"/>
              </a:solidFill>
              <a:effectLst/>
              <a:uFillTx/>
              <a:latin typeface="+mn-lt"/>
              <a:ea typeface="+mn-ea"/>
              <a:cs typeface="+mn-cs"/>
              <a:sym typeface="Calibri"/>
            </a:endParaRPr>
          </a:p>
        </p:txBody>
      </p:sp>
    </p:spTree>
  </p:cSld>
  <p:clrMapOvr>
    <a:masterClrMapping/>
  </p:clrMapOvr>
  <mc:AlternateContent xmlns:mc="http://schemas.openxmlformats.org/markup-compatibility/2006" xmlns:p14="http://schemas.microsoft.com/office/powerpoint/2010/main">
    <mc:Choice Requires="p14">
      <p:transition spd="slow" p14:dur="1200">
        <p:push dir="u"/>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4" fill="hold" grpId="1" nodeType="clickEffect">
                                  <p:stCondLst>
                                    <p:cond delay="0"/>
                                  </p:stCondLst>
                                  <p:iterate>
                                    <p:tmAbs val="0"/>
                                  </p:iterate>
                                  <p:childTnLst>
                                    <p:set>
                                      <p:cBhvr>
                                        <p:cTn id="6" fill="hold"/>
                                        <p:tgtEl>
                                          <p:spTgt spid="421"/>
                                        </p:tgtEl>
                                        <p:attrNameLst>
                                          <p:attrName>style.visibility</p:attrName>
                                        </p:attrNameLst>
                                      </p:cBhvr>
                                      <p:to>
                                        <p:strVal val="visible"/>
                                      </p:to>
                                    </p:set>
                                    <p:anim calcmode="lin" valueType="num">
                                      <p:cBhvr>
                                        <p:cTn id="7" dur="1000" fill="hold"/>
                                        <p:tgtEl>
                                          <p:spTgt spid="421"/>
                                        </p:tgtEl>
                                        <p:attrNameLst>
                                          <p:attrName>ppt_x</p:attrName>
                                        </p:attrNameLst>
                                      </p:cBhvr>
                                      <p:tavLst>
                                        <p:tav tm="0">
                                          <p:val>
                                            <p:strVal val="#ppt_x"/>
                                          </p:val>
                                        </p:tav>
                                        <p:tav tm="100000">
                                          <p:val>
                                            <p:strVal val="#ppt_x"/>
                                          </p:val>
                                        </p:tav>
                                      </p:tavLst>
                                    </p:anim>
                                    <p:anim calcmode="lin" valueType="num">
                                      <p:cBhvr>
                                        <p:cTn id="8" dur="1000" fill="hold"/>
                                        <p:tgtEl>
                                          <p:spTgt spid="421"/>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grpId="2" nodeType="afterEffect">
                                  <p:stCondLst>
                                    <p:cond delay="0"/>
                                  </p:stCondLst>
                                  <p:iterate>
                                    <p:tmAbs val="0"/>
                                  </p:iterate>
                                  <p:childTnLst>
                                    <p:set>
                                      <p:cBhvr>
                                        <p:cTn id="11" fill="hold"/>
                                        <p:tgtEl>
                                          <p:spTgt spid="415"/>
                                        </p:tgtEl>
                                        <p:attrNameLst>
                                          <p:attrName>style.visibility</p:attrName>
                                        </p:attrNameLst>
                                      </p:cBhvr>
                                      <p:to>
                                        <p:strVal val="visible"/>
                                      </p:to>
                                    </p:set>
                                    <p:anim calcmode="lin" valueType="num">
                                      <p:cBhvr>
                                        <p:cTn id="12" dur="1000" fill="hold"/>
                                        <p:tgtEl>
                                          <p:spTgt spid="415"/>
                                        </p:tgtEl>
                                        <p:attrNameLst>
                                          <p:attrName>ppt_x</p:attrName>
                                        </p:attrNameLst>
                                      </p:cBhvr>
                                      <p:tavLst>
                                        <p:tav tm="0">
                                          <p:val>
                                            <p:strVal val="#ppt_x"/>
                                          </p:val>
                                        </p:tav>
                                        <p:tav tm="100000">
                                          <p:val>
                                            <p:strVal val="#ppt_x"/>
                                          </p:val>
                                        </p:tav>
                                      </p:tavLst>
                                    </p:anim>
                                    <p:anim calcmode="lin" valueType="num">
                                      <p:cBhvr>
                                        <p:cTn id="13" dur="1000" fill="hold"/>
                                        <p:tgtEl>
                                          <p:spTgt spid="415"/>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4" fill="hold" grpId="3" nodeType="afterEffect">
                                  <p:stCondLst>
                                    <p:cond delay="0"/>
                                  </p:stCondLst>
                                  <p:iterate>
                                    <p:tmAbs val="0"/>
                                  </p:iterate>
                                  <p:childTnLst>
                                    <p:set>
                                      <p:cBhvr>
                                        <p:cTn id="16" fill="hold"/>
                                        <p:tgtEl>
                                          <p:spTgt spid="418"/>
                                        </p:tgtEl>
                                        <p:attrNameLst>
                                          <p:attrName>style.visibility</p:attrName>
                                        </p:attrNameLst>
                                      </p:cBhvr>
                                      <p:to>
                                        <p:strVal val="visible"/>
                                      </p:to>
                                    </p:set>
                                    <p:anim calcmode="lin" valueType="num">
                                      <p:cBhvr>
                                        <p:cTn id="17" dur="1000" fill="hold"/>
                                        <p:tgtEl>
                                          <p:spTgt spid="418"/>
                                        </p:tgtEl>
                                        <p:attrNameLst>
                                          <p:attrName>ppt_x</p:attrName>
                                        </p:attrNameLst>
                                      </p:cBhvr>
                                      <p:tavLst>
                                        <p:tav tm="0">
                                          <p:val>
                                            <p:strVal val="#ppt_x"/>
                                          </p:val>
                                        </p:tav>
                                        <p:tav tm="100000">
                                          <p:val>
                                            <p:strVal val="#ppt_x"/>
                                          </p:val>
                                        </p:tav>
                                      </p:tavLst>
                                    </p:anim>
                                    <p:anim calcmode="lin" valueType="num">
                                      <p:cBhvr>
                                        <p:cTn id="18" dur="1000" fill="hold"/>
                                        <p:tgtEl>
                                          <p:spTgt spid="41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4" nodeType="clickEffect">
                                  <p:stCondLst>
                                    <p:cond delay="0"/>
                                  </p:stCondLst>
                                  <p:iterate>
                                    <p:tmAbs val="0"/>
                                  </p:iterate>
                                  <p:childTnLst>
                                    <p:set>
                                      <p:cBhvr>
                                        <p:cTn id="22" fill="hold"/>
                                        <p:tgtEl>
                                          <p:spTgt spid="430"/>
                                        </p:tgtEl>
                                        <p:attrNameLst>
                                          <p:attrName>style.visibility</p:attrName>
                                        </p:attrNameLst>
                                      </p:cBhvr>
                                      <p:to>
                                        <p:strVal val="visible"/>
                                      </p:to>
                                    </p:set>
                                    <p:anim calcmode="lin" valueType="num">
                                      <p:cBhvr>
                                        <p:cTn id="23" dur="1000" fill="hold"/>
                                        <p:tgtEl>
                                          <p:spTgt spid="430"/>
                                        </p:tgtEl>
                                        <p:attrNameLst>
                                          <p:attrName>ppt_x</p:attrName>
                                        </p:attrNameLst>
                                      </p:cBhvr>
                                      <p:tavLst>
                                        <p:tav tm="0">
                                          <p:val>
                                            <p:strVal val="#ppt_x"/>
                                          </p:val>
                                        </p:tav>
                                        <p:tav tm="100000">
                                          <p:val>
                                            <p:strVal val="#ppt_x"/>
                                          </p:val>
                                        </p:tav>
                                      </p:tavLst>
                                    </p:anim>
                                    <p:anim calcmode="lin" valueType="num">
                                      <p:cBhvr>
                                        <p:cTn id="24" dur="1000" fill="hold"/>
                                        <p:tgtEl>
                                          <p:spTgt spid="43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5" nodeType="clickEffect">
                                  <p:stCondLst>
                                    <p:cond delay="0"/>
                                  </p:stCondLst>
                                  <p:iterate>
                                    <p:tmAbs val="0"/>
                                  </p:iterate>
                                  <p:childTnLst>
                                    <p:set>
                                      <p:cBhvr>
                                        <p:cTn id="28" fill="hold"/>
                                        <p:tgtEl>
                                          <p:spTgt spid="424"/>
                                        </p:tgtEl>
                                        <p:attrNameLst>
                                          <p:attrName>style.visibility</p:attrName>
                                        </p:attrNameLst>
                                      </p:cBhvr>
                                      <p:to>
                                        <p:strVal val="visible"/>
                                      </p:to>
                                    </p:set>
                                    <p:anim calcmode="lin" valueType="num">
                                      <p:cBhvr>
                                        <p:cTn id="29" dur="1000" fill="hold"/>
                                        <p:tgtEl>
                                          <p:spTgt spid="424"/>
                                        </p:tgtEl>
                                        <p:attrNameLst>
                                          <p:attrName>ppt_x</p:attrName>
                                        </p:attrNameLst>
                                      </p:cBhvr>
                                      <p:tavLst>
                                        <p:tav tm="0">
                                          <p:val>
                                            <p:strVal val="#ppt_x"/>
                                          </p:val>
                                        </p:tav>
                                        <p:tav tm="100000">
                                          <p:val>
                                            <p:strVal val="#ppt_x"/>
                                          </p:val>
                                        </p:tav>
                                      </p:tavLst>
                                    </p:anim>
                                    <p:anim calcmode="lin" valueType="num">
                                      <p:cBhvr>
                                        <p:cTn id="30" dur="1000" fill="hold"/>
                                        <p:tgtEl>
                                          <p:spTgt spid="42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6" nodeType="clickEffect">
                                  <p:stCondLst>
                                    <p:cond delay="0"/>
                                  </p:stCondLst>
                                  <p:iterate>
                                    <p:tmAbs val="0"/>
                                  </p:iterate>
                                  <p:childTnLst>
                                    <p:set>
                                      <p:cBhvr>
                                        <p:cTn id="34" fill="hold"/>
                                        <p:tgtEl>
                                          <p:spTgt spid="427"/>
                                        </p:tgtEl>
                                        <p:attrNameLst>
                                          <p:attrName>style.visibility</p:attrName>
                                        </p:attrNameLst>
                                      </p:cBhvr>
                                      <p:to>
                                        <p:strVal val="visible"/>
                                      </p:to>
                                    </p:set>
                                    <p:anim calcmode="lin" valueType="num">
                                      <p:cBhvr>
                                        <p:cTn id="35" dur="1000" fill="hold"/>
                                        <p:tgtEl>
                                          <p:spTgt spid="427"/>
                                        </p:tgtEl>
                                        <p:attrNameLst>
                                          <p:attrName>ppt_x</p:attrName>
                                        </p:attrNameLst>
                                      </p:cBhvr>
                                      <p:tavLst>
                                        <p:tav tm="0">
                                          <p:val>
                                            <p:strVal val="#ppt_x"/>
                                          </p:val>
                                        </p:tav>
                                        <p:tav tm="100000">
                                          <p:val>
                                            <p:strVal val="#ppt_x"/>
                                          </p:val>
                                        </p:tav>
                                      </p:tavLst>
                                    </p:anim>
                                    <p:anim calcmode="lin" valueType="num">
                                      <p:cBhvr>
                                        <p:cTn id="36" dur="1000" fill="hold"/>
                                        <p:tgtEl>
                                          <p:spTgt spid="427"/>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7" nodeType="clickEffect">
                                  <p:stCondLst>
                                    <p:cond delay="0"/>
                                  </p:stCondLst>
                                  <p:iterate>
                                    <p:tmAbs val="0"/>
                                  </p:iterate>
                                  <p:childTnLst>
                                    <p:set>
                                      <p:cBhvr>
                                        <p:cTn id="40" fill="hold"/>
                                        <p:tgtEl>
                                          <p:spTgt spid="433"/>
                                        </p:tgtEl>
                                        <p:attrNameLst>
                                          <p:attrName>style.visibility</p:attrName>
                                        </p:attrNameLst>
                                      </p:cBhvr>
                                      <p:to>
                                        <p:strVal val="visible"/>
                                      </p:to>
                                    </p:set>
                                    <p:anim calcmode="lin" valueType="num">
                                      <p:cBhvr>
                                        <p:cTn id="41" dur="1000" fill="hold"/>
                                        <p:tgtEl>
                                          <p:spTgt spid="433"/>
                                        </p:tgtEl>
                                        <p:attrNameLst>
                                          <p:attrName>ppt_x</p:attrName>
                                        </p:attrNameLst>
                                      </p:cBhvr>
                                      <p:tavLst>
                                        <p:tav tm="0">
                                          <p:val>
                                            <p:strVal val="#ppt_x"/>
                                          </p:val>
                                        </p:tav>
                                        <p:tav tm="100000">
                                          <p:val>
                                            <p:strVal val="#ppt_x"/>
                                          </p:val>
                                        </p:tav>
                                      </p:tavLst>
                                    </p:anim>
                                    <p:anim calcmode="lin" valueType="num">
                                      <p:cBhvr>
                                        <p:cTn id="42" dur="1000" fill="hold"/>
                                        <p:tgtEl>
                                          <p:spTgt spid="433"/>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8" nodeType="clickEffect">
                                  <p:stCondLst>
                                    <p:cond delay="0"/>
                                  </p:stCondLst>
                                  <p:iterate>
                                    <p:tmAbs val="0"/>
                                  </p:iterate>
                                  <p:childTnLst>
                                    <p:set>
                                      <p:cBhvr>
                                        <p:cTn id="46" fill="hold"/>
                                        <p:tgtEl>
                                          <p:spTgt spid="436"/>
                                        </p:tgtEl>
                                        <p:attrNameLst>
                                          <p:attrName>style.visibility</p:attrName>
                                        </p:attrNameLst>
                                      </p:cBhvr>
                                      <p:to>
                                        <p:strVal val="visible"/>
                                      </p:to>
                                    </p:set>
                                    <p:anim calcmode="lin" valueType="num">
                                      <p:cBhvr>
                                        <p:cTn id="47" dur="1000" fill="hold"/>
                                        <p:tgtEl>
                                          <p:spTgt spid="436"/>
                                        </p:tgtEl>
                                        <p:attrNameLst>
                                          <p:attrName>ppt_x</p:attrName>
                                        </p:attrNameLst>
                                      </p:cBhvr>
                                      <p:tavLst>
                                        <p:tav tm="0">
                                          <p:val>
                                            <p:strVal val="#ppt_x"/>
                                          </p:val>
                                        </p:tav>
                                        <p:tav tm="100000">
                                          <p:val>
                                            <p:strVal val="#ppt_x"/>
                                          </p:val>
                                        </p:tav>
                                      </p:tavLst>
                                    </p:anim>
                                    <p:anim calcmode="lin" valueType="num">
                                      <p:cBhvr>
                                        <p:cTn id="48" dur="1000" fill="hold"/>
                                        <p:tgtEl>
                                          <p:spTgt spid="4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5" grpId="2" animBg="1" advAuto="0"/>
      <p:bldP spid="418" grpId="3" animBg="1" advAuto="0"/>
      <p:bldP spid="421" grpId="1" animBg="1" advAuto="0"/>
      <p:bldP spid="424" grpId="5" animBg="1" advAuto="0"/>
      <p:bldP spid="427" grpId="6" animBg="1" advAuto="0"/>
      <p:bldP spid="430" grpId="4" animBg="1" advAuto="0"/>
      <p:bldP spid="433" grpId="7" animBg="1" advAuto="0"/>
      <p:bldP spid="436" grpId="8" animBg="1" advAuto="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8" name="テキスト ボックス 4"/>
          <p:cNvSpPr txBox="1"/>
          <p:nvPr/>
        </p:nvSpPr>
        <p:spPr>
          <a:xfrm>
            <a:off x="1677223" y="1098023"/>
            <a:ext cx="5525187" cy="4801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nSpc>
                <a:spcPct val="90000"/>
              </a:lnSpc>
              <a:spcBef>
                <a:spcPts val="1000"/>
              </a:spcBef>
              <a:defRPr sz="2600" b="1"/>
            </a:lvl1pPr>
          </a:lstStyle>
          <a:p>
            <a:r>
              <a:rPr sz="2800" dirty="0" err="1">
                <a:solidFill>
                  <a:srgbClr val="2A8E7E"/>
                </a:solidFill>
              </a:rPr>
              <a:t>Ventaja</a:t>
            </a:r>
            <a:r>
              <a:rPr sz="2800" dirty="0">
                <a:solidFill>
                  <a:srgbClr val="2A8E7E"/>
                </a:solidFill>
              </a:rPr>
              <a:t> especial </a:t>
            </a:r>
          </a:p>
        </p:txBody>
      </p:sp>
      <p:sp>
        <p:nvSpPr>
          <p:cNvPr id="439" name="テキスト ボックス 5"/>
          <p:cNvSpPr txBox="1"/>
          <p:nvPr/>
        </p:nvSpPr>
        <p:spPr>
          <a:xfrm>
            <a:off x="1677223" y="1588654"/>
            <a:ext cx="8908561" cy="333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r>
              <a:rPr dirty="0"/>
              <a:t>Easy Operation </a:t>
            </a:r>
            <a:r>
              <a:rPr sz="1400" dirty="0"/>
              <a:t>[24 h Full Auto Operation Available]</a:t>
            </a:r>
          </a:p>
        </p:txBody>
      </p:sp>
      <p:sp>
        <p:nvSpPr>
          <p:cNvPr id="440" name="テキスト ボックス 10"/>
          <p:cNvSpPr txBox="1"/>
          <p:nvPr/>
        </p:nvSpPr>
        <p:spPr>
          <a:xfrm>
            <a:off x="1821238" y="2430629"/>
            <a:ext cx="7668246" cy="16844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marL="220578" indent="-220578">
              <a:lnSpc>
                <a:spcPct val="200000"/>
              </a:lnSpc>
              <a:buSzPct val="100000"/>
              <a:buChar char="•"/>
              <a:defRPr sz="2200" b="1" u="sng">
                <a:ln w="9525" cap="flat">
                  <a:solidFill>
                    <a:srgbClr val="385724"/>
                  </a:solidFill>
                  <a:prstDash val="solid"/>
                  <a:round/>
                </a:ln>
              </a:defRPr>
            </a:pPr>
            <a:r>
              <a:rPr dirty="0"/>
              <a:t>No Continuous Presence of Operator Required</a:t>
            </a:r>
          </a:p>
          <a:p>
            <a:pPr marL="220578" indent="-220578">
              <a:lnSpc>
                <a:spcPct val="200000"/>
              </a:lnSpc>
              <a:buSzPct val="100000"/>
              <a:buChar char="•"/>
              <a:defRPr sz="2200" b="1" u="sng">
                <a:ln w="9525" cap="flat">
                  <a:solidFill>
                    <a:srgbClr val="385724"/>
                  </a:solidFill>
                  <a:prstDash val="solid"/>
                  <a:round/>
                </a:ln>
              </a:defRPr>
            </a:pPr>
            <a:r>
              <a:rPr dirty="0"/>
              <a:t>ALL You Have to do – Push “AUTO Start” Button</a:t>
            </a:r>
          </a:p>
          <a:p>
            <a:pPr marL="220578" indent="-220578">
              <a:lnSpc>
                <a:spcPct val="200000"/>
              </a:lnSpc>
              <a:buSzPct val="100000"/>
              <a:buChar char="•"/>
              <a:defRPr sz="2200" b="1" u="sng">
                <a:ln w="9525" cap="flat">
                  <a:solidFill>
                    <a:srgbClr val="385724"/>
                  </a:solidFill>
                  <a:prstDash val="solid"/>
                  <a:round/>
                </a:ln>
              </a:defRPr>
            </a:pPr>
            <a:r>
              <a:rPr dirty="0"/>
              <a:t>Easy Operation Adjustment – Big Tolerance in many aspects </a:t>
            </a:r>
          </a:p>
        </p:txBody>
      </p:sp>
      <p:sp>
        <p:nvSpPr>
          <p:cNvPr id="441" name="テキスト ボックス 11"/>
          <p:cNvSpPr txBox="1"/>
          <p:nvPr/>
        </p:nvSpPr>
        <p:spPr>
          <a:xfrm>
            <a:off x="1965255" y="4805733"/>
            <a:ext cx="8621529" cy="39246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defRPr b="1"/>
            </a:pPr>
            <a:r>
              <a:rPr dirty="0"/>
              <a:t>That’s the reason why Volute is being Operated in “</a:t>
            </a:r>
            <a:r>
              <a:rPr sz="2400" dirty="0">
                <a:solidFill>
                  <a:srgbClr val="FF0000"/>
                </a:solidFill>
              </a:rPr>
              <a:t>75</a:t>
            </a:r>
            <a:r>
              <a:rPr dirty="0"/>
              <a:t>” countries all over the world!</a:t>
            </a:r>
          </a:p>
        </p:txBody>
      </p:sp>
      <p:pic>
        <p:nvPicPr>
          <p:cNvPr id="2" name="Imagen 1">
            <a:extLst>
              <a:ext uri="{FF2B5EF4-FFF2-40B4-BE49-F238E27FC236}">
                <a16:creationId xmlns:a16="http://schemas.microsoft.com/office/drawing/2014/main" id="{A1ECA0D9-E0DC-8A48-76AE-AFADB196E54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61486" y="171742"/>
            <a:ext cx="1351281" cy="1148589"/>
          </a:xfrm>
          <a:prstGeom prst="rect">
            <a:avLst/>
          </a:prstGeom>
        </p:spPr>
      </p:pic>
      <p:sp>
        <p:nvSpPr>
          <p:cNvPr id="3" name="Rectángulo 2">
            <a:extLst>
              <a:ext uri="{FF2B5EF4-FFF2-40B4-BE49-F238E27FC236}">
                <a16:creationId xmlns:a16="http://schemas.microsoft.com/office/drawing/2014/main" id="{77EDD5C3-788B-5FAF-D03B-F4DF7F4475C2}"/>
              </a:ext>
            </a:extLst>
          </p:cNvPr>
          <p:cNvSpPr/>
          <p:nvPr/>
        </p:nvSpPr>
        <p:spPr>
          <a:xfrm>
            <a:off x="-7799" y="1"/>
            <a:ext cx="331650" cy="6857999"/>
          </a:xfrm>
          <a:prstGeom prst="rect">
            <a:avLst/>
          </a:prstGeom>
          <a:solidFill>
            <a:srgbClr val="0BA18A"/>
          </a:solidFill>
          <a:ln w="25400" cap="flat">
            <a:solidFill>
              <a:srgbClr val="0BA18A"/>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s-MX" sz="1800" b="0" i="0" u="none" strike="noStrike" cap="none" spc="0" normalizeH="0" baseline="0">
              <a:ln>
                <a:noFill/>
              </a:ln>
              <a:solidFill>
                <a:srgbClr val="000000"/>
              </a:solidFill>
              <a:effectLst/>
              <a:uFillTx/>
              <a:latin typeface="+mn-lt"/>
              <a:ea typeface="+mn-ea"/>
              <a:cs typeface="+mn-cs"/>
              <a:sym typeface="Calibri"/>
            </a:endParaRPr>
          </a:p>
        </p:txBody>
      </p:sp>
    </p:spTree>
  </p:cSld>
  <p:clrMapOvr>
    <a:masterClrMapping/>
  </p:clrMapOvr>
  <mc:AlternateContent xmlns:mc="http://schemas.openxmlformats.org/markup-compatibility/2006" xmlns:p14="http://schemas.microsoft.com/office/powerpoint/2010/main">
    <mc:Choice Requires="p14">
      <p:transition spd="slow" p14:dur="1200">
        <p:push dir="u"/>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5" presetClass="entr" presetSubtype="9" fill="hold" grpId="1" nodeType="clickEffect">
                                  <p:stCondLst>
                                    <p:cond delay="0"/>
                                  </p:stCondLst>
                                  <p:iterate>
                                    <p:tmAbs val="0"/>
                                  </p:iterate>
                                  <p:childTnLst>
                                    <p:set>
                                      <p:cBhvr>
                                        <p:cTn id="6" fill="hold"/>
                                        <p:tgtEl>
                                          <p:spTgt spid="441"/>
                                        </p:tgtEl>
                                        <p:attrNameLst>
                                          <p:attrName>style.visibility</p:attrName>
                                        </p:attrNameLst>
                                      </p:cBhvr>
                                      <p:to>
                                        <p:strVal val="visible"/>
                                      </p:to>
                                    </p:set>
                                    <p:anim calcmode="lin" valueType="num">
                                      <p:cBhvr>
                                        <p:cTn id="7" dur="1000" fill="hold"/>
                                        <p:tgtEl>
                                          <p:spTgt spid="441"/>
                                        </p:tgtEl>
                                        <p:attrNameLst>
                                          <p:attrName>ppt_w</p:attrName>
                                        </p:attrNameLst>
                                      </p:cBhvr>
                                      <p:tavLst>
                                        <p:tav tm="0">
                                          <p:val>
                                            <p:fltVal val="0"/>
                                          </p:val>
                                        </p:tav>
                                        <p:tav tm="100000">
                                          <p:val>
                                            <p:strVal val="#ppt_w"/>
                                          </p:val>
                                        </p:tav>
                                      </p:tavLst>
                                    </p:anim>
                                    <p:anim calcmode="lin" valueType="num">
                                      <p:cBhvr>
                                        <p:cTn id="8" dur="1000" fill="hold"/>
                                        <p:tgtEl>
                                          <p:spTgt spid="441"/>
                                        </p:tgtEl>
                                        <p:attrNameLst>
                                          <p:attrName>ppt_h</p:attrName>
                                        </p:attrNameLst>
                                      </p:cBhvr>
                                      <p:tavLst>
                                        <p:tav tm="0">
                                          <p:val>
                                            <p:fltVal val="0"/>
                                          </p:val>
                                        </p:tav>
                                        <p:tav tm="100000">
                                          <p:val>
                                            <p:strVal val="#ppt_h"/>
                                          </p:val>
                                        </p:tav>
                                      </p:tavLst>
                                    </p:anim>
                                    <p:anim calcmode="lin" valueType="num">
                                      <p:cBhvr>
                                        <p:cTn id="9" dur="1000" fill="hold"/>
                                        <p:tgtEl>
                                          <p:spTgt spid="441"/>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41"/>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1" grpId="1" animBg="1" advAuto="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3" name="テキスト ボックス 25"/>
          <p:cNvSpPr txBox="1"/>
          <p:nvPr/>
        </p:nvSpPr>
        <p:spPr>
          <a:xfrm>
            <a:off x="1695727" y="734328"/>
            <a:ext cx="5525187" cy="4801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nSpc>
                <a:spcPct val="90000"/>
              </a:lnSpc>
              <a:spcBef>
                <a:spcPts val="1000"/>
              </a:spcBef>
              <a:defRPr sz="2600" b="1"/>
            </a:lvl1pPr>
          </a:lstStyle>
          <a:p>
            <a:r>
              <a:rPr sz="2800" dirty="0" err="1">
                <a:solidFill>
                  <a:srgbClr val="2A8E7E"/>
                </a:solidFill>
              </a:rPr>
              <a:t>Ventaja</a:t>
            </a:r>
            <a:r>
              <a:rPr sz="2800" dirty="0">
                <a:solidFill>
                  <a:srgbClr val="2A8E7E"/>
                </a:solidFill>
              </a:rPr>
              <a:t> especial </a:t>
            </a:r>
          </a:p>
        </p:txBody>
      </p:sp>
      <p:sp>
        <p:nvSpPr>
          <p:cNvPr id="444" name="テキスト ボックス 26"/>
          <p:cNvSpPr txBox="1"/>
          <p:nvPr/>
        </p:nvSpPr>
        <p:spPr>
          <a:xfrm>
            <a:off x="1677223" y="1187460"/>
            <a:ext cx="8908561" cy="333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r>
              <a:t>All Built-in / Compact Design </a:t>
            </a:r>
            <a:r>
              <a:rPr sz="1400"/>
              <a:t>[No Needed Separated Flocculation Tank / Conditioning Tank]</a:t>
            </a:r>
          </a:p>
        </p:txBody>
      </p:sp>
      <p:pic>
        <p:nvPicPr>
          <p:cNvPr id="445" name="Picture 3" descr="Picture 3"/>
          <p:cNvPicPr>
            <a:picLocks noChangeAspect="1"/>
          </p:cNvPicPr>
          <p:nvPr/>
        </p:nvPicPr>
        <p:blipFill>
          <a:blip r:embed="rId2"/>
          <a:srcRect l="295" t="589" r="1694" b="4065"/>
          <a:stretch>
            <a:fillRect/>
          </a:stretch>
        </p:blipFill>
        <p:spPr>
          <a:xfrm>
            <a:off x="6605564" y="4160002"/>
            <a:ext cx="3396855" cy="1765698"/>
          </a:xfrm>
          <a:custGeom>
            <a:avLst/>
            <a:gdLst/>
            <a:ahLst/>
            <a:cxnLst>
              <a:cxn ang="0">
                <a:pos x="wd2" y="hd2"/>
              </a:cxn>
              <a:cxn ang="5400000">
                <a:pos x="wd2" y="hd2"/>
              </a:cxn>
              <a:cxn ang="10800000">
                <a:pos x="wd2" y="hd2"/>
              </a:cxn>
              <a:cxn ang="16200000">
                <a:pos x="wd2" y="hd2"/>
              </a:cxn>
            </a:cxnLst>
            <a:rect l="0" t="0" r="r" b="b"/>
            <a:pathLst>
              <a:path w="21600" h="21600" extrusionOk="0">
                <a:moveTo>
                  <a:pt x="16411" y="0"/>
                </a:moveTo>
                <a:cubicBezTo>
                  <a:pt x="16400" y="7"/>
                  <a:pt x="16356" y="12"/>
                  <a:pt x="16358" y="19"/>
                </a:cubicBezTo>
                <a:cubicBezTo>
                  <a:pt x="16385" y="103"/>
                  <a:pt x="16284" y="295"/>
                  <a:pt x="16134" y="442"/>
                </a:cubicBezTo>
                <a:cubicBezTo>
                  <a:pt x="15984" y="589"/>
                  <a:pt x="15832" y="803"/>
                  <a:pt x="15796" y="922"/>
                </a:cubicBezTo>
                <a:cubicBezTo>
                  <a:pt x="15754" y="1057"/>
                  <a:pt x="15579" y="1141"/>
                  <a:pt x="15336" y="1141"/>
                </a:cubicBezTo>
                <a:cubicBezTo>
                  <a:pt x="15042" y="1141"/>
                  <a:pt x="14921" y="1214"/>
                  <a:pt x="14847" y="1442"/>
                </a:cubicBezTo>
                <a:cubicBezTo>
                  <a:pt x="14763" y="1698"/>
                  <a:pt x="14774" y="1763"/>
                  <a:pt x="14917" y="1835"/>
                </a:cubicBezTo>
                <a:cubicBezTo>
                  <a:pt x="15025" y="1889"/>
                  <a:pt x="15075" y="2023"/>
                  <a:pt x="15056" y="2209"/>
                </a:cubicBezTo>
                <a:cubicBezTo>
                  <a:pt x="15035" y="2426"/>
                  <a:pt x="14938" y="2512"/>
                  <a:pt x="14675" y="2549"/>
                </a:cubicBezTo>
                <a:cubicBezTo>
                  <a:pt x="14512" y="2572"/>
                  <a:pt x="14430" y="2591"/>
                  <a:pt x="14382" y="2661"/>
                </a:cubicBezTo>
                <a:lnTo>
                  <a:pt x="14695" y="2661"/>
                </a:lnTo>
                <a:lnTo>
                  <a:pt x="15028" y="2661"/>
                </a:lnTo>
                <a:lnTo>
                  <a:pt x="15056" y="3350"/>
                </a:lnTo>
                <a:cubicBezTo>
                  <a:pt x="15074" y="3823"/>
                  <a:pt x="15037" y="4136"/>
                  <a:pt x="14945" y="4331"/>
                </a:cubicBezTo>
                <a:cubicBezTo>
                  <a:pt x="14776" y="4690"/>
                  <a:pt x="14408" y="4842"/>
                  <a:pt x="14355" y="4573"/>
                </a:cubicBezTo>
                <a:cubicBezTo>
                  <a:pt x="14333" y="4464"/>
                  <a:pt x="14325" y="3987"/>
                  <a:pt x="14339" y="3515"/>
                </a:cubicBezTo>
                <a:lnTo>
                  <a:pt x="14362" y="2695"/>
                </a:lnTo>
                <a:cubicBezTo>
                  <a:pt x="14326" y="2782"/>
                  <a:pt x="14322" y="2928"/>
                  <a:pt x="14322" y="3214"/>
                </a:cubicBezTo>
                <a:cubicBezTo>
                  <a:pt x="14322" y="3914"/>
                  <a:pt x="14286" y="3990"/>
                  <a:pt x="13913" y="4044"/>
                </a:cubicBezTo>
                <a:cubicBezTo>
                  <a:pt x="13767" y="4066"/>
                  <a:pt x="13606" y="4174"/>
                  <a:pt x="13557" y="4287"/>
                </a:cubicBezTo>
                <a:cubicBezTo>
                  <a:pt x="13508" y="4400"/>
                  <a:pt x="13419" y="4491"/>
                  <a:pt x="13355" y="4491"/>
                </a:cubicBezTo>
                <a:cubicBezTo>
                  <a:pt x="13292" y="4491"/>
                  <a:pt x="13115" y="4650"/>
                  <a:pt x="12964" y="4840"/>
                </a:cubicBezTo>
                <a:cubicBezTo>
                  <a:pt x="12731" y="5133"/>
                  <a:pt x="12690" y="5275"/>
                  <a:pt x="12691" y="5792"/>
                </a:cubicBezTo>
                <a:cubicBezTo>
                  <a:pt x="12693" y="6128"/>
                  <a:pt x="12657" y="6476"/>
                  <a:pt x="12613" y="6559"/>
                </a:cubicBezTo>
                <a:cubicBezTo>
                  <a:pt x="12508" y="6760"/>
                  <a:pt x="11154" y="6128"/>
                  <a:pt x="11023" y="5816"/>
                </a:cubicBezTo>
                <a:cubicBezTo>
                  <a:pt x="10965" y="5677"/>
                  <a:pt x="10859" y="5621"/>
                  <a:pt x="10761" y="5680"/>
                </a:cubicBezTo>
                <a:cubicBezTo>
                  <a:pt x="10592" y="5783"/>
                  <a:pt x="9279" y="5206"/>
                  <a:pt x="9118" y="4957"/>
                </a:cubicBezTo>
                <a:cubicBezTo>
                  <a:pt x="9068" y="4880"/>
                  <a:pt x="9006" y="4852"/>
                  <a:pt x="8982" y="4899"/>
                </a:cubicBezTo>
                <a:cubicBezTo>
                  <a:pt x="8927" y="5004"/>
                  <a:pt x="7577" y="4348"/>
                  <a:pt x="7452" y="4156"/>
                </a:cubicBezTo>
                <a:cubicBezTo>
                  <a:pt x="7402" y="4079"/>
                  <a:pt x="7343" y="4056"/>
                  <a:pt x="7319" y="4102"/>
                </a:cubicBezTo>
                <a:cubicBezTo>
                  <a:pt x="7264" y="4208"/>
                  <a:pt x="5914" y="3552"/>
                  <a:pt x="5789" y="3360"/>
                </a:cubicBezTo>
                <a:cubicBezTo>
                  <a:pt x="5739" y="3283"/>
                  <a:pt x="5679" y="3261"/>
                  <a:pt x="5653" y="3311"/>
                </a:cubicBezTo>
                <a:cubicBezTo>
                  <a:pt x="5579" y="3452"/>
                  <a:pt x="4562" y="2877"/>
                  <a:pt x="4459" y="2636"/>
                </a:cubicBezTo>
                <a:cubicBezTo>
                  <a:pt x="4408" y="2515"/>
                  <a:pt x="4226" y="2430"/>
                  <a:pt x="4043" y="2442"/>
                </a:cubicBezTo>
                <a:cubicBezTo>
                  <a:pt x="3865" y="2453"/>
                  <a:pt x="3580" y="2412"/>
                  <a:pt x="3412" y="2345"/>
                </a:cubicBezTo>
                <a:cubicBezTo>
                  <a:pt x="3108" y="2224"/>
                  <a:pt x="3106" y="2224"/>
                  <a:pt x="3016" y="2869"/>
                </a:cubicBezTo>
                <a:cubicBezTo>
                  <a:pt x="2966" y="3227"/>
                  <a:pt x="2884" y="3570"/>
                  <a:pt x="2837" y="3627"/>
                </a:cubicBezTo>
                <a:cubicBezTo>
                  <a:pt x="2789" y="3683"/>
                  <a:pt x="2772" y="3828"/>
                  <a:pt x="2796" y="3952"/>
                </a:cubicBezTo>
                <a:cubicBezTo>
                  <a:pt x="2821" y="4075"/>
                  <a:pt x="2804" y="4365"/>
                  <a:pt x="2758" y="4593"/>
                </a:cubicBezTo>
                <a:cubicBezTo>
                  <a:pt x="2684" y="4969"/>
                  <a:pt x="2648" y="4995"/>
                  <a:pt x="2367" y="4894"/>
                </a:cubicBezTo>
                <a:cubicBezTo>
                  <a:pt x="1913" y="4730"/>
                  <a:pt x="1764" y="4529"/>
                  <a:pt x="1764" y="4078"/>
                </a:cubicBezTo>
                <a:cubicBezTo>
                  <a:pt x="1764" y="3462"/>
                  <a:pt x="1940" y="2209"/>
                  <a:pt x="2067" y="1927"/>
                </a:cubicBezTo>
                <a:cubicBezTo>
                  <a:pt x="2327" y="1348"/>
                  <a:pt x="2124" y="970"/>
                  <a:pt x="1426" y="738"/>
                </a:cubicBezTo>
                <a:cubicBezTo>
                  <a:pt x="1168" y="652"/>
                  <a:pt x="1108" y="693"/>
                  <a:pt x="987" y="1049"/>
                </a:cubicBezTo>
                <a:cubicBezTo>
                  <a:pt x="909" y="1275"/>
                  <a:pt x="779" y="1461"/>
                  <a:pt x="699" y="1461"/>
                </a:cubicBezTo>
                <a:cubicBezTo>
                  <a:pt x="612" y="1461"/>
                  <a:pt x="514" y="1661"/>
                  <a:pt x="457" y="1952"/>
                </a:cubicBezTo>
                <a:cubicBezTo>
                  <a:pt x="360" y="2445"/>
                  <a:pt x="394" y="2959"/>
                  <a:pt x="515" y="2816"/>
                </a:cubicBezTo>
                <a:cubicBezTo>
                  <a:pt x="551" y="2774"/>
                  <a:pt x="629" y="2849"/>
                  <a:pt x="686" y="2981"/>
                </a:cubicBezTo>
                <a:cubicBezTo>
                  <a:pt x="771" y="3176"/>
                  <a:pt x="765" y="3275"/>
                  <a:pt x="659" y="3500"/>
                </a:cubicBezTo>
                <a:cubicBezTo>
                  <a:pt x="584" y="3659"/>
                  <a:pt x="528" y="4051"/>
                  <a:pt x="530" y="4413"/>
                </a:cubicBezTo>
                <a:cubicBezTo>
                  <a:pt x="532" y="4763"/>
                  <a:pt x="486" y="5267"/>
                  <a:pt x="429" y="5530"/>
                </a:cubicBezTo>
                <a:cubicBezTo>
                  <a:pt x="271" y="6260"/>
                  <a:pt x="231" y="7668"/>
                  <a:pt x="366" y="7749"/>
                </a:cubicBezTo>
                <a:cubicBezTo>
                  <a:pt x="427" y="7785"/>
                  <a:pt x="645" y="7913"/>
                  <a:pt x="850" y="8030"/>
                </a:cubicBezTo>
                <a:cubicBezTo>
                  <a:pt x="1212" y="8236"/>
                  <a:pt x="1223" y="8261"/>
                  <a:pt x="1201" y="8822"/>
                </a:cubicBezTo>
                <a:cubicBezTo>
                  <a:pt x="1186" y="9222"/>
                  <a:pt x="1218" y="9427"/>
                  <a:pt x="1305" y="9492"/>
                </a:cubicBezTo>
                <a:cubicBezTo>
                  <a:pt x="1400" y="9562"/>
                  <a:pt x="1411" y="9677"/>
                  <a:pt x="1353" y="9953"/>
                </a:cubicBezTo>
                <a:cubicBezTo>
                  <a:pt x="1310" y="10153"/>
                  <a:pt x="1217" y="10747"/>
                  <a:pt x="1141" y="11273"/>
                </a:cubicBezTo>
                <a:cubicBezTo>
                  <a:pt x="1065" y="11800"/>
                  <a:pt x="948" y="12522"/>
                  <a:pt x="883" y="12876"/>
                </a:cubicBezTo>
                <a:cubicBezTo>
                  <a:pt x="819" y="13229"/>
                  <a:pt x="767" y="13710"/>
                  <a:pt x="767" y="13944"/>
                </a:cubicBezTo>
                <a:cubicBezTo>
                  <a:pt x="767" y="14192"/>
                  <a:pt x="694" y="14464"/>
                  <a:pt x="593" y="14599"/>
                </a:cubicBezTo>
                <a:cubicBezTo>
                  <a:pt x="498" y="14726"/>
                  <a:pt x="435" y="14960"/>
                  <a:pt x="449" y="15123"/>
                </a:cubicBezTo>
                <a:cubicBezTo>
                  <a:pt x="470" y="15354"/>
                  <a:pt x="415" y="15434"/>
                  <a:pt x="204" y="15473"/>
                </a:cubicBezTo>
                <a:cubicBezTo>
                  <a:pt x="216" y="15489"/>
                  <a:pt x="226" y="15499"/>
                  <a:pt x="240" y="15522"/>
                </a:cubicBezTo>
                <a:cubicBezTo>
                  <a:pt x="439" y="15838"/>
                  <a:pt x="749" y="15809"/>
                  <a:pt x="795" y="15468"/>
                </a:cubicBezTo>
                <a:cubicBezTo>
                  <a:pt x="816" y="15311"/>
                  <a:pt x="894" y="15182"/>
                  <a:pt x="967" y="15182"/>
                </a:cubicBezTo>
                <a:cubicBezTo>
                  <a:pt x="1039" y="15182"/>
                  <a:pt x="1100" y="15073"/>
                  <a:pt x="1100" y="14939"/>
                </a:cubicBezTo>
                <a:cubicBezTo>
                  <a:pt x="1100" y="14805"/>
                  <a:pt x="1150" y="14656"/>
                  <a:pt x="1214" y="14609"/>
                </a:cubicBezTo>
                <a:cubicBezTo>
                  <a:pt x="1278" y="14562"/>
                  <a:pt x="1373" y="14206"/>
                  <a:pt x="1423" y="13822"/>
                </a:cubicBezTo>
                <a:cubicBezTo>
                  <a:pt x="1443" y="13669"/>
                  <a:pt x="1467" y="13536"/>
                  <a:pt x="1491" y="13410"/>
                </a:cubicBezTo>
                <a:cubicBezTo>
                  <a:pt x="1496" y="13382"/>
                  <a:pt x="1501" y="13357"/>
                  <a:pt x="1507" y="13332"/>
                </a:cubicBezTo>
                <a:cubicBezTo>
                  <a:pt x="1517" y="13285"/>
                  <a:pt x="1522" y="13268"/>
                  <a:pt x="1532" y="13230"/>
                </a:cubicBezTo>
                <a:cubicBezTo>
                  <a:pt x="1535" y="13220"/>
                  <a:pt x="1539" y="13210"/>
                  <a:pt x="1542" y="13201"/>
                </a:cubicBezTo>
                <a:cubicBezTo>
                  <a:pt x="1544" y="13196"/>
                  <a:pt x="1545" y="13196"/>
                  <a:pt x="1547" y="13191"/>
                </a:cubicBezTo>
                <a:cubicBezTo>
                  <a:pt x="1563" y="13134"/>
                  <a:pt x="1580" y="13050"/>
                  <a:pt x="1592" y="13036"/>
                </a:cubicBezTo>
                <a:cubicBezTo>
                  <a:pt x="1602" y="13024"/>
                  <a:pt x="1615" y="13027"/>
                  <a:pt x="1628" y="13031"/>
                </a:cubicBezTo>
                <a:cubicBezTo>
                  <a:pt x="1666" y="12991"/>
                  <a:pt x="1696" y="13030"/>
                  <a:pt x="1759" y="13177"/>
                </a:cubicBezTo>
                <a:cubicBezTo>
                  <a:pt x="1776" y="13215"/>
                  <a:pt x="1783" y="13255"/>
                  <a:pt x="1794" y="13293"/>
                </a:cubicBezTo>
                <a:cubicBezTo>
                  <a:pt x="1804" y="13326"/>
                  <a:pt x="1820" y="13360"/>
                  <a:pt x="1825" y="13390"/>
                </a:cubicBezTo>
                <a:cubicBezTo>
                  <a:pt x="1873" y="13539"/>
                  <a:pt x="1905" y="13696"/>
                  <a:pt x="1880" y="13774"/>
                </a:cubicBezTo>
                <a:cubicBezTo>
                  <a:pt x="1856" y="13847"/>
                  <a:pt x="1875" y="13905"/>
                  <a:pt x="1921" y="13905"/>
                </a:cubicBezTo>
                <a:cubicBezTo>
                  <a:pt x="1997" y="13905"/>
                  <a:pt x="2322" y="14715"/>
                  <a:pt x="2466" y="15196"/>
                </a:cubicBezTo>
                <a:cubicBezTo>
                  <a:pt x="2482" y="15219"/>
                  <a:pt x="2500" y="15233"/>
                  <a:pt x="2514" y="15264"/>
                </a:cubicBezTo>
                <a:cubicBezTo>
                  <a:pt x="2570" y="15395"/>
                  <a:pt x="2585" y="15502"/>
                  <a:pt x="2546" y="15502"/>
                </a:cubicBezTo>
                <a:cubicBezTo>
                  <a:pt x="2537" y="15502"/>
                  <a:pt x="2533" y="15509"/>
                  <a:pt x="2534" y="15522"/>
                </a:cubicBezTo>
                <a:cubicBezTo>
                  <a:pt x="2537" y="15554"/>
                  <a:pt x="2579" y="15630"/>
                  <a:pt x="2635" y="15711"/>
                </a:cubicBezTo>
                <a:cubicBezTo>
                  <a:pt x="2659" y="15744"/>
                  <a:pt x="2690" y="15792"/>
                  <a:pt x="2723" y="15861"/>
                </a:cubicBezTo>
                <a:cubicBezTo>
                  <a:pt x="2756" y="15924"/>
                  <a:pt x="2788" y="15986"/>
                  <a:pt x="2799" y="16041"/>
                </a:cubicBezTo>
                <a:cubicBezTo>
                  <a:pt x="2904" y="16294"/>
                  <a:pt x="3012" y="16603"/>
                  <a:pt x="3097" y="16891"/>
                </a:cubicBezTo>
                <a:cubicBezTo>
                  <a:pt x="3111" y="16907"/>
                  <a:pt x="3123" y="16913"/>
                  <a:pt x="3139" y="16939"/>
                </a:cubicBezTo>
                <a:cubicBezTo>
                  <a:pt x="3217" y="17062"/>
                  <a:pt x="3245" y="17266"/>
                  <a:pt x="3213" y="17459"/>
                </a:cubicBezTo>
                <a:cubicBezTo>
                  <a:pt x="3207" y="17495"/>
                  <a:pt x="3210" y="17508"/>
                  <a:pt x="3208" y="17536"/>
                </a:cubicBezTo>
                <a:cubicBezTo>
                  <a:pt x="3215" y="17538"/>
                  <a:pt x="3220" y="17545"/>
                  <a:pt x="3235" y="17527"/>
                </a:cubicBezTo>
                <a:cubicBezTo>
                  <a:pt x="3316" y="17431"/>
                  <a:pt x="3652" y="18164"/>
                  <a:pt x="3697" y="18536"/>
                </a:cubicBezTo>
                <a:cubicBezTo>
                  <a:pt x="3710" y="18640"/>
                  <a:pt x="3826" y="18934"/>
                  <a:pt x="3955" y="19187"/>
                </a:cubicBezTo>
                <a:cubicBezTo>
                  <a:pt x="4083" y="19440"/>
                  <a:pt x="4167" y="19714"/>
                  <a:pt x="4141" y="19794"/>
                </a:cubicBezTo>
                <a:cubicBezTo>
                  <a:pt x="4116" y="19873"/>
                  <a:pt x="4149" y="19977"/>
                  <a:pt x="4217" y="20027"/>
                </a:cubicBezTo>
                <a:cubicBezTo>
                  <a:pt x="4302" y="20089"/>
                  <a:pt x="4343" y="20346"/>
                  <a:pt x="4343" y="20838"/>
                </a:cubicBezTo>
                <a:lnTo>
                  <a:pt x="4343" y="21556"/>
                </a:lnTo>
                <a:lnTo>
                  <a:pt x="4628" y="21561"/>
                </a:lnTo>
                <a:lnTo>
                  <a:pt x="6377" y="21561"/>
                </a:lnTo>
                <a:cubicBezTo>
                  <a:pt x="7172" y="21561"/>
                  <a:pt x="7581" y="21576"/>
                  <a:pt x="7904" y="21600"/>
                </a:cubicBezTo>
                <a:lnTo>
                  <a:pt x="9282" y="21600"/>
                </a:lnTo>
                <a:cubicBezTo>
                  <a:pt x="9713" y="21571"/>
                  <a:pt x="10465" y="21574"/>
                  <a:pt x="11788" y="21595"/>
                </a:cubicBezTo>
                <a:lnTo>
                  <a:pt x="11833" y="21595"/>
                </a:lnTo>
                <a:lnTo>
                  <a:pt x="14736" y="21556"/>
                </a:lnTo>
                <a:lnTo>
                  <a:pt x="14756" y="18090"/>
                </a:lnTo>
                <a:lnTo>
                  <a:pt x="14779" y="14623"/>
                </a:lnTo>
                <a:lnTo>
                  <a:pt x="16651" y="14623"/>
                </a:lnTo>
                <a:lnTo>
                  <a:pt x="18524" y="14623"/>
                </a:lnTo>
                <a:lnTo>
                  <a:pt x="18544" y="18095"/>
                </a:lnTo>
                <a:cubicBezTo>
                  <a:pt x="18549" y="18929"/>
                  <a:pt x="18555" y="19565"/>
                  <a:pt x="18562" y="20046"/>
                </a:cubicBezTo>
                <a:cubicBezTo>
                  <a:pt x="18574" y="21010"/>
                  <a:pt x="18593" y="21359"/>
                  <a:pt x="18640" y="21488"/>
                </a:cubicBezTo>
                <a:cubicBezTo>
                  <a:pt x="18651" y="21521"/>
                  <a:pt x="18665" y="21541"/>
                  <a:pt x="18680" y="21551"/>
                </a:cubicBezTo>
                <a:cubicBezTo>
                  <a:pt x="18696" y="21562"/>
                  <a:pt x="18713" y="21561"/>
                  <a:pt x="18733" y="21561"/>
                </a:cubicBezTo>
                <a:cubicBezTo>
                  <a:pt x="18755" y="21561"/>
                  <a:pt x="18774" y="21556"/>
                  <a:pt x="18791" y="21527"/>
                </a:cubicBezTo>
                <a:cubicBezTo>
                  <a:pt x="18800" y="21512"/>
                  <a:pt x="18806" y="21468"/>
                  <a:pt x="18814" y="21440"/>
                </a:cubicBezTo>
                <a:cubicBezTo>
                  <a:pt x="18821" y="21413"/>
                  <a:pt x="18828" y="21404"/>
                  <a:pt x="18834" y="21362"/>
                </a:cubicBezTo>
                <a:cubicBezTo>
                  <a:pt x="18845" y="21288"/>
                  <a:pt x="18853" y="21167"/>
                  <a:pt x="18862" y="21032"/>
                </a:cubicBezTo>
                <a:cubicBezTo>
                  <a:pt x="18863" y="21006"/>
                  <a:pt x="18868" y="21002"/>
                  <a:pt x="18869" y="20974"/>
                </a:cubicBezTo>
                <a:cubicBezTo>
                  <a:pt x="18869" y="20973"/>
                  <a:pt x="18869" y="20970"/>
                  <a:pt x="18869" y="20969"/>
                </a:cubicBezTo>
                <a:cubicBezTo>
                  <a:pt x="18916" y="20085"/>
                  <a:pt x="18922" y="17904"/>
                  <a:pt x="18932" y="12550"/>
                </a:cubicBezTo>
                <a:lnTo>
                  <a:pt x="18938" y="10472"/>
                </a:lnTo>
                <a:lnTo>
                  <a:pt x="19046" y="10472"/>
                </a:lnTo>
                <a:cubicBezTo>
                  <a:pt x="19071" y="10449"/>
                  <a:pt x="19094" y="10434"/>
                  <a:pt x="19132" y="10424"/>
                </a:cubicBezTo>
                <a:cubicBezTo>
                  <a:pt x="19204" y="10404"/>
                  <a:pt x="19282" y="10450"/>
                  <a:pt x="19356" y="10526"/>
                </a:cubicBezTo>
                <a:cubicBezTo>
                  <a:pt x="19380" y="10545"/>
                  <a:pt x="19402" y="10571"/>
                  <a:pt x="19417" y="10603"/>
                </a:cubicBezTo>
                <a:cubicBezTo>
                  <a:pt x="19442" y="10638"/>
                  <a:pt x="19469" y="10657"/>
                  <a:pt x="19490" y="10700"/>
                </a:cubicBezTo>
                <a:cubicBezTo>
                  <a:pt x="19636" y="11001"/>
                  <a:pt x="19746" y="11035"/>
                  <a:pt x="20626" y="11035"/>
                </a:cubicBezTo>
                <a:lnTo>
                  <a:pt x="21226" y="11035"/>
                </a:lnTo>
                <a:lnTo>
                  <a:pt x="21600" y="11016"/>
                </a:lnTo>
                <a:lnTo>
                  <a:pt x="21580" y="7006"/>
                </a:lnTo>
                <a:cubicBezTo>
                  <a:pt x="21570" y="4790"/>
                  <a:pt x="21561" y="2887"/>
                  <a:pt x="21560" y="2777"/>
                </a:cubicBezTo>
                <a:cubicBezTo>
                  <a:pt x="21558" y="2626"/>
                  <a:pt x="21246" y="2578"/>
                  <a:pt x="20275" y="2578"/>
                </a:cubicBezTo>
                <a:cubicBezTo>
                  <a:pt x="19469" y="2578"/>
                  <a:pt x="18969" y="2518"/>
                  <a:pt x="18935" y="2413"/>
                </a:cubicBezTo>
                <a:cubicBezTo>
                  <a:pt x="18898" y="2297"/>
                  <a:pt x="18848" y="2299"/>
                  <a:pt x="18774" y="2418"/>
                </a:cubicBezTo>
                <a:cubicBezTo>
                  <a:pt x="18710" y="2519"/>
                  <a:pt x="18381" y="2570"/>
                  <a:pt x="17971" y="2544"/>
                </a:cubicBezTo>
                <a:lnTo>
                  <a:pt x="17274" y="2500"/>
                </a:lnTo>
                <a:lnTo>
                  <a:pt x="17274" y="1500"/>
                </a:lnTo>
                <a:cubicBezTo>
                  <a:pt x="17274" y="866"/>
                  <a:pt x="17242" y="527"/>
                  <a:pt x="17186" y="568"/>
                </a:cubicBezTo>
                <a:cubicBezTo>
                  <a:pt x="17046" y="671"/>
                  <a:pt x="16550" y="208"/>
                  <a:pt x="16608" y="29"/>
                </a:cubicBezTo>
                <a:cubicBezTo>
                  <a:pt x="16612" y="18"/>
                  <a:pt x="16464" y="10"/>
                  <a:pt x="16411" y="0"/>
                </a:cubicBezTo>
                <a:close/>
                <a:moveTo>
                  <a:pt x="18837" y="723"/>
                </a:moveTo>
                <a:cubicBezTo>
                  <a:pt x="18828" y="740"/>
                  <a:pt x="18821" y="796"/>
                  <a:pt x="18819" y="888"/>
                </a:cubicBezTo>
                <a:cubicBezTo>
                  <a:pt x="18815" y="1057"/>
                  <a:pt x="18837" y="1155"/>
                  <a:pt x="18864" y="1102"/>
                </a:cubicBezTo>
                <a:cubicBezTo>
                  <a:pt x="18892" y="1049"/>
                  <a:pt x="18893" y="907"/>
                  <a:pt x="18869" y="791"/>
                </a:cubicBezTo>
                <a:cubicBezTo>
                  <a:pt x="18856" y="728"/>
                  <a:pt x="18845" y="707"/>
                  <a:pt x="18837" y="723"/>
                </a:cubicBezTo>
                <a:close/>
                <a:moveTo>
                  <a:pt x="3329" y="2510"/>
                </a:moveTo>
                <a:cubicBezTo>
                  <a:pt x="3373" y="2508"/>
                  <a:pt x="3426" y="2512"/>
                  <a:pt x="3488" y="2525"/>
                </a:cubicBezTo>
                <a:cubicBezTo>
                  <a:pt x="3901" y="2606"/>
                  <a:pt x="4031" y="2701"/>
                  <a:pt x="3972" y="2884"/>
                </a:cubicBezTo>
                <a:cubicBezTo>
                  <a:pt x="3946" y="2966"/>
                  <a:pt x="3961" y="3081"/>
                  <a:pt x="4008" y="3136"/>
                </a:cubicBezTo>
                <a:cubicBezTo>
                  <a:pt x="4054" y="3191"/>
                  <a:pt x="4093" y="3374"/>
                  <a:pt x="4093" y="3544"/>
                </a:cubicBezTo>
                <a:cubicBezTo>
                  <a:pt x="4093" y="3790"/>
                  <a:pt x="4153" y="3855"/>
                  <a:pt x="4379" y="3855"/>
                </a:cubicBezTo>
                <a:cubicBezTo>
                  <a:pt x="4535" y="3855"/>
                  <a:pt x="4676" y="3769"/>
                  <a:pt x="4694" y="3666"/>
                </a:cubicBezTo>
                <a:cubicBezTo>
                  <a:pt x="4712" y="3562"/>
                  <a:pt x="4909" y="3457"/>
                  <a:pt x="5131" y="3433"/>
                </a:cubicBezTo>
                <a:cubicBezTo>
                  <a:pt x="5452" y="3397"/>
                  <a:pt x="5571" y="3461"/>
                  <a:pt x="5726" y="3743"/>
                </a:cubicBezTo>
                <a:cubicBezTo>
                  <a:pt x="5833" y="3937"/>
                  <a:pt x="5922" y="4221"/>
                  <a:pt x="5923" y="4374"/>
                </a:cubicBezTo>
                <a:cubicBezTo>
                  <a:pt x="5924" y="4536"/>
                  <a:pt x="5985" y="4651"/>
                  <a:pt x="6072" y="4651"/>
                </a:cubicBezTo>
                <a:cubicBezTo>
                  <a:pt x="6154" y="4651"/>
                  <a:pt x="6266" y="4734"/>
                  <a:pt x="6319" y="4836"/>
                </a:cubicBezTo>
                <a:cubicBezTo>
                  <a:pt x="6392" y="4975"/>
                  <a:pt x="6485" y="4913"/>
                  <a:pt x="6708" y="4588"/>
                </a:cubicBezTo>
                <a:lnTo>
                  <a:pt x="7003" y="4161"/>
                </a:lnTo>
                <a:lnTo>
                  <a:pt x="7566" y="4447"/>
                </a:lnTo>
                <a:cubicBezTo>
                  <a:pt x="8124" y="4733"/>
                  <a:pt x="8126" y="4737"/>
                  <a:pt x="8151" y="5331"/>
                </a:cubicBezTo>
                <a:cubicBezTo>
                  <a:pt x="8166" y="5660"/>
                  <a:pt x="8214" y="5928"/>
                  <a:pt x="8257" y="5928"/>
                </a:cubicBezTo>
                <a:cubicBezTo>
                  <a:pt x="8300" y="5928"/>
                  <a:pt x="8324" y="5874"/>
                  <a:pt x="8313" y="5807"/>
                </a:cubicBezTo>
                <a:cubicBezTo>
                  <a:pt x="8302" y="5739"/>
                  <a:pt x="8373" y="5521"/>
                  <a:pt x="8469" y="5321"/>
                </a:cubicBezTo>
                <a:lnTo>
                  <a:pt x="8646" y="4957"/>
                </a:lnTo>
                <a:lnTo>
                  <a:pt x="9259" y="5258"/>
                </a:lnTo>
                <a:cubicBezTo>
                  <a:pt x="9659" y="5456"/>
                  <a:pt x="9866" y="5634"/>
                  <a:pt x="9850" y="5768"/>
                </a:cubicBezTo>
                <a:cubicBezTo>
                  <a:pt x="9832" y="5918"/>
                  <a:pt x="9904" y="5948"/>
                  <a:pt x="10125" y="5879"/>
                </a:cubicBezTo>
                <a:cubicBezTo>
                  <a:pt x="10290" y="5828"/>
                  <a:pt x="10520" y="5857"/>
                  <a:pt x="10637" y="5943"/>
                </a:cubicBezTo>
                <a:cubicBezTo>
                  <a:pt x="10829" y="6083"/>
                  <a:pt x="10839" y="6122"/>
                  <a:pt x="10728" y="6370"/>
                </a:cubicBezTo>
                <a:cubicBezTo>
                  <a:pt x="10619" y="6613"/>
                  <a:pt x="10621" y="6673"/>
                  <a:pt x="10741" y="6884"/>
                </a:cubicBezTo>
                <a:cubicBezTo>
                  <a:pt x="10942" y="7241"/>
                  <a:pt x="11267" y="7228"/>
                  <a:pt x="11218" y="6865"/>
                </a:cubicBezTo>
                <a:cubicBezTo>
                  <a:pt x="11196" y="6707"/>
                  <a:pt x="11235" y="6489"/>
                  <a:pt x="11303" y="6380"/>
                </a:cubicBezTo>
                <a:cubicBezTo>
                  <a:pt x="11406" y="6217"/>
                  <a:pt x="11451" y="6231"/>
                  <a:pt x="11541" y="6467"/>
                </a:cubicBezTo>
                <a:cubicBezTo>
                  <a:pt x="11623" y="6684"/>
                  <a:pt x="11710" y="6730"/>
                  <a:pt x="11897" y="6651"/>
                </a:cubicBezTo>
                <a:cubicBezTo>
                  <a:pt x="12069" y="6579"/>
                  <a:pt x="12166" y="6616"/>
                  <a:pt x="12215" y="6773"/>
                </a:cubicBezTo>
                <a:cubicBezTo>
                  <a:pt x="12253" y="6897"/>
                  <a:pt x="12376" y="7088"/>
                  <a:pt x="12487" y="7200"/>
                </a:cubicBezTo>
                <a:cubicBezTo>
                  <a:pt x="12676" y="7391"/>
                  <a:pt x="12681" y="7419"/>
                  <a:pt x="12543" y="7613"/>
                </a:cubicBezTo>
                <a:cubicBezTo>
                  <a:pt x="12431" y="7769"/>
                  <a:pt x="12407" y="7941"/>
                  <a:pt x="12449" y="8312"/>
                </a:cubicBezTo>
                <a:cubicBezTo>
                  <a:pt x="12490" y="8671"/>
                  <a:pt x="12474" y="8823"/>
                  <a:pt x="12384" y="8890"/>
                </a:cubicBezTo>
                <a:cubicBezTo>
                  <a:pt x="12316" y="8939"/>
                  <a:pt x="12241" y="9112"/>
                  <a:pt x="12220" y="9268"/>
                </a:cubicBezTo>
                <a:cubicBezTo>
                  <a:pt x="12198" y="9424"/>
                  <a:pt x="12111" y="9582"/>
                  <a:pt x="12025" y="9623"/>
                </a:cubicBezTo>
                <a:cubicBezTo>
                  <a:pt x="11717" y="9767"/>
                  <a:pt x="10693" y="9254"/>
                  <a:pt x="10776" y="8996"/>
                </a:cubicBezTo>
                <a:cubicBezTo>
                  <a:pt x="10798" y="8928"/>
                  <a:pt x="10421" y="8855"/>
                  <a:pt x="9936" y="8836"/>
                </a:cubicBezTo>
                <a:cubicBezTo>
                  <a:pt x="9450" y="8818"/>
                  <a:pt x="9015" y="8731"/>
                  <a:pt x="8969" y="8642"/>
                </a:cubicBezTo>
                <a:cubicBezTo>
                  <a:pt x="8923" y="8553"/>
                  <a:pt x="8816" y="8482"/>
                  <a:pt x="8732" y="8482"/>
                </a:cubicBezTo>
                <a:cubicBezTo>
                  <a:pt x="8648" y="8482"/>
                  <a:pt x="8555" y="8369"/>
                  <a:pt x="8527" y="8229"/>
                </a:cubicBezTo>
                <a:cubicBezTo>
                  <a:pt x="8485" y="8019"/>
                  <a:pt x="8361" y="7980"/>
                  <a:pt x="7803" y="8025"/>
                </a:cubicBezTo>
                <a:lnTo>
                  <a:pt x="7129" y="8084"/>
                </a:lnTo>
                <a:lnTo>
                  <a:pt x="7155" y="7666"/>
                </a:lnTo>
                <a:cubicBezTo>
                  <a:pt x="7180" y="7251"/>
                  <a:pt x="7178" y="7249"/>
                  <a:pt x="6541" y="7234"/>
                </a:cubicBezTo>
                <a:cubicBezTo>
                  <a:pt x="6191" y="7226"/>
                  <a:pt x="5882" y="7180"/>
                  <a:pt x="5857" y="7132"/>
                </a:cubicBezTo>
                <a:cubicBezTo>
                  <a:pt x="5833" y="7084"/>
                  <a:pt x="5762" y="7131"/>
                  <a:pt x="5701" y="7229"/>
                </a:cubicBezTo>
                <a:cubicBezTo>
                  <a:pt x="5559" y="7456"/>
                  <a:pt x="5340" y="7136"/>
                  <a:pt x="5340" y="6705"/>
                </a:cubicBezTo>
                <a:cubicBezTo>
                  <a:pt x="5340" y="6452"/>
                  <a:pt x="5276" y="6409"/>
                  <a:pt x="4924" y="6409"/>
                </a:cubicBezTo>
                <a:cubicBezTo>
                  <a:pt x="4694" y="6409"/>
                  <a:pt x="4434" y="6320"/>
                  <a:pt x="4346" y="6214"/>
                </a:cubicBezTo>
                <a:cubicBezTo>
                  <a:pt x="4215" y="6058"/>
                  <a:pt x="4158" y="6071"/>
                  <a:pt x="4033" y="6287"/>
                </a:cubicBezTo>
                <a:cubicBezTo>
                  <a:pt x="3799" y="6694"/>
                  <a:pt x="3200" y="6314"/>
                  <a:pt x="3298" y="5821"/>
                </a:cubicBezTo>
                <a:cubicBezTo>
                  <a:pt x="3327" y="5678"/>
                  <a:pt x="3271" y="5608"/>
                  <a:pt x="3132" y="5608"/>
                </a:cubicBezTo>
                <a:cubicBezTo>
                  <a:pt x="2798" y="5608"/>
                  <a:pt x="2685" y="4545"/>
                  <a:pt x="2950" y="3894"/>
                </a:cubicBezTo>
                <a:cubicBezTo>
                  <a:pt x="2995" y="3784"/>
                  <a:pt x="3004" y="3695"/>
                  <a:pt x="2970" y="3695"/>
                </a:cubicBezTo>
                <a:cubicBezTo>
                  <a:pt x="2936" y="3695"/>
                  <a:pt x="2950" y="3599"/>
                  <a:pt x="3001" y="3481"/>
                </a:cubicBezTo>
                <a:cubicBezTo>
                  <a:pt x="3052" y="3363"/>
                  <a:pt x="3072" y="3225"/>
                  <a:pt x="3046" y="3175"/>
                </a:cubicBezTo>
                <a:cubicBezTo>
                  <a:pt x="3020" y="3125"/>
                  <a:pt x="3039" y="2943"/>
                  <a:pt x="3086" y="2772"/>
                </a:cubicBezTo>
                <a:cubicBezTo>
                  <a:pt x="3138" y="2589"/>
                  <a:pt x="3197" y="2516"/>
                  <a:pt x="3329" y="2510"/>
                </a:cubicBezTo>
                <a:close/>
                <a:moveTo>
                  <a:pt x="17976" y="2578"/>
                </a:moveTo>
                <a:cubicBezTo>
                  <a:pt x="18546" y="2578"/>
                  <a:pt x="18660" y="2624"/>
                  <a:pt x="18698" y="2860"/>
                </a:cubicBezTo>
                <a:cubicBezTo>
                  <a:pt x="18723" y="3013"/>
                  <a:pt x="18777" y="3261"/>
                  <a:pt x="18819" y="3413"/>
                </a:cubicBezTo>
                <a:cubicBezTo>
                  <a:pt x="18977" y="3982"/>
                  <a:pt x="18877" y="5204"/>
                  <a:pt x="18700" y="4865"/>
                </a:cubicBezTo>
                <a:cubicBezTo>
                  <a:pt x="18672" y="4810"/>
                  <a:pt x="18359" y="4781"/>
                  <a:pt x="18004" y="4802"/>
                </a:cubicBezTo>
                <a:cubicBezTo>
                  <a:pt x="17648" y="4822"/>
                  <a:pt x="17258" y="4861"/>
                  <a:pt x="17136" y="4889"/>
                </a:cubicBezTo>
                <a:cubicBezTo>
                  <a:pt x="16848" y="4955"/>
                  <a:pt x="16818" y="4881"/>
                  <a:pt x="16818" y="4132"/>
                </a:cubicBezTo>
                <a:cubicBezTo>
                  <a:pt x="16818" y="3655"/>
                  <a:pt x="16874" y="3401"/>
                  <a:pt x="17060" y="3044"/>
                </a:cubicBezTo>
                <a:cubicBezTo>
                  <a:pt x="17289" y="2605"/>
                  <a:pt x="17342" y="2578"/>
                  <a:pt x="17976" y="2578"/>
                </a:cubicBezTo>
                <a:close/>
                <a:moveTo>
                  <a:pt x="15576" y="2661"/>
                </a:moveTo>
                <a:cubicBezTo>
                  <a:pt x="15625" y="2619"/>
                  <a:pt x="15683" y="2679"/>
                  <a:pt x="15710" y="2874"/>
                </a:cubicBezTo>
                <a:cubicBezTo>
                  <a:pt x="15744" y="3126"/>
                  <a:pt x="15833" y="3211"/>
                  <a:pt x="16098" y="3248"/>
                </a:cubicBezTo>
                <a:cubicBezTo>
                  <a:pt x="16442" y="3296"/>
                  <a:pt x="16443" y="3299"/>
                  <a:pt x="16469" y="3996"/>
                </a:cubicBezTo>
                <a:cubicBezTo>
                  <a:pt x="16496" y="4721"/>
                  <a:pt x="16410" y="5083"/>
                  <a:pt x="16273" y="4821"/>
                </a:cubicBezTo>
                <a:cubicBezTo>
                  <a:pt x="16177" y="4639"/>
                  <a:pt x="15472" y="4550"/>
                  <a:pt x="15341" y="4705"/>
                </a:cubicBezTo>
                <a:cubicBezTo>
                  <a:pt x="15163" y="4916"/>
                  <a:pt x="15152" y="4513"/>
                  <a:pt x="15319" y="3942"/>
                </a:cubicBezTo>
                <a:cubicBezTo>
                  <a:pt x="15411" y="3627"/>
                  <a:pt x="15488" y="3231"/>
                  <a:pt x="15488" y="3064"/>
                </a:cubicBezTo>
                <a:cubicBezTo>
                  <a:pt x="15488" y="2846"/>
                  <a:pt x="15527" y="2702"/>
                  <a:pt x="15576" y="2661"/>
                </a:cubicBezTo>
                <a:close/>
                <a:moveTo>
                  <a:pt x="14077" y="5661"/>
                </a:moveTo>
                <a:cubicBezTo>
                  <a:pt x="14120" y="5641"/>
                  <a:pt x="14161" y="5640"/>
                  <a:pt x="14196" y="5666"/>
                </a:cubicBezTo>
                <a:cubicBezTo>
                  <a:pt x="14302" y="5744"/>
                  <a:pt x="14322" y="6264"/>
                  <a:pt x="14322" y="9103"/>
                </a:cubicBezTo>
                <a:cubicBezTo>
                  <a:pt x="14322" y="10943"/>
                  <a:pt x="14293" y="12485"/>
                  <a:pt x="14259" y="12526"/>
                </a:cubicBezTo>
                <a:cubicBezTo>
                  <a:pt x="14224" y="12567"/>
                  <a:pt x="14080" y="12510"/>
                  <a:pt x="13938" y="12395"/>
                </a:cubicBezTo>
                <a:cubicBezTo>
                  <a:pt x="13746" y="12240"/>
                  <a:pt x="13683" y="12086"/>
                  <a:pt x="13691" y="11807"/>
                </a:cubicBezTo>
                <a:cubicBezTo>
                  <a:pt x="13697" y="11601"/>
                  <a:pt x="13628" y="11317"/>
                  <a:pt x="13539" y="11176"/>
                </a:cubicBezTo>
                <a:cubicBezTo>
                  <a:pt x="13402" y="10958"/>
                  <a:pt x="13391" y="10851"/>
                  <a:pt x="13469" y="10458"/>
                </a:cubicBezTo>
                <a:cubicBezTo>
                  <a:pt x="13519" y="10204"/>
                  <a:pt x="13565" y="9605"/>
                  <a:pt x="13570" y="9123"/>
                </a:cubicBezTo>
                <a:cubicBezTo>
                  <a:pt x="13574" y="8640"/>
                  <a:pt x="13602" y="8102"/>
                  <a:pt x="13630" y="7928"/>
                </a:cubicBezTo>
                <a:cubicBezTo>
                  <a:pt x="13659" y="7754"/>
                  <a:pt x="13686" y="7328"/>
                  <a:pt x="13693" y="6982"/>
                </a:cubicBezTo>
                <a:cubicBezTo>
                  <a:pt x="13700" y="6635"/>
                  <a:pt x="13752" y="6323"/>
                  <a:pt x="13807" y="6287"/>
                </a:cubicBezTo>
                <a:cubicBezTo>
                  <a:pt x="13862" y="6252"/>
                  <a:pt x="13888" y="6163"/>
                  <a:pt x="13865" y="6093"/>
                </a:cubicBezTo>
                <a:cubicBezTo>
                  <a:pt x="13817" y="5943"/>
                  <a:pt x="13949" y="5719"/>
                  <a:pt x="14077" y="5661"/>
                </a:cubicBezTo>
                <a:close/>
                <a:moveTo>
                  <a:pt x="2163" y="8928"/>
                </a:moveTo>
                <a:cubicBezTo>
                  <a:pt x="2220" y="8818"/>
                  <a:pt x="3412" y="9284"/>
                  <a:pt x="3760" y="9555"/>
                </a:cubicBezTo>
                <a:cubicBezTo>
                  <a:pt x="3829" y="9608"/>
                  <a:pt x="3959" y="9669"/>
                  <a:pt x="4050" y="9691"/>
                </a:cubicBezTo>
                <a:cubicBezTo>
                  <a:pt x="4328" y="9758"/>
                  <a:pt x="5622" y="10426"/>
                  <a:pt x="5774" y="10579"/>
                </a:cubicBezTo>
                <a:cubicBezTo>
                  <a:pt x="5859" y="10665"/>
                  <a:pt x="5899" y="10831"/>
                  <a:pt x="5873" y="10997"/>
                </a:cubicBezTo>
                <a:cubicBezTo>
                  <a:pt x="5831" y="11256"/>
                  <a:pt x="5833" y="11258"/>
                  <a:pt x="5921" y="10997"/>
                </a:cubicBezTo>
                <a:cubicBezTo>
                  <a:pt x="6038" y="10646"/>
                  <a:pt x="6308" y="10630"/>
                  <a:pt x="6408" y="10972"/>
                </a:cubicBezTo>
                <a:cubicBezTo>
                  <a:pt x="6453" y="11128"/>
                  <a:pt x="6502" y="11167"/>
                  <a:pt x="6534" y="11069"/>
                </a:cubicBezTo>
                <a:cubicBezTo>
                  <a:pt x="6608" y="10838"/>
                  <a:pt x="7595" y="11321"/>
                  <a:pt x="7755" y="11667"/>
                </a:cubicBezTo>
                <a:cubicBezTo>
                  <a:pt x="7843" y="11856"/>
                  <a:pt x="7921" y="11894"/>
                  <a:pt x="8005" y="11793"/>
                </a:cubicBezTo>
                <a:cubicBezTo>
                  <a:pt x="8086" y="11695"/>
                  <a:pt x="8447" y="11806"/>
                  <a:pt x="9083" y="12123"/>
                </a:cubicBezTo>
                <a:cubicBezTo>
                  <a:pt x="9942" y="12552"/>
                  <a:pt x="10037" y="12634"/>
                  <a:pt x="10014" y="12934"/>
                </a:cubicBezTo>
                <a:cubicBezTo>
                  <a:pt x="10000" y="13117"/>
                  <a:pt x="10031" y="13269"/>
                  <a:pt x="10082" y="13269"/>
                </a:cubicBezTo>
                <a:cubicBezTo>
                  <a:pt x="10133" y="13269"/>
                  <a:pt x="10151" y="13197"/>
                  <a:pt x="10122" y="13109"/>
                </a:cubicBezTo>
                <a:cubicBezTo>
                  <a:pt x="10027" y="12813"/>
                  <a:pt x="10341" y="12745"/>
                  <a:pt x="10804" y="12958"/>
                </a:cubicBezTo>
                <a:cubicBezTo>
                  <a:pt x="11123" y="13105"/>
                  <a:pt x="11283" y="13267"/>
                  <a:pt x="11334" y="13497"/>
                </a:cubicBezTo>
                <a:cubicBezTo>
                  <a:pt x="11467" y="14104"/>
                  <a:pt x="11811" y="14752"/>
                  <a:pt x="11697" y="14182"/>
                </a:cubicBezTo>
                <a:cubicBezTo>
                  <a:pt x="11675" y="14069"/>
                  <a:pt x="11708" y="13848"/>
                  <a:pt x="11768" y="13691"/>
                </a:cubicBezTo>
                <a:cubicBezTo>
                  <a:pt x="11872" y="13417"/>
                  <a:pt x="11903" y="13419"/>
                  <a:pt x="12532" y="13735"/>
                </a:cubicBezTo>
                <a:cubicBezTo>
                  <a:pt x="13249" y="14095"/>
                  <a:pt x="13441" y="14136"/>
                  <a:pt x="13373" y="13924"/>
                </a:cubicBezTo>
                <a:cubicBezTo>
                  <a:pt x="13301" y="13700"/>
                  <a:pt x="13620" y="13250"/>
                  <a:pt x="13772" y="13361"/>
                </a:cubicBezTo>
                <a:cubicBezTo>
                  <a:pt x="13847" y="13417"/>
                  <a:pt x="13964" y="13376"/>
                  <a:pt x="14032" y="13269"/>
                </a:cubicBezTo>
                <a:cubicBezTo>
                  <a:pt x="14213" y="12979"/>
                  <a:pt x="14246" y="13282"/>
                  <a:pt x="14264" y="15361"/>
                </a:cubicBezTo>
                <a:cubicBezTo>
                  <a:pt x="14281" y="17386"/>
                  <a:pt x="14286" y="17369"/>
                  <a:pt x="13698" y="17041"/>
                </a:cubicBezTo>
                <a:cubicBezTo>
                  <a:pt x="13279" y="16807"/>
                  <a:pt x="13141" y="16638"/>
                  <a:pt x="13206" y="16434"/>
                </a:cubicBezTo>
                <a:cubicBezTo>
                  <a:pt x="13235" y="16346"/>
                  <a:pt x="13185" y="16360"/>
                  <a:pt x="13095" y="16468"/>
                </a:cubicBezTo>
                <a:cubicBezTo>
                  <a:pt x="12924" y="16674"/>
                  <a:pt x="13031" y="16723"/>
                  <a:pt x="9749" y="15104"/>
                </a:cubicBezTo>
                <a:cubicBezTo>
                  <a:pt x="9029" y="14749"/>
                  <a:pt x="8717" y="14526"/>
                  <a:pt x="8734" y="14381"/>
                </a:cubicBezTo>
                <a:cubicBezTo>
                  <a:pt x="8754" y="14221"/>
                  <a:pt x="8732" y="14214"/>
                  <a:pt x="8646" y="14351"/>
                </a:cubicBezTo>
                <a:cubicBezTo>
                  <a:pt x="8559" y="14490"/>
                  <a:pt x="7812" y="14179"/>
                  <a:pt x="5461" y="13026"/>
                </a:cubicBezTo>
                <a:cubicBezTo>
                  <a:pt x="3771" y="12197"/>
                  <a:pt x="2376" y="11517"/>
                  <a:pt x="2362" y="11516"/>
                </a:cubicBezTo>
                <a:cubicBezTo>
                  <a:pt x="2348" y="11515"/>
                  <a:pt x="2268" y="11209"/>
                  <a:pt x="2183" y="10836"/>
                </a:cubicBezTo>
                <a:cubicBezTo>
                  <a:pt x="2032" y="10176"/>
                  <a:pt x="2021" y="9200"/>
                  <a:pt x="2163" y="8928"/>
                </a:cubicBezTo>
                <a:close/>
                <a:moveTo>
                  <a:pt x="3510" y="10637"/>
                </a:moveTo>
                <a:cubicBezTo>
                  <a:pt x="3464" y="10692"/>
                  <a:pt x="3446" y="10803"/>
                  <a:pt x="3473" y="10885"/>
                </a:cubicBezTo>
                <a:cubicBezTo>
                  <a:pt x="3544" y="11106"/>
                  <a:pt x="3594" y="11063"/>
                  <a:pt x="3594" y="10783"/>
                </a:cubicBezTo>
                <a:cubicBezTo>
                  <a:pt x="3594" y="10646"/>
                  <a:pt x="3557" y="10582"/>
                  <a:pt x="3510" y="10637"/>
                </a:cubicBezTo>
                <a:close/>
                <a:moveTo>
                  <a:pt x="5590" y="11273"/>
                </a:moveTo>
                <a:cubicBezTo>
                  <a:pt x="5544" y="11219"/>
                  <a:pt x="5507" y="11287"/>
                  <a:pt x="5507" y="11424"/>
                </a:cubicBezTo>
                <a:cubicBezTo>
                  <a:pt x="5507" y="11561"/>
                  <a:pt x="5544" y="11671"/>
                  <a:pt x="5590" y="11671"/>
                </a:cubicBezTo>
                <a:cubicBezTo>
                  <a:pt x="5636" y="11671"/>
                  <a:pt x="5673" y="11608"/>
                  <a:pt x="5673" y="11526"/>
                </a:cubicBezTo>
                <a:cubicBezTo>
                  <a:pt x="5673" y="11443"/>
                  <a:pt x="5636" y="11328"/>
                  <a:pt x="5590" y="11273"/>
                </a:cubicBezTo>
                <a:close/>
                <a:moveTo>
                  <a:pt x="8684" y="13172"/>
                </a:moveTo>
                <a:cubicBezTo>
                  <a:pt x="8564" y="13145"/>
                  <a:pt x="8502" y="13199"/>
                  <a:pt x="8522" y="13317"/>
                </a:cubicBezTo>
                <a:cubicBezTo>
                  <a:pt x="8541" y="13422"/>
                  <a:pt x="8593" y="13507"/>
                  <a:pt x="8638" y="13507"/>
                </a:cubicBezTo>
                <a:cubicBezTo>
                  <a:pt x="8684" y="13507"/>
                  <a:pt x="8788" y="13634"/>
                  <a:pt x="8868" y="13788"/>
                </a:cubicBezTo>
                <a:cubicBezTo>
                  <a:pt x="9023" y="14085"/>
                  <a:pt x="9166" y="14027"/>
                  <a:pt x="9166" y="13672"/>
                </a:cubicBezTo>
                <a:cubicBezTo>
                  <a:pt x="9166" y="13434"/>
                  <a:pt x="8974" y="13237"/>
                  <a:pt x="8684" y="13172"/>
                </a:cubicBezTo>
                <a:close/>
                <a:moveTo>
                  <a:pt x="68" y="15497"/>
                </a:moveTo>
                <a:lnTo>
                  <a:pt x="0" y="15512"/>
                </a:lnTo>
                <a:cubicBezTo>
                  <a:pt x="8" y="15648"/>
                  <a:pt x="14" y="15725"/>
                  <a:pt x="23" y="15682"/>
                </a:cubicBezTo>
                <a:cubicBezTo>
                  <a:pt x="39" y="15602"/>
                  <a:pt x="54" y="15542"/>
                  <a:pt x="68" y="15497"/>
                </a:cubicBezTo>
                <a:close/>
              </a:path>
            </a:pathLst>
          </a:custGeom>
          <a:ln w="12700">
            <a:miter lim="400000"/>
          </a:ln>
        </p:spPr>
      </p:pic>
      <p:pic>
        <p:nvPicPr>
          <p:cNvPr id="446" name="Picture 6" descr="Picture 6"/>
          <p:cNvPicPr>
            <a:picLocks noChangeAspect="1"/>
          </p:cNvPicPr>
          <p:nvPr/>
        </p:nvPicPr>
        <p:blipFill>
          <a:blip r:embed="rId3"/>
          <a:stretch>
            <a:fillRect/>
          </a:stretch>
        </p:blipFill>
        <p:spPr>
          <a:xfrm>
            <a:off x="1741609" y="2220747"/>
            <a:ext cx="3656016" cy="1888943"/>
          </a:xfrm>
          <a:prstGeom prst="rect">
            <a:avLst/>
          </a:prstGeom>
          <a:ln w="12700">
            <a:miter lim="400000"/>
          </a:ln>
        </p:spPr>
      </p:pic>
      <p:sp>
        <p:nvSpPr>
          <p:cNvPr id="447" name="テキスト ボックス 6153"/>
          <p:cNvSpPr txBox="1"/>
          <p:nvPr/>
        </p:nvSpPr>
        <p:spPr>
          <a:xfrm>
            <a:off x="4306304" y="2215836"/>
            <a:ext cx="2232250" cy="5093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ctr">
              <a:defRPr sz="1400" b="1"/>
            </a:pPr>
            <a:r>
              <a:t>Thickening Zone</a:t>
            </a:r>
          </a:p>
          <a:p>
            <a:pPr algn="ctr">
              <a:defRPr sz="1400" b="1"/>
            </a:pPr>
            <a:r>
              <a:t>(Low Pressure Zone)</a:t>
            </a:r>
          </a:p>
        </p:txBody>
      </p:sp>
      <p:sp>
        <p:nvSpPr>
          <p:cNvPr id="448" name="テキスト ボックス 74"/>
          <p:cNvSpPr txBox="1"/>
          <p:nvPr/>
        </p:nvSpPr>
        <p:spPr>
          <a:xfrm>
            <a:off x="1703510" y="1698937"/>
            <a:ext cx="2245570" cy="5093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ctr">
              <a:defRPr sz="1400" b="1"/>
            </a:pPr>
            <a:r>
              <a:t>Dewatering Zone</a:t>
            </a:r>
          </a:p>
          <a:p>
            <a:pPr algn="ctr">
              <a:defRPr sz="1400" b="1"/>
            </a:pPr>
            <a:r>
              <a:t>(High Pressure Zone)</a:t>
            </a:r>
          </a:p>
        </p:txBody>
      </p:sp>
      <p:sp>
        <p:nvSpPr>
          <p:cNvPr id="449" name="直線矢印コネクタ 75"/>
          <p:cNvSpPr/>
          <p:nvPr/>
        </p:nvSpPr>
        <p:spPr>
          <a:xfrm flipH="1">
            <a:off x="4149326" y="2769368"/>
            <a:ext cx="1116213" cy="676927"/>
          </a:xfrm>
          <a:prstGeom prst="line">
            <a:avLst/>
          </a:prstGeom>
          <a:ln w="19050">
            <a:solidFill>
              <a:srgbClr val="FF0000"/>
            </a:solidFill>
            <a:miter/>
            <a:tailEnd type="triangle"/>
          </a:ln>
        </p:spPr>
        <p:txBody>
          <a:bodyPr lIns="45718" tIns="45718" rIns="45718" bIns="45718"/>
          <a:lstStyle/>
          <a:p>
            <a:endParaRPr/>
          </a:p>
        </p:txBody>
      </p:sp>
      <p:sp>
        <p:nvSpPr>
          <p:cNvPr id="450" name="直線矢印コネクタ 78"/>
          <p:cNvSpPr/>
          <p:nvPr/>
        </p:nvSpPr>
        <p:spPr>
          <a:xfrm>
            <a:off x="2826297" y="2220748"/>
            <a:ext cx="568673" cy="944470"/>
          </a:xfrm>
          <a:prstGeom prst="line">
            <a:avLst/>
          </a:prstGeom>
          <a:ln w="19050">
            <a:solidFill>
              <a:srgbClr val="FF0000"/>
            </a:solidFill>
            <a:miter/>
            <a:tailEnd type="triangle"/>
          </a:ln>
        </p:spPr>
        <p:txBody>
          <a:bodyPr lIns="45718" tIns="45718" rIns="45718" bIns="45718"/>
          <a:lstStyle/>
          <a:p>
            <a:endParaRPr/>
          </a:p>
        </p:txBody>
      </p:sp>
      <p:sp>
        <p:nvSpPr>
          <p:cNvPr id="451" name="テキスト ボックス 6163"/>
          <p:cNvSpPr txBox="1"/>
          <p:nvPr/>
        </p:nvSpPr>
        <p:spPr>
          <a:xfrm>
            <a:off x="1703510" y="3645025"/>
            <a:ext cx="1690466" cy="3005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gn="ctr">
              <a:defRPr sz="1600" b="1"/>
            </a:lvl1pPr>
          </a:lstStyle>
          <a:p>
            <a:r>
              <a:t>Cylinder Unit</a:t>
            </a:r>
          </a:p>
        </p:txBody>
      </p:sp>
      <p:grpSp>
        <p:nvGrpSpPr>
          <p:cNvPr id="454" name="グループ化 88"/>
          <p:cNvGrpSpPr/>
          <p:nvPr/>
        </p:nvGrpSpPr>
        <p:grpSpPr>
          <a:xfrm>
            <a:off x="1715218" y="5115038"/>
            <a:ext cx="4620638" cy="1096574"/>
            <a:chOff x="0" y="0"/>
            <a:chExt cx="4620637" cy="1096573"/>
          </a:xfrm>
        </p:grpSpPr>
        <p:sp>
          <p:nvSpPr>
            <p:cNvPr id="452" name="右矢印 89"/>
            <p:cNvSpPr/>
            <p:nvPr/>
          </p:nvSpPr>
          <p:spPr>
            <a:xfrm>
              <a:off x="0" y="381248"/>
              <a:ext cx="612001" cy="252003"/>
            </a:xfrm>
            <a:prstGeom prst="rightArrow">
              <a:avLst>
                <a:gd name="adj1" fmla="val 50000"/>
                <a:gd name="adj2" fmla="val 50000"/>
              </a:avLst>
            </a:prstGeom>
            <a:solidFill>
              <a:srgbClr val="FF0000"/>
            </a:solidFill>
            <a:ln w="12700" cap="flat">
              <a:solidFill>
                <a:srgbClr val="000000"/>
              </a:solidFill>
              <a:prstDash val="solid"/>
              <a:miter lim="800000"/>
            </a:ln>
            <a:effectLst/>
          </p:spPr>
          <p:txBody>
            <a:bodyPr wrap="square" lIns="45718" tIns="45718" rIns="45718" bIns="45718" numCol="1" anchor="ctr">
              <a:noAutofit/>
            </a:bodyPr>
            <a:lstStyle/>
            <a:p>
              <a:pPr algn="ctr">
                <a:defRPr sz="2200">
                  <a:ln w="9525" cap="flat">
                    <a:solidFill>
                      <a:srgbClr val="385724"/>
                    </a:solidFill>
                    <a:prstDash val="solid"/>
                    <a:round/>
                  </a:ln>
                </a:defRPr>
              </a:pPr>
              <a:endParaRPr/>
            </a:p>
          </p:txBody>
        </p:sp>
        <p:sp>
          <p:nvSpPr>
            <p:cNvPr id="453" name="テキスト ボックス 90"/>
            <p:cNvSpPr txBox="1"/>
            <p:nvPr/>
          </p:nvSpPr>
          <p:spPr>
            <a:xfrm>
              <a:off x="926995" y="-1"/>
              <a:ext cx="3693643" cy="109657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defRPr sz="2200">
                  <a:ln w="9525" cap="flat">
                    <a:solidFill>
                      <a:srgbClr val="385724"/>
                    </a:solidFill>
                    <a:prstDash val="solid"/>
                    <a:round/>
                  </a:ln>
                </a:defRPr>
              </a:lvl1pPr>
            </a:lstStyle>
            <a:p>
              <a:r>
                <a:t>No separated flocculation Tank / Conditioning Tank, other auxialiry items Required</a:t>
              </a:r>
            </a:p>
          </p:txBody>
        </p:sp>
      </p:grpSp>
      <p:grpSp>
        <p:nvGrpSpPr>
          <p:cNvPr id="458" name="グループ化 2"/>
          <p:cNvGrpSpPr/>
          <p:nvPr/>
        </p:nvGrpSpPr>
        <p:grpSpPr>
          <a:xfrm>
            <a:off x="6623010" y="1792734"/>
            <a:ext cx="2281303" cy="2572372"/>
            <a:chOff x="-1" y="0"/>
            <a:chExt cx="2281302" cy="2572371"/>
          </a:xfrm>
        </p:grpSpPr>
        <p:pic>
          <p:nvPicPr>
            <p:cNvPr id="455" name="Picture 5" descr="Picture 5"/>
            <p:cNvPicPr>
              <a:picLocks noChangeAspect="1"/>
            </p:cNvPicPr>
            <p:nvPr/>
          </p:nvPicPr>
          <p:blipFill>
            <a:blip r:embed="rId4"/>
            <a:stretch>
              <a:fillRect/>
            </a:stretch>
          </p:blipFill>
          <p:spPr>
            <a:xfrm>
              <a:off x="654077" y="0"/>
              <a:ext cx="1411201" cy="1058402"/>
            </a:xfrm>
            <a:prstGeom prst="rect">
              <a:avLst/>
            </a:prstGeom>
            <a:ln w="9525" cap="flat">
              <a:solidFill>
                <a:srgbClr val="000000"/>
              </a:solidFill>
              <a:prstDash val="solid"/>
              <a:round/>
            </a:ln>
            <a:effectLst/>
          </p:spPr>
        </p:pic>
        <p:sp>
          <p:nvSpPr>
            <p:cNvPr id="456" name="直線矢印コネクタ 59"/>
            <p:cNvSpPr/>
            <p:nvPr/>
          </p:nvSpPr>
          <p:spPr>
            <a:xfrm>
              <a:off x="1359676" y="1058400"/>
              <a:ext cx="921626" cy="1513972"/>
            </a:xfrm>
            <a:prstGeom prst="line">
              <a:avLst/>
            </a:prstGeom>
            <a:noFill/>
            <a:ln w="12700" cap="flat">
              <a:solidFill>
                <a:srgbClr val="000000"/>
              </a:solidFill>
              <a:prstDash val="solid"/>
              <a:miter lim="800000"/>
              <a:tailEnd type="triangle" w="med" len="med"/>
            </a:ln>
            <a:effectLst/>
          </p:spPr>
          <p:txBody>
            <a:bodyPr wrap="square" lIns="45718" tIns="45718" rIns="45718" bIns="45718" numCol="1" anchor="t">
              <a:noAutofit/>
            </a:bodyPr>
            <a:lstStyle/>
            <a:p>
              <a:endParaRPr/>
            </a:p>
          </p:txBody>
        </p:sp>
        <p:sp>
          <p:nvSpPr>
            <p:cNvPr id="457" name="テキスト ボックス 92"/>
            <p:cNvSpPr txBox="1"/>
            <p:nvPr/>
          </p:nvSpPr>
          <p:spPr>
            <a:xfrm>
              <a:off x="-2" y="1198147"/>
              <a:ext cx="1411201" cy="55459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p>
              <a:pPr algn="ctr">
                <a:defRPr sz="1600" b="1"/>
              </a:pPr>
              <a:r>
                <a:t>Flocculation</a:t>
              </a:r>
            </a:p>
            <a:p>
              <a:pPr algn="ctr">
                <a:defRPr sz="1600" b="1"/>
              </a:pPr>
              <a:r>
                <a:t>Tank</a:t>
              </a:r>
            </a:p>
          </p:txBody>
        </p:sp>
      </p:grpSp>
      <p:grpSp>
        <p:nvGrpSpPr>
          <p:cNvPr id="462" name="グループ化 1"/>
          <p:cNvGrpSpPr/>
          <p:nvPr/>
        </p:nvGrpSpPr>
        <p:grpSpPr>
          <a:xfrm>
            <a:off x="8904311" y="1792733"/>
            <a:ext cx="2200078" cy="2572374"/>
            <a:chOff x="-1" y="0"/>
            <a:chExt cx="2200077" cy="2572373"/>
          </a:xfrm>
        </p:grpSpPr>
        <p:sp>
          <p:nvSpPr>
            <p:cNvPr id="459" name="直線矢印コネクタ 53"/>
            <p:cNvSpPr/>
            <p:nvPr/>
          </p:nvSpPr>
          <p:spPr>
            <a:xfrm>
              <a:off x="635642" y="1057570"/>
              <a:ext cx="300464" cy="1514804"/>
            </a:xfrm>
            <a:prstGeom prst="line">
              <a:avLst/>
            </a:prstGeom>
            <a:noFill/>
            <a:ln w="12700" cap="flat">
              <a:solidFill>
                <a:srgbClr val="000000"/>
              </a:solidFill>
              <a:prstDash val="solid"/>
              <a:miter lim="800000"/>
              <a:tailEnd type="triangle" w="med" len="med"/>
            </a:ln>
            <a:effectLst/>
          </p:spPr>
          <p:txBody>
            <a:bodyPr wrap="square" lIns="45718" tIns="45718" rIns="45718" bIns="45718" numCol="1" anchor="t">
              <a:noAutofit/>
            </a:bodyPr>
            <a:lstStyle/>
            <a:p>
              <a:endParaRPr/>
            </a:p>
          </p:txBody>
        </p:sp>
        <p:pic>
          <p:nvPicPr>
            <p:cNvPr id="460" name="Picture 4" descr="Picture 4"/>
            <p:cNvPicPr>
              <a:picLocks noChangeAspect="1"/>
            </p:cNvPicPr>
            <p:nvPr/>
          </p:nvPicPr>
          <p:blipFill>
            <a:blip r:embed="rId5"/>
            <a:stretch>
              <a:fillRect/>
            </a:stretch>
          </p:blipFill>
          <p:spPr>
            <a:xfrm>
              <a:off x="-2" y="0"/>
              <a:ext cx="1271290" cy="1057572"/>
            </a:xfrm>
            <a:prstGeom prst="rect">
              <a:avLst/>
            </a:prstGeom>
            <a:ln w="9525" cap="flat">
              <a:solidFill>
                <a:srgbClr val="000000"/>
              </a:solidFill>
              <a:prstDash val="solid"/>
              <a:round/>
            </a:ln>
            <a:effectLst/>
          </p:spPr>
        </p:pic>
        <p:sp>
          <p:nvSpPr>
            <p:cNvPr id="461" name="テキスト ボックス 93"/>
            <p:cNvSpPr txBox="1"/>
            <p:nvPr/>
          </p:nvSpPr>
          <p:spPr>
            <a:xfrm>
              <a:off x="928789" y="1158902"/>
              <a:ext cx="1271288" cy="55459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p>
              <a:pPr algn="ctr">
                <a:defRPr sz="1600" b="1"/>
              </a:pPr>
              <a:r>
                <a:t>Flow Control</a:t>
              </a:r>
            </a:p>
            <a:p>
              <a:pPr algn="ctr">
                <a:defRPr sz="1600" b="1"/>
              </a:pPr>
              <a:r>
                <a:t>Tank</a:t>
              </a:r>
            </a:p>
          </p:txBody>
        </p:sp>
      </p:grpSp>
      <p:grpSp>
        <p:nvGrpSpPr>
          <p:cNvPr id="468" name="グループ化 4"/>
          <p:cNvGrpSpPr/>
          <p:nvPr/>
        </p:nvGrpSpPr>
        <p:grpSpPr>
          <a:xfrm>
            <a:off x="5465549" y="3517883"/>
            <a:ext cx="1235652" cy="1155437"/>
            <a:chOff x="0" y="-1"/>
            <a:chExt cx="1235650" cy="1155436"/>
          </a:xfrm>
        </p:grpSpPr>
        <p:grpSp>
          <p:nvGrpSpPr>
            <p:cNvPr id="466" name="グループ化 6167"/>
            <p:cNvGrpSpPr/>
            <p:nvPr/>
          </p:nvGrpSpPr>
          <p:grpSpPr>
            <a:xfrm>
              <a:off x="18540" y="-2"/>
              <a:ext cx="1217112" cy="785410"/>
              <a:chOff x="0" y="0"/>
              <a:chExt cx="1217110" cy="785408"/>
            </a:xfrm>
          </p:grpSpPr>
          <p:sp>
            <p:nvSpPr>
              <p:cNvPr id="463" name="山形 6166"/>
              <p:cNvSpPr/>
              <p:nvPr/>
            </p:nvSpPr>
            <p:spPr>
              <a:xfrm rot="12196978">
                <a:off x="722692" y="322862"/>
                <a:ext cx="434507" cy="392661"/>
              </a:xfrm>
              <a:prstGeom prst="chevron">
                <a:avLst>
                  <a:gd name="adj" fmla="val 50000"/>
                </a:avLst>
              </a:prstGeom>
              <a:solidFill>
                <a:srgbClr val="FF0000"/>
              </a:solidFill>
              <a:ln w="12700" cap="flat">
                <a:solidFill>
                  <a:srgbClr val="000000"/>
                </a:solidFill>
                <a:prstDash val="solid"/>
                <a:miter lim="800000"/>
              </a:ln>
              <a:effectLst/>
            </p:spPr>
            <p:txBody>
              <a:bodyPr wrap="square" lIns="45718" tIns="45718" rIns="45718" bIns="45718" numCol="1" anchor="ctr">
                <a:noAutofit/>
              </a:bodyPr>
              <a:lstStyle/>
              <a:p>
                <a:pPr algn="ctr"/>
                <a:endParaRPr/>
              </a:p>
            </p:txBody>
          </p:sp>
          <p:sp>
            <p:nvSpPr>
              <p:cNvPr id="464" name="山形 95"/>
              <p:cNvSpPr/>
              <p:nvPr/>
            </p:nvSpPr>
            <p:spPr>
              <a:xfrm rot="12196978">
                <a:off x="395624" y="194821"/>
                <a:ext cx="434508" cy="392661"/>
              </a:xfrm>
              <a:prstGeom prst="chevron">
                <a:avLst>
                  <a:gd name="adj" fmla="val 50000"/>
                </a:avLst>
              </a:prstGeom>
              <a:solidFill>
                <a:srgbClr val="FF0000"/>
              </a:solidFill>
              <a:ln w="12700" cap="flat">
                <a:solidFill>
                  <a:srgbClr val="000000"/>
                </a:solidFill>
                <a:prstDash val="solid"/>
                <a:miter lim="800000"/>
              </a:ln>
              <a:effectLst/>
            </p:spPr>
            <p:txBody>
              <a:bodyPr wrap="square" lIns="45718" tIns="45718" rIns="45718" bIns="45718" numCol="1" anchor="ctr">
                <a:noAutofit/>
              </a:bodyPr>
              <a:lstStyle/>
              <a:p>
                <a:pPr algn="ctr"/>
                <a:endParaRPr/>
              </a:p>
            </p:txBody>
          </p:sp>
          <p:sp>
            <p:nvSpPr>
              <p:cNvPr id="465" name="山形 96"/>
              <p:cNvSpPr/>
              <p:nvPr/>
            </p:nvSpPr>
            <p:spPr>
              <a:xfrm rot="12196978">
                <a:off x="59911" y="69885"/>
                <a:ext cx="434507" cy="392660"/>
              </a:xfrm>
              <a:prstGeom prst="chevron">
                <a:avLst>
                  <a:gd name="adj" fmla="val 50000"/>
                </a:avLst>
              </a:prstGeom>
              <a:solidFill>
                <a:srgbClr val="FF0000"/>
              </a:solidFill>
              <a:ln w="12700" cap="flat">
                <a:solidFill>
                  <a:srgbClr val="000000"/>
                </a:solidFill>
                <a:prstDash val="solid"/>
                <a:miter lim="800000"/>
              </a:ln>
              <a:effectLst/>
            </p:spPr>
            <p:txBody>
              <a:bodyPr wrap="square" lIns="45718" tIns="45718" rIns="45718" bIns="45718" numCol="1" anchor="ctr">
                <a:noAutofit/>
              </a:bodyPr>
              <a:lstStyle/>
              <a:p>
                <a:pPr algn="ctr"/>
                <a:endParaRPr/>
              </a:p>
            </p:txBody>
          </p:sp>
        </p:grpSp>
        <p:sp>
          <p:nvSpPr>
            <p:cNvPr id="467" name="テキスト ボックス 98"/>
            <p:cNvSpPr txBox="1"/>
            <p:nvPr/>
          </p:nvSpPr>
          <p:spPr>
            <a:xfrm rot="1139885">
              <a:off x="15795" y="703533"/>
              <a:ext cx="1098201" cy="28079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gn="ctr">
                <a:defRPr sz="1400" b="1"/>
              </a:lvl1pPr>
            </a:lstStyle>
            <a:p>
              <a:r>
                <a:t>Zoom</a:t>
              </a:r>
            </a:p>
          </p:txBody>
        </p:sp>
      </p:grpSp>
      <p:sp>
        <p:nvSpPr>
          <p:cNvPr id="469" name="Of course, Control Panel, Solenoid valve, Level sensor  included!!"/>
          <p:cNvSpPr txBox="1"/>
          <p:nvPr/>
        </p:nvSpPr>
        <p:spPr>
          <a:xfrm>
            <a:off x="1803051" y="4217734"/>
            <a:ext cx="3580110" cy="6251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spAutoFit/>
          </a:bodyPr>
          <a:lstStyle>
            <a:lvl1pPr algn="ctr">
              <a:defRPr b="1"/>
            </a:lvl1pPr>
          </a:lstStyle>
          <a:p>
            <a:r>
              <a:t>Of course, Control Panel, Solenoid valve, Level sensor  included!!</a:t>
            </a:r>
          </a:p>
        </p:txBody>
      </p:sp>
      <p:pic>
        <p:nvPicPr>
          <p:cNvPr id="2" name="Imagen 1">
            <a:extLst>
              <a:ext uri="{FF2B5EF4-FFF2-40B4-BE49-F238E27FC236}">
                <a16:creationId xmlns:a16="http://schemas.microsoft.com/office/drawing/2014/main" id="{4FC9880E-675F-3F26-80F6-AF65227174C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361486" y="157456"/>
            <a:ext cx="1351281" cy="1148589"/>
          </a:xfrm>
          <a:prstGeom prst="rect">
            <a:avLst/>
          </a:prstGeom>
        </p:spPr>
      </p:pic>
      <p:sp>
        <p:nvSpPr>
          <p:cNvPr id="3" name="Rectángulo 2">
            <a:extLst>
              <a:ext uri="{FF2B5EF4-FFF2-40B4-BE49-F238E27FC236}">
                <a16:creationId xmlns:a16="http://schemas.microsoft.com/office/drawing/2014/main" id="{E554D88C-5EDA-D5D1-4A16-A617FAA0D898}"/>
              </a:ext>
            </a:extLst>
          </p:cNvPr>
          <p:cNvSpPr/>
          <p:nvPr/>
        </p:nvSpPr>
        <p:spPr>
          <a:xfrm>
            <a:off x="-7799" y="1"/>
            <a:ext cx="331650" cy="6857999"/>
          </a:xfrm>
          <a:prstGeom prst="rect">
            <a:avLst/>
          </a:prstGeom>
          <a:solidFill>
            <a:srgbClr val="0BA18A"/>
          </a:solidFill>
          <a:ln w="25400" cap="flat">
            <a:solidFill>
              <a:srgbClr val="0BA18A"/>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s-MX" sz="1800" b="0" i="0" u="none" strike="noStrike" cap="none" spc="0" normalizeH="0" baseline="0">
              <a:ln>
                <a:noFill/>
              </a:ln>
              <a:solidFill>
                <a:srgbClr val="000000"/>
              </a:solidFill>
              <a:effectLst/>
              <a:uFillTx/>
              <a:latin typeface="+mn-lt"/>
              <a:ea typeface="+mn-ea"/>
              <a:cs typeface="+mn-cs"/>
              <a:sym typeface="Calibri"/>
            </a:endParaRPr>
          </a:p>
        </p:txBody>
      </p:sp>
    </p:spTree>
  </p:cSld>
  <p:clrMapOvr>
    <a:masterClrMapping/>
  </p:clrMapOvr>
  <mc:AlternateContent xmlns:mc="http://schemas.openxmlformats.org/markup-compatibility/2006" xmlns:p14="http://schemas.microsoft.com/office/powerpoint/2010/main">
    <mc:Choice Requires="p14">
      <p:transition spd="slow" p14:dur="1200">
        <p:push dir="u"/>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1" nodeType="clickEffect">
                                  <p:stCondLst>
                                    <p:cond delay="0"/>
                                  </p:stCondLst>
                                  <p:iterate>
                                    <p:tmAbs val="0"/>
                                  </p:iterate>
                                  <p:childTnLst>
                                    <p:set>
                                      <p:cBhvr>
                                        <p:cTn id="6" fill="hold"/>
                                        <p:tgtEl>
                                          <p:spTgt spid="462"/>
                                        </p:tgtEl>
                                        <p:attrNameLst>
                                          <p:attrName>style.visibility</p:attrName>
                                        </p:attrNameLst>
                                      </p:cBhvr>
                                      <p:to>
                                        <p:strVal val="visible"/>
                                      </p:to>
                                    </p:set>
                                    <p:anim calcmode="lin" valueType="num">
                                      <p:cBhvr>
                                        <p:cTn id="7" dur="1750" fill="hold"/>
                                        <p:tgtEl>
                                          <p:spTgt spid="462"/>
                                        </p:tgtEl>
                                        <p:attrNameLst>
                                          <p:attrName>ppt_w</p:attrName>
                                        </p:attrNameLst>
                                      </p:cBhvr>
                                      <p:tavLst>
                                        <p:tav tm="0">
                                          <p:val>
                                            <p:fltVal val="0"/>
                                          </p:val>
                                        </p:tav>
                                        <p:tav tm="100000">
                                          <p:val>
                                            <p:strVal val="#ppt_w"/>
                                          </p:val>
                                        </p:tav>
                                      </p:tavLst>
                                    </p:anim>
                                    <p:anim calcmode="lin" valueType="num">
                                      <p:cBhvr>
                                        <p:cTn id="8" dur="1750" fill="hold"/>
                                        <p:tgtEl>
                                          <p:spTgt spid="46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2" nodeType="clickEffect">
                                  <p:stCondLst>
                                    <p:cond delay="0"/>
                                  </p:stCondLst>
                                  <p:iterate>
                                    <p:tmAbs val="0"/>
                                  </p:iterate>
                                  <p:childTnLst>
                                    <p:set>
                                      <p:cBhvr>
                                        <p:cTn id="12" fill="hold"/>
                                        <p:tgtEl>
                                          <p:spTgt spid="458"/>
                                        </p:tgtEl>
                                        <p:attrNameLst>
                                          <p:attrName>style.visibility</p:attrName>
                                        </p:attrNameLst>
                                      </p:cBhvr>
                                      <p:to>
                                        <p:strVal val="visible"/>
                                      </p:to>
                                    </p:set>
                                    <p:anim calcmode="lin" valueType="num">
                                      <p:cBhvr>
                                        <p:cTn id="13" dur="1750" fill="hold"/>
                                        <p:tgtEl>
                                          <p:spTgt spid="458"/>
                                        </p:tgtEl>
                                        <p:attrNameLst>
                                          <p:attrName>ppt_w</p:attrName>
                                        </p:attrNameLst>
                                      </p:cBhvr>
                                      <p:tavLst>
                                        <p:tav tm="0">
                                          <p:val>
                                            <p:fltVal val="0"/>
                                          </p:val>
                                        </p:tav>
                                        <p:tav tm="100000">
                                          <p:val>
                                            <p:strVal val="#ppt_w"/>
                                          </p:val>
                                        </p:tav>
                                      </p:tavLst>
                                    </p:anim>
                                    <p:anim calcmode="lin" valueType="num">
                                      <p:cBhvr>
                                        <p:cTn id="14" dur="1750" fill="hold"/>
                                        <p:tgtEl>
                                          <p:spTgt spid="458"/>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3" nodeType="clickEffect">
                                  <p:stCondLst>
                                    <p:cond delay="0"/>
                                  </p:stCondLst>
                                  <p:iterate>
                                    <p:tmAbs val="0"/>
                                  </p:iterate>
                                  <p:childTnLst>
                                    <p:set>
                                      <p:cBhvr>
                                        <p:cTn id="18" fill="hold"/>
                                        <p:tgtEl>
                                          <p:spTgt spid="468"/>
                                        </p:tgtEl>
                                        <p:attrNameLst>
                                          <p:attrName>style.visibility</p:attrName>
                                        </p:attrNameLst>
                                      </p:cBhvr>
                                      <p:to>
                                        <p:strVal val="visible"/>
                                      </p:to>
                                    </p:set>
                                    <p:anim calcmode="lin" valueType="num">
                                      <p:cBhvr>
                                        <p:cTn id="19" dur="1500" fill="hold"/>
                                        <p:tgtEl>
                                          <p:spTgt spid="468"/>
                                        </p:tgtEl>
                                        <p:attrNameLst>
                                          <p:attrName>ppt_w</p:attrName>
                                        </p:attrNameLst>
                                      </p:cBhvr>
                                      <p:tavLst>
                                        <p:tav tm="0">
                                          <p:val>
                                            <p:fltVal val="0"/>
                                          </p:val>
                                        </p:tav>
                                        <p:tav tm="100000">
                                          <p:val>
                                            <p:strVal val="#ppt_w"/>
                                          </p:val>
                                        </p:tav>
                                      </p:tavLst>
                                    </p:anim>
                                    <p:anim calcmode="lin" valueType="num">
                                      <p:cBhvr>
                                        <p:cTn id="20" dur="1500" fill="hold"/>
                                        <p:tgtEl>
                                          <p:spTgt spid="468"/>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4" nodeType="clickEffect">
                                  <p:stCondLst>
                                    <p:cond delay="0"/>
                                  </p:stCondLst>
                                  <p:iterate>
                                    <p:tmAbs val="0"/>
                                  </p:iterate>
                                  <p:childTnLst>
                                    <p:set>
                                      <p:cBhvr>
                                        <p:cTn id="24" fill="hold"/>
                                        <p:tgtEl>
                                          <p:spTgt spid="447"/>
                                        </p:tgtEl>
                                        <p:attrNameLst>
                                          <p:attrName>style.visibility</p:attrName>
                                        </p:attrNameLst>
                                      </p:cBhvr>
                                      <p:to>
                                        <p:strVal val="visible"/>
                                      </p:to>
                                    </p:set>
                                    <p:animEffect transition="in" filter="wipe(left)">
                                      <p:cBhvr>
                                        <p:cTn id="25" dur="1250"/>
                                        <p:tgtEl>
                                          <p:spTgt spid="447"/>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5" nodeType="clickEffect">
                                  <p:stCondLst>
                                    <p:cond delay="0"/>
                                  </p:stCondLst>
                                  <p:iterate>
                                    <p:tmAbs val="0"/>
                                  </p:iterate>
                                  <p:childTnLst>
                                    <p:set>
                                      <p:cBhvr>
                                        <p:cTn id="29" fill="hold"/>
                                        <p:tgtEl>
                                          <p:spTgt spid="448"/>
                                        </p:tgtEl>
                                        <p:attrNameLst>
                                          <p:attrName>style.visibility</p:attrName>
                                        </p:attrNameLst>
                                      </p:cBhvr>
                                      <p:to>
                                        <p:strVal val="visible"/>
                                      </p:to>
                                    </p:set>
                                    <p:animEffect transition="in" filter="wipe(left)">
                                      <p:cBhvr>
                                        <p:cTn id="30" dur="1250"/>
                                        <p:tgtEl>
                                          <p:spTgt spid="448"/>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6" nodeType="clickEffect">
                                  <p:stCondLst>
                                    <p:cond delay="0"/>
                                  </p:stCondLst>
                                  <p:iterate>
                                    <p:tmAbs val="0"/>
                                  </p:iterate>
                                  <p:childTnLst>
                                    <p:set>
                                      <p:cBhvr>
                                        <p:cTn id="34" fill="hold"/>
                                        <p:tgtEl>
                                          <p:spTgt spid="469"/>
                                        </p:tgtEl>
                                        <p:attrNameLst>
                                          <p:attrName>style.visibility</p:attrName>
                                        </p:attrNameLst>
                                      </p:cBhvr>
                                      <p:to>
                                        <p:strVal val="visible"/>
                                      </p:to>
                                    </p:set>
                                    <p:animEffect transition="in" filter="wipe(left)">
                                      <p:cBhvr>
                                        <p:cTn id="35" dur="1250"/>
                                        <p:tgtEl>
                                          <p:spTgt spid="469"/>
                                        </p:tgtEl>
                                      </p:cBhvr>
                                    </p:animEffect>
                                  </p:childTnLst>
                                </p:cTn>
                              </p:par>
                            </p:childTnLst>
                          </p:cTn>
                        </p:par>
                      </p:childTnLst>
                    </p:cTn>
                  </p:par>
                  <p:par>
                    <p:cTn id="36" fill="hold">
                      <p:stCondLst>
                        <p:cond delay="indefinite"/>
                      </p:stCondLst>
                      <p:childTnLst>
                        <p:par>
                          <p:cTn id="37" fill="hold">
                            <p:stCondLst>
                              <p:cond delay="0"/>
                            </p:stCondLst>
                            <p:childTnLst>
                              <p:par>
                                <p:cTn id="38" presetID="7" presetClass="entr" presetSubtype="4" fill="hold" grpId="7" nodeType="clickEffect">
                                  <p:stCondLst>
                                    <p:cond delay="0"/>
                                  </p:stCondLst>
                                  <p:iterate>
                                    <p:tmAbs val="0"/>
                                  </p:iterate>
                                  <p:childTnLst>
                                    <p:set>
                                      <p:cBhvr>
                                        <p:cTn id="39" fill="hold"/>
                                        <p:tgtEl>
                                          <p:spTgt spid="454"/>
                                        </p:tgtEl>
                                        <p:attrNameLst>
                                          <p:attrName>style.visibility</p:attrName>
                                        </p:attrNameLst>
                                      </p:cBhvr>
                                      <p:to>
                                        <p:strVal val="visible"/>
                                      </p:to>
                                    </p:set>
                                    <p:anim calcmode="lin" valueType="num">
                                      <p:cBhvr>
                                        <p:cTn id="40" dur="1250" fill="hold"/>
                                        <p:tgtEl>
                                          <p:spTgt spid="454"/>
                                        </p:tgtEl>
                                        <p:attrNameLst>
                                          <p:attrName>ppt_x</p:attrName>
                                        </p:attrNameLst>
                                      </p:cBhvr>
                                      <p:tavLst>
                                        <p:tav tm="0">
                                          <p:val>
                                            <p:strVal val="#ppt_x"/>
                                          </p:val>
                                        </p:tav>
                                        <p:tav tm="100000">
                                          <p:val>
                                            <p:strVal val="#ppt_x"/>
                                          </p:val>
                                        </p:tav>
                                      </p:tavLst>
                                    </p:anim>
                                    <p:anim calcmode="lin" valueType="num">
                                      <p:cBhvr>
                                        <p:cTn id="41" dur="1250" fill="hold"/>
                                        <p:tgtEl>
                                          <p:spTgt spid="4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7" grpId="4" animBg="1" advAuto="0"/>
      <p:bldP spid="448" grpId="5" animBg="1" advAuto="0"/>
      <p:bldP spid="454" grpId="7" animBg="1" advAuto="0"/>
      <p:bldP spid="458" grpId="2" animBg="1" advAuto="0"/>
      <p:bldP spid="462" grpId="1" animBg="1" advAuto="0"/>
      <p:bldP spid="468" grpId="3" animBg="1" advAuto="0"/>
      <p:bldP spid="469" grpId="6" animBg="1" advAuto="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 name="テキスト ボックス 4"/>
          <p:cNvSpPr txBox="1"/>
          <p:nvPr/>
        </p:nvSpPr>
        <p:spPr>
          <a:xfrm>
            <a:off x="1677222" y="768235"/>
            <a:ext cx="5525187" cy="4801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nSpc>
                <a:spcPct val="90000"/>
              </a:lnSpc>
              <a:spcBef>
                <a:spcPts val="1000"/>
              </a:spcBef>
              <a:defRPr sz="2600" b="1"/>
            </a:lvl1pPr>
          </a:lstStyle>
          <a:p>
            <a:r>
              <a:rPr sz="2800" dirty="0" err="1">
                <a:solidFill>
                  <a:srgbClr val="2A8E7E"/>
                </a:solidFill>
              </a:rPr>
              <a:t>Ventaja</a:t>
            </a:r>
            <a:r>
              <a:rPr sz="2800" dirty="0">
                <a:solidFill>
                  <a:srgbClr val="2A8E7E"/>
                </a:solidFill>
              </a:rPr>
              <a:t> especial </a:t>
            </a:r>
          </a:p>
        </p:txBody>
      </p:sp>
      <p:sp>
        <p:nvSpPr>
          <p:cNvPr id="472" name="テキスト ボックス 5"/>
          <p:cNvSpPr txBox="1"/>
          <p:nvPr/>
        </p:nvSpPr>
        <p:spPr>
          <a:xfrm>
            <a:off x="1677223" y="1166376"/>
            <a:ext cx="8908561" cy="333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r>
              <a:t>Available for Thin Sludge </a:t>
            </a:r>
            <a:r>
              <a:rPr sz="1400"/>
              <a:t>[No Needed Separated Thickening Tank, Direct Inlet from Bioreactor Available]</a:t>
            </a:r>
          </a:p>
        </p:txBody>
      </p:sp>
      <p:grpSp>
        <p:nvGrpSpPr>
          <p:cNvPr id="475" name="グループ化 50"/>
          <p:cNvGrpSpPr/>
          <p:nvPr/>
        </p:nvGrpSpPr>
        <p:grpSpPr>
          <a:xfrm>
            <a:off x="8769108" y="2724509"/>
            <a:ext cx="1673662" cy="795141"/>
            <a:chOff x="0" y="0"/>
            <a:chExt cx="1673661" cy="795139"/>
          </a:xfrm>
        </p:grpSpPr>
        <p:pic>
          <p:nvPicPr>
            <p:cNvPr id="473" name="Picture 3" descr="Picture 3"/>
            <p:cNvPicPr>
              <a:picLocks noChangeAspect="1"/>
            </p:cNvPicPr>
            <p:nvPr/>
          </p:nvPicPr>
          <p:blipFill>
            <a:blip r:embed="rId2"/>
            <a:srcRect r="3307" b="9857"/>
            <a:stretch>
              <a:fillRect/>
            </a:stretch>
          </p:blipFill>
          <p:spPr>
            <a:xfrm>
              <a:off x="0" y="0"/>
              <a:ext cx="1662510" cy="716757"/>
            </a:xfrm>
            <a:custGeom>
              <a:avLst/>
              <a:gdLst/>
              <a:ahLst/>
              <a:cxnLst>
                <a:cxn ang="0">
                  <a:pos x="wd2" y="hd2"/>
                </a:cxn>
                <a:cxn ang="5400000">
                  <a:pos x="wd2" y="hd2"/>
                </a:cxn>
                <a:cxn ang="10800000">
                  <a:pos x="wd2" y="hd2"/>
                </a:cxn>
                <a:cxn ang="16200000">
                  <a:pos x="wd2" y="hd2"/>
                </a:cxn>
              </a:cxnLst>
              <a:rect l="0" t="0" r="r" b="b"/>
              <a:pathLst>
                <a:path w="21600" h="21600" extrusionOk="0">
                  <a:moveTo>
                    <a:pt x="3377" y="0"/>
                  </a:moveTo>
                  <a:cubicBezTo>
                    <a:pt x="3287" y="0"/>
                    <a:pt x="3218" y="262"/>
                    <a:pt x="3218" y="586"/>
                  </a:cubicBezTo>
                  <a:cubicBezTo>
                    <a:pt x="3218" y="910"/>
                    <a:pt x="3243" y="1184"/>
                    <a:pt x="3279" y="1184"/>
                  </a:cubicBezTo>
                  <a:cubicBezTo>
                    <a:pt x="3316" y="1184"/>
                    <a:pt x="3391" y="910"/>
                    <a:pt x="3444" y="586"/>
                  </a:cubicBezTo>
                  <a:cubicBezTo>
                    <a:pt x="3498" y="262"/>
                    <a:pt x="3468" y="0"/>
                    <a:pt x="3377" y="0"/>
                  </a:cubicBezTo>
                  <a:close/>
                  <a:moveTo>
                    <a:pt x="1418" y="789"/>
                  </a:moveTo>
                  <a:cubicBezTo>
                    <a:pt x="1253" y="789"/>
                    <a:pt x="1186" y="1317"/>
                    <a:pt x="1186" y="2571"/>
                  </a:cubicBezTo>
                  <a:cubicBezTo>
                    <a:pt x="1186" y="4058"/>
                    <a:pt x="1122" y="4402"/>
                    <a:pt x="804" y="4676"/>
                  </a:cubicBezTo>
                  <a:cubicBezTo>
                    <a:pt x="595" y="4857"/>
                    <a:pt x="328" y="4923"/>
                    <a:pt x="211" y="4820"/>
                  </a:cubicBezTo>
                  <a:cubicBezTo>
                    <a:pt x="49" y="4676"/>
                    <a:pt x="0" y="5857"/>
                    <a:pt x="0" y="9951"/>
                  </a:cubicBezTo>
                  <a:lnTo>
                    <a:pt x="0" y="11984"/>
                  </a:lnTo>
                  <a:lnTo>
                    <a:pt x="0" y="15273"/>
                  </a:lnTo>
                  <a:lnTo>
                    <a:pt x="552" y="15393"/>
                  </a:lnTo>
                  <a:lnTo>
                    <a:pt x="1098" y="15512"/>
                  </a:lnTo>
                  <a:lnTo>
                    <a:pt x="1150" y="18562"/>
                  </a:lnTo>
                  <a:lnTo>
                    <a:pt x="1201" y="21600"/>
                  </a:lnTo>
                  <a:lnTo>
                    <a:pt x="7600" y="21600"/>
                  </a:lnTo>
                  <a:cubicBezTo>
                    <a:pt x="13224" y="21600"/>
                    <a:pt x="14032" y="21534"/>
                    <a:pt x="14226" y="20990"/>
                  </a:cubicBezTo>
                  <a:cubicBezTo>
                    <a:pt x="14387" y="20541"/>
                    <a:pt x="14605" y="20438"/>
                    <a:pt x="15020" y="20619"/>
                  </a:cubicBezTo>
                  <a:cubicBezTo>
                    <a:pt x="15336" y="20757"/>
                    <a:pt x="15687" y="20691"/>
                    <a:pt x="15799" y="20476"/>
                  </a:cubicBezTo>
                  <a:cubicBezTo>
                    <a:pt x="15911" y="20261"/>
                    <a:pt x="16204" y="20027"/>
                    <a:pt x="16454" y="19950"/>
                  </a:cubicBezTo>
                  <a:cubicBezTo>
                    <a:pt x="16927" y="19803"/>
                    <a:pt x="17176" y="19418"/>
                    <a:pt x="17176" y="18849"/>
                  </a:cubicBezTo>
                  <a:cubicBezTo>
                    <a:pt x="17176" y="18667"/>
                    <a:pt x="17644" y="17529"/>
                    <a:pt x="18217" y="16326"/>
                  </a:cubicBezTo>
                  <a:cubicBezTo>
                    <a:pt x="18900" y="14891"/>
                    <a:pt x="19408" y="14137"/>
                    <a:pt x="19687" y="14137"/>
                  </a:cubicBezTo>
                  <a:cubicBezTo>
                    <a:pt x="20030" y="14137"/>
                    <a:pt x="20135" y="13900"/>
                    <a:pt x="20228" y="12869"/>
                  </a:cubicBezTo>
                  <a:cubicBezTo>
                    <a:pt x="20339" y="11643"/>
                    <a:pt x="21269" y="8914"/>
                    <a:pt x="21476" y="9209"/>
                  </a:cubicBezTo>
                  <a:cubicBezTo>
                    <a:pt x="21531" y="9288"/>
                    <a:pt x="21583" y="8702"/>
                    <a:pt x="21590" y="7906"/>
                  </a:cubicBezTo>
                  <a:lnTo>
                    <a:pt x="21600" y="6458"/>
                  </a:lnTo>
                  <a:lnTo>
                    <a:pt x="20770" y="6482"/>
                  </a:lnTo>
                  <a:cubicBezTo>
                    <a:pt x="20170" y="6501"/>
                    <a:pt x="19838" y="6731"/>
                    <a:pt x="19574" y="7320"/>
                  </a:cubicBezTo>
                  <a:cubicBezTo>
                    <a:pt x="18795" y="9054"/>
                    <a:pt x="17710" y="8794"/>
                    <a:pt x="18130" y="6973"/>
                  </a:cubicBezTo>
                  <a:cubicBezTo>
                    <a:pt x="18397" y="5815"/>
                    <a:pt x="18453" y="3676"/>
                    <a:pt x="18217" y="3660"/>
                  </a:cubicBezTo>
                  <a:cubicBezTo>
                    <a:pt x="18110" y="3653"/>
                    <a:pt x="17339" y="3176"/>
                    <a:pt x="16506" y="2607"/>
                  </a:cubicBezTo>
                  <a:cubicBezTo>
                    <a:pt x="15672" y="2038"/>
                    <a:pt x="14757" y="1567"/>
                    <a:pt x="14469" y="1567"/>
                  </a:cubicBezTo>
                  <a:cubicBezTo>
                    <a:pt x="14181" y="1567"/>
                    <a:pt x="13857" y="1367"/>
                    <a:pt x="13747" y="1112"/>
                  </a:cubicBezTo>
                  <a:cubicBezTo>
                    <a:pt x="13593" y="756"/>
                    <a:pt x="13450" y="760"/>
                    <a:pt x="13128" y="1160"/>
                  </a:cubicBezTo>
                  <a:cubicBezTo>
                    <a:pt x="12855" y="1499"/>
                    <a:pt x="12416" y="1608"/>
                    <a:pt x="11875" y="1459"/>
                  </a:cubicBezTo>
                  <a:cubicBezTo>
                    <a:pt x="11345" y="1313"/>
                    <a:pt x="10974" y="1395"/>
                    <a:pt x="10849" y="1686"/>
                  </a:cubicBezTo>
                  <a:cubicBezTo>
                    <a:pt x="10700" y="2033"/>
                    <a:pt x="10576" y="2026"/>
                    <a:pt x="10333" y="1674"/>
                  </a:cubicBezTo>
                  <a:cubicBezTo>
                    <a:pt x="10079" y="1305"/>
                    <a:pt x="9971" y="1335"/>
                    <a:pt x="9807" y="1794"/>
                  </a:cubicBezTo>
                  <a:cubicBezTo>
                    <a:pt x="9651" y="2232"/>
                    <a:pt x="9545" y="2264"/>
                    <a:pt x="9369" y="1926"/>
                  </a:cubicBezTo>
                  <a:cubicBezTo>
                    <a:pt x="9196" y="1593"/>
                    <a:pt x="9078" y="1592"/>
                    <a:pt x="8905" y="1926"/>
                  </a:cubicBezTo>
                  <a:cubicBezTo>
                    <a:pt x="8777" y="2172"/>
                    <a:pt x="8547" y="2265"/>
                    <a:pt x="8395" y="2129"/>
                  </a:cubicBezTo>
                  <a:cubicBezTo>
                    <a:pt x="8242" y="1993"/>
                    <a:pt x="8007" y="2089"/>
                    <a:pt x="7869" y="2356"/>
                  </a:cubicBezTo>
                  <a:cubicBezTo>
                    <a:pt x="7669" y="2741"/>
                    <a:pt x="7565" y="2744"/>
                    <a:pt x="7363" y="2356"/>
                  </a:cubicBezTo>
                  <a:cubicBezTo>
                    <a:pt x="7180" y="2002"/>
                    <a:pt x="7048" y="1989"/>
                    <a:pt x="6889" y="2296"/>
                  </a:cubicBezTo>
                  <a:cubicBezTo>
                    <a:pt x="6768" y="2530"/>
                    <a:pt x="6511" y="2617"/>
                    <a:pt x="6317" y="2500"/>
                  </a:cubicBezTo>
                  <a:cubicBezTo>
                    <a:pt x="6122" y="2382"/>
                    <a:pt x="5910" y="2480"/>
                    <a:pt x="5847" y="2715"/>
                  </a:cubicBezTo>
                  <a:cubicBezTo>
                    <a:pt x="5705" y="3251"/>
                    <a:pt x="4287" y="3281"/>
                    <a:pt x="4146" y="2751"/>
                  </a:cubicBezTo>
                  <a:cubicBezTo>
                    <a:pt x="3954" y="2032"/>
                    <a:pt x="3260" y="2312"/>
                    <a:pt x="3166" y="3146"/>
                  </a:cubicBezTo>
                  <a:cubicBezTo>
                    <a:pt x="3052" y="4159"/>
                    <a:pt x="2703" y="4159"/>
                    <a:pt x="2588" y="3146"/>
                  </a:cubicBezTo>
                  <a:cubicBezTo>
                    <a:pt x="2538" y="2694"/>
                    <a:pt x="2358" y="2356"/>
                    <a:pt x="2166" y="2356"/>
                  </a:cubicBezTo>
                  <a:cubicBezTo>
                    <a:pt x="1973" y="2356"/>
                    <a:pt x="1794" y="2018"/>
                    <a:pt x="1743" y="1567"/>
                  </a:cubicBezTo>
                  <a:cubicBezTo>
                    <a:pt x="1694" y="1135"/>
                    <a:pt x="1547" y="789"/>
                    <a:pt x="1418" y="789"/>
                  </a:cubicBezTo>
                  <a:close/>
                  <a:moveTo>
                    <a:pt x="13793" y="5310"/>
                  </a:moveTo>
                  <a:lnTo>
                    <a:pt x="14386" y="5310"/>
                  </a:lnTo>
                  <a:lnTo>
                    <a:pt x="14979" y="5310"/>
                  </a:lnTo>
                  <a:lnTo>
                    <a:pt x="15026" y="7547"/>
                  </a:lnTo>
                  <a:cubicBezTo>
                    <a:pt x="15074" y="9686"/>
                    <a:pt x="15057" y="9811"/>
                    <a:pt x="14572" y="10393"/>
                  </a:cubicBezTo>
                  <a:cubicBezTo>
                    <a:pt x="14293" y="10728"/>
                    <a:pt x="14018" y="11003"/>
                    <a:pt x="13963" y="11003"/>
                  </a:cubicBezTo>
                  <a:cubicBezTo>
                    <a:pt x="13938" y="11003"/>
                    <a:pt x="13918" y="10980"/>
                    <a:pt x="13896" y="10944"/>
                  </a:cubicBezTo>
                  <a:cubicBezTo>
                    <a:pt x="13875" y="10908"/>
                    <a:pt x="13857" y="10859"/>
                    <a:pt x="13840" y="10788"/>
                  </a:cubicBezTo>
                  <a:cubicBezTo>
                    <a:pt x="13809" y="10660"/>
                    <a:pt x="13786" y="10458"/>
                    <a:pt x="13767" y="10214"/>
                  </a:cubicBezTo>
                  <a:cubicBezTo>
                    <a:pt x="13762" y="10146"/>
                    <a:pt x="13756" y="10063"/>
                    <a:pt x="13752" y="9987"/>
                  </a:cubicBezTo>
                  <a:cubicBezTo>
                    <a:pt x="13744" y="9831"/>
                    <a:pt x="13741" y="9641"/>
                    <a:pt x="13737" y="9449"/>
                  </a:cubicBezTo>
                  <a:cubicBezTo>
                    <a:pt x="13726" y="8948"/>
                    <a:pt x="13725" y="8368"/>
                    <a:pt x="13742" y="7619"/>
                  </a:cubicBezTo>
                  <a:lnTo>
                    <a:pt x="13793" y="5310"/>
                  </a:lnTo>
                  <a:close/>
                  <a:moveTo>
                    <a:pt x="12875" y="6267"/>
                  </a:moveTo>
                  <a:cubicBezTo>
                    <a:pt x="13222" y="6225"/>
                    <a:pt x="13222" y="6967"/>
                    <a:pt x="13169" y="8886"/>
                  </a:cubicBezTo>
                  <a:lnTo>
                    <a:pt x="13118" y="10800"/>
                  </a:lnTo>
                  <a:lnTo>
                    <a:pt x="11282" y="10920"/>
                  </a:lnTo>
                  <a:cubicBezTo>
                    <a:pt x="9580" y="11023"/>
                    <a:pt x="9445" y="10978"/>
                    <a:pt x="9364" y="10262"/>
                  </a:cubicBezTo>
                  <a:cubicBezTo>
                    <a:pt x="9199" y="8800"/>
                    <a:pt x="8400" y="8807"/>
                    <a:pt x="8235" y="10274"/>
                  </a:cubicBezTo>
                  <a:cubicBezTo>
                    <a:pt x="8116" y="11324"/>
                    <a:pt x="7168" y="11175"/>
                    <a:pt x="7245" y="10118"/>
                  </a:cubicBezTo>
                  <a:cubicBezTo>
                    <a:pt x="7284" y="9567"/>
                    <a:pt x="7186" y="9462"/>
                    <a:pt x="6750" y="9580"/>
                  </a:cubicBezTo>
                  <a:cubicBezTo>
                    <a:pt x="6453" y="9660"/>
                    <a:pt x="6143" y="10021"/>
                    <a:pt x="6059" y="10369"/>
                  </a:cubicBezTo>
                  <a:cubicBezTo>
                    <a:pt x="5975" y="10718"/>
                    <a:pt x="5738" y="10982"/>
                    <a:pt x="5533" y="10955"/>
                  </a:cubicBezTo>
                  <a:cubicBezTo>
                    <a:pt x="5159" y="10907"/>
                    <a:pt x="4149" y="9793"/>
                    <a:pt x="3852" y="9102"/>
                  </a:cubicBezTo>
                  <a:cubicBezTo>
                    <a:pt x="3598" y="8513"/>
                    <a:pt x="3956" y="8236"/>
                    <a:pt x="4502" y="8599"/>
                  </a:cubicBezTo>
                  <a:cubicBezTo>
                    <a:pt x="4852" y="8833"/>
                    <a:pt x="5378" y="8658"/>
                    <a:pt x="6347" y="8001"/>
                  </a:cubicBezTo>
                  <a:cubicBezTo>
                    <a:pt x="7962" y="6908"/>
                    <a:pt x="8170" y="6889"/>
                    <a:pt x="9529" y="7678"/>
                  </a:cubicBezTo>
                  <a:lnTo>
                    <a:pt x="10576" y="8288"/>
                  </a:lnTo>
                  <a:lnTo>
                    <a:pt x="11813" y="7104"/>
                  </a:lnTo>
                  <a:cubicBezTo>
                    <a:pt x="12338" y="6601"/>
                    <a:pt x="12668" y="6292"/>
                    <a:pt x="12875" y="6267"/>
                  </a:cubicBezTo>
                  <a:close/>
                  <a:moveTo>
                    <a:pt x="3393" y="12391"/>
                  </a:moveTo>
                  <a:cubicBezTo>
                    <a:pt x="4064" y="12391"/>
                    <a:pt x="4805" y="12821"/>
                    <a:pt x="5038" y="13348"/>
                  </a:cubicBezTo>
                  <a:cubicBezTo>
                    <a:pt x="5359" y="14072"/>
                    <a:pt x="5600" y="14053"/>
                    <a:pt x="6028" y="13252"/>
                  </a:cubicBezTo>
                  <a:cubicBezTo>
                    <a:pt x="6479" y="12407"/>
                    <a:pt x="6703" y="12394"/>
                    <a:pt x="7142" y="13216"/>
                  </a:cubicBezTo>
                  <a:cubicBezTo>
                    <a:pt x="7572" y="14021"/>
                    <a:pt x="7807" y="14034"/>
                    <a:pt x="8224" y="13252"/>
                  </a:cubicBezTo>
                  <a:cubicBezTo>
                    <a:pt x="8838" y="12103"/>
                    <a:pt x="9524" y="12764"/>
                    <a:pt x="9524" y="14508"/>
                  </a:cubicBezTo>
                  <a:cubicBezTo>
                    <a:pt x="9524" y="15640"/>
                    <a:pt x="9931" y="16037"/>
                    <a:pt x="10854" y="15787"/>
                  </a:cubicBezTo>
                  <a:cubicBezTo>
                    <a:pt x="11675" y="15565"/>
                    <a:pt x="13185" y="17338"/>
                    <a:pt x="13185" y="18526"/>
                  </a:cubicBezTo>
                  <a:cubicBezTo>
                    <a:pt x="13185" y="19192"/>
                    <a:pt x="13063" y="19845"/>
                    <a:pt x="12912" y="19985"/>
                  </a:cubicBezTo>
                  <a:cubicBezTo>
                    <a:pt x="12760" y="20126"/>
                    <a:pt x="10333" y="20057"/>
                    <a:pt x="7518" y="19830"/>
                  </a:cubicBezTo>
                  <a:lnTo>
                    <a:pt x="2398" y="19423"/>
                  </a:lnTo>
                  <a:lnTo>
                    <a:pt x="2057" y="17247"/>
                  </a:lnTo>
                  <a:cubicBezTo>
                    <a:pt x="1548" y="13972"/>
                    <a:pt x="1981" y="12391"/>
                    <a:pt x="3393" y="12391"/>
                  </a:cubicBezTo>
                  <a:close/>
                  <a:moveTo>
                    <a:pt x="361" y="16493"/>
                  </a:moveTo>
                  <a:cubicBezTo>
                    <a:pt x="154" y="16493"/>
                    <a:pt x="0" y="16752"/>
                    <a:pt x="0" y="17091"/>
                  </a:cubicBezTo>
                  <a:cubicBezTo>
                    <a:pt x="0" y="17415"/>
                    <a:pt x="68" y="17677"/>
                    <a:pt x="150" y="17677"/>
                  </a:cubicBezTo>
                  <a:cubicBezTo>
                    <a:pt x="231" y="17677"/>
                    <a:pt x="389" y="17415"/>
                    <a:pt x="505" y="17091"/>
                  </a:cubicBezTo>
                  <a:cubicBezTo>
                    <a:pt x="681" y="16599"/>
                    <a:pt x="661" y="16493"/>
                    <a:pt x="361" y="16493"/>
                  </a:cubicBezTo>
                  <a:close/>
                </a:path>
              </a:pathLst>
            </a:custGeom>
            <a:ln w="12700" cap="flat">
              <a:noFill/>
              <a:miter lim="400000"/>
            </a:ln>
            <a:effectLst/>
          </p:spPr>
        </p:pic>
        <p:sp>
          <p:nvSpPr>
            <p:cNvPr id="474" name="テキスト ボックス 52"/>
            <p:cNvSpPr/>
            <p:nvPr/>
          </p:nvSpPr>
          <p:spPr>
            <a:xfrm>
              <a:off x="45720" y="795139"/>
              <a:ext cx="16279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defRPr sz="1400" b="1"/>
              </a:lvl1pPr>
            </a:lstStyle>
            <a:p>
              <a:r>
                <a:t>Dewatering System</a:t>
              </a:r>
            </a:p>
          </p:txBody>
        </p:sp>
      </p:grpSp>
      <p:grpSp>
        <p:nvGrpSpPr>
          <p:cNvPr id="478" name="グループ化 118"/>
          <p:cNvGrpSpPr/>
          <p:nvPr/>
        </p:nvGrpSpPr>
        <p:grpSpPr>
          <a:xfrm>
            <a:off x="1703510" y="1581989"/>
            <a:ext cx="8545775" cy="512769"/>
            <a:chOff x="0" y="0"/>
            <a:chExt cx="8545773" cy="512768"/>
          </a:xfrm>
        </p:grpSpPr>
        <p:sp>
          <p:nvSpPr>
            <p:cNvPr id="476" name="右矢印 57"/>
            <p:cNvSpPr/>
            <p:nvPr/>
          </p:nvSpPr>
          <p:spPr>
            <a:xfrm>
              <a:off x="0" y="80719"/>
              <a:ext cx="553145" cy="432050"/>
            </a:xfrm>
            <a:prstGeom prst="rightArrow">
              <a:avLst>
                <a:gd name="adj1" fmla="val 50000"/>
                <a:gd name="adj2" fmla="val 50000"/>
              </a:avLst>
            </a:prstGeom>
            <a:solidFill>
              <a:srgbClr val="FF0000"/>
            </a:solidFill>
            <a:ln w="12700" cap="flat">
              <a:solidFill>
                <a:srgbClr val="000000"/>
              </a:solidFill>
              <a:prstDash val="solid"/>
              <a:miter lim="800000"/>
            </a:ln>
            <a:effectLst/>
          </p:spPr>
          <p:txBody>
            <a:bodyPr wrap="square" lIns="45718" tIns="45718" rIns="45718" bIns="45718" numCol="1" anchor="ctr">
              <a:noAutofit/>
            </a:bodyPr>
            <a:lstStyle/>
            <a:p>
              <a:pPr algn="ctr">
                <a:defRPr>
                  <a:solidFill>
                    <a:srgbClr val="FFFFFF"/>
                  </a:solidFill>
                </a:defRPr>
              </a:pPr>
              <a:endParaRPr/>
            </a:p>
          </p:txBody>
        </p:sp>
        <p:sp>
          <p:nvSpPr>
            <p:cNvPr id="477" name="テキスト ボックス 58"/>
            <p:cNvSpPr txBox="1"/>
            <p:nvPr/>
          </p:nvSpPr>
          <p:spPr>
            <a:xfrm>
              <a:off x="837808" y="0"/>
              <a:ext cx="7707966" cy="49704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defRPr sz="3200" b="1">
                  <a:ln w="9525" cap="flat">
                    <a:solidFill>
                      <a:srgbClr val="FFFF00"/>
                    </a:solidFill>
                    <a:prstDash val="solid"/>
                    <a:round/>
                  </a:ln>
                </a:defRPr>
              </a:lvl1pPr>
            </a:lstStyle>
            <a:p>
              <a:r>
                <a:t>Available from 2,000 mg/L [Suspended Solid]</a:t>
              </a:r>
            </a:p>
          </p:txBody>
        </p:sp>
      </p:grpSp>
      <p:grpSp>
        <p:nvGrpSpPr>
          <p:cNvPr id="502" name="グループ化 120"/>
          <p:cNvGrpSpPr/>
          <p:nvPr/>
        </p:nvGrpSpPr>
        <p:grpSpPr>
          <a:xfrm>
            <a:off x="1749231" y="2123563"/>
            <a:ext cx="5525186" cy="1704560"/>
            <a:chOff x="0" y="0"/>
            <a:chExt cx="5525185" cy="1704558"/>
          </a:xfrm>
        </p:grpSpPr>
        <p:grpSp>
          <p:nvGrpSpPr>
            <p:cNvPr id="500" name="グループ化 77"/>
            <p:cNvGrpSpPr/>
            <p:nvPr/>
          </p:nvGrpSpPr>
          <p:grpSpPr>
            <a:xfrm>
              <a:off x="156353" y="490029"/>
              <a:ext cx="1718884" cy="1214530"/>
              <a:chOff x="0" y="-1"/>
              <a:chExt cx="1718883" cy="1214528"/>
            </a:xfrm>
          </p:grpSpPr>
          <p:sp>
            <p:nvSpPr>
              <p:cNvPr id="479" name="直線矢印コネクタ 14"/>
              <p:cNvSpPr/>
              <p:nvPr/>
            </p:nvSpPr>
            <p:spPr>
              <a:xfrm>
                <a:off x="1000126" y="216024"/>
                <a:ext cx="718758" cy="2"/>
              </a:xfrm>
              <a:prstGeom prst="line">
                <a:avLst/>
              </a:prstGeom>
              <a:noFill/>
              <a:ln w="25400" cap="flat">
                <a:solidFill>
                  <a:srgbClr val="000000"/>
                </a:solidFill>
                <a:prstDash val="solid"/>
                <a:miter lim="800000"/>
                <a:tailEnd type="triangle" w="med" len="med"/>
              </a:ln>
              <a:effectLst/>
            </p:spPr>
            <p:txBody>
              <a:bodyPr wrap="square" lIns="45718" tIns="45718" rIns="45718" bIns="45718" numCol="1" anchor="t">
                <a:noAutofit/>
              </a:bodyPr>
              <a:lstStyle/>
              <a:p>
                <a:endParaRPr/>
              </a:p>
            </p:txBody>
          </p:sp>
          <p:grpSp>
            <p:nvGrpSpPr>
              <p:cNvPr id="499" name="グループ化 61"/>
              <p:cNvGrpSpPr/>
              <p:nvPr/>
            </p:nvGrpSpPr>
            <p:grpSpPr>
              <a:xfrm>
                <a:off x="-1" y="-2"/>
                <a:ext cx="1000127" cy="1214530"/>
                <a:chOff x="0" y="-1"/>
                <a:chExt cx="1000125" cy="1214528"/>
              </a:xfrm>
            </p:grpSpPr>
            <p:grpSp>
              <p:nvGrpSpPr>
                <p:cNvPr id="497" name="グループ化 60"/>
                <p:cNvGrpSpPr/>
                <p:nvPr/>
              </p:nvGrpSpPr>
              <p:grpSpPr>
                <a:xfrm>
                  <a:off x="0" y="-2"/>
                  <a:ext cx="1000126" cy="928694"/>
                  <a:chOff x="0" y="0"/>
                  <a:chExt cx="1000125" cy="928692"/>
                </a:xfrm>
              </p:grpSpPr>
              <p:sp>
                <p:nvSpPr>
                  <p:cNvPr id="480" name="正方形/長方形 16"/>
                  <p:cNvSpPr/>
                  <p:nvPr/>
                </p:nvSpPr>
                <p:spPr>
                  <a:xfrm>
                    <a:off x="0" y="-1"/>
                    <a:ext cx="1000126" cy="928693"/>
                  </a:xfrm>
                  <a:prstGeom prst="rect">
                    <a:avLst/>
                  </a:prstGeom>
                  <a:noFill/>
                  <a:ln w="12700" cap="flat">
                    <a:solidFill>
                      <a:srgbClr val="000000"/>
                    </a:solidFill>
                    <a:prstDash val="solid"/>
                    <a:miter lim="800000"/>
                  </a:ln>
                  <a:effectLst/>
                </p:spPr>
                <p:txBody>
                  <a:bodyPr wrap="square" lIns="45718" tIns="45718" rIns="45718" bIns="45718" numCol="1" anchor="ctr">
                    <a:noAutofit/>
                  </a:bodyPr>
                  <a:lstStyle/>
                  <a:p>
                    <a:pPr algn="ctr"/>
                    <a:endParaRPr/>
                  </a:p>
                </p:txBody>
              </p:sp>
              <p:grpSp>
                <p:nvGrpSpPr>
                  <p:cNvPr id="496" name="グループ化 53"/>
                  <p:cNvGrpSpPr/>
                  <p:nvPr/>
                </p:nvGrpSpPr>
                <p:grpSpPr>
                  <a:xfrm>
                    <a:off x="176210" y="285751"/>
                    <a:ext cx="609607" cy="614368"/>
                    <a:chOff x="-1" y="0"/>
                    <a:chExt cx="609606" cy="614367"/>
                  </a:xfrm>
                </p:grpSpPr>
                <p:sp>
                  <p:nvSpPr>
                    <p:cNvPr id="481" name="円/楕円 17"/>
                    <p:cNvSpPr/>
                    <p:nvPr/>
                  </p:nvSpPr>
                  <p:spPr>
                    <a:xfrm>
                      <a:off x="38099" y="285751"/>
                      <a:ext cx="71441" cy="71441"/>
                    </a:xfrm>
                    <a:prstGeom prst="ellipse">
                      <a:avLst/>
                    </a:prstGeom>
                    <a:solidFill>
                      <a:schemeClr val="accent1"/>
                    </a:solidFill>
                    <a:ln w="12700" cap="flat">
                      <a:solidFill>
                        <a:srgbClr val="000000"/>
                      </a:solidFill>
                      <a:prstDash val="solid"/>
                      <a:miter lim="800000"/>
                    </a:ln>
                    <a:effectLst/>
                  </p:spPr>
                  <p:txBody>
                    <a:bodyPr wrap="square" lIns="45718" tIns="45718" rIns="45718" bIns="45718" numCol="1" anchor="ctr">
                      <a:noAutofit/>
                    </a:bodyPr>
                    <a:lstStyle/>
                    <a:p>
                      <a:pPr algn="ctr">
                        <a:defRPr>
                          <a:solidFill>
                            <a:srgbClr val="FFFFFF"/>
                          </a:solidFill>
                        </a:defRPr>
                      </a:pPr>
                      <a:endParaRPr/>
                    </a:p>
                  </p:txBody>
                </p:sp>
                <p:sp>
                  <p:nvSpPr>
                    <p:cNvPr id="482" name="円/楕円 18"/>
                    <p:cNvSpPr/>
                    <p:nvPr/>
                  </p:nvSpPr>
                  <p:spPr>
                    <a:xfrm>
                      <a:off x="38099" y="428626"/>
                      <a:ext cx="71441" cy="71441"/>
                    </a:xfrm>
                    <a:prstGeom prst="ellipse">
                      <a:avLst/>
                    </a:prstGeom>
                    <a:solidFill>
                      <a:schemeClr val="accent1"/>
                    </a:solidFill>
                    <a:ln w="12700" cap="flat">
                      <a:solidFill>
                        <a:srgbClr val="000000"/>
                      </a:solidFill>
                      <a:prstDash val="solid"/>
                      <a:miter lim="800000"/>
                    </a:ln>
                    <a:effectLst/>
                  </p:spPr>
                  <p:txBody>
                    <a:bodyPr wrap="square" lIns="45718" tIns="45718" rIns="45718" bIns="45718" numCol="1" anchor="ctr">
                      <a:noAutofit/>
                    </a:bodyPr>
                    <a:lstStyle/>
                    <a:p>
                      <a:pPr algn="ctr">
                        <a:defRPr>
                          <a:solidFill>
                            <a:srgbClr val="FFFFFF"/>
                          </a:solidFill>
                        </a:defRPr>
                      </a:pPr>
                      <a:endParaRPr/>
                    </a:p>
                  </p:txBody>
                </p:sp>
                <p:sp>
                  <p:nvSpPr>
                    <p:cNvPr id="483" name="円/楕円 19"/>
                    <p:cNvSpPr/>
                    <p:nvPr/>
                  </p:nvSpPr>
                  <p:spPr>
                    <a:xfrm>
                      <a:off x="38099" y="542927"/>
                      <a:ext cx="71441" cy="71441"/>
                    </a:xfrm>
                    <a:prstGeom prst="ellipse">
                      <a:avLst/>
                    </a:prstGeom>
                    <a:solidFill>
                      <a:schemeClr val="accent1"/>
                    </a:solidFill>
                    <a:ln w="12700" cap="flat">
                      <a:solidFill>
                        <a:srgbClr val="000000"/>
                      </a:solidFill>
                      <a:prstDash val="solid"/>
                      <a:miter lim="800000"/>
                    </a:ln>
                    <a:effectLst/>
                  </p:spPr>
                  <p:txBody>
                    <a:bodyPr wrap="square" lIns="45718" tIns="45718" rIns="45718" bIns="45718" numCol="1" anchor="ctr">
                      <a:noAutofit/>
                    </a:bodyPr>
                    <a:lstStyle/>
                    <a:p>
                      <a:pPr algn="ctr">
                        <a:defRPr>
                          <a:solidFill>
                            <a:srgbClr val="FFFFFF"/>
                          </a:solidFill>
                        </a:defRPr>
                      </a:pPr>
                      <a:endParaRPr/>
                    </a:p>
                  </p:txBody>
                </p:sp>
                <p:sp>
                  <p:nvSpPr>
                    <p:cNvPr id="484" name="円/楕円 20"/>
                    <p:cNvSpPr/>
                    <p:nvPr/>
                  </p:nvSpPr>
                  <p:spPr>
                    <a:xfrm>
                      <a:off x="19050" y="142875"/>
                      <a:ext cx="109539" cy="90491"/>
                    </a:xfrm>
                    <a:prstGeom prst="ellipse">
                      <a:avLst/>
                    </a:prstGeom>
                    <a:solidFill>
                      <a:schemeClr val="accent1"/>
                    </a:solidFill>
                    <a:ln w="12700" cap="flat">
                      <a:solidFill>
                        <a:srgbClr val="000000"/>
                      </a:solidFill>
                      <a:prstDash val="solid"/>
                      <a:miter lim="800000"/>
                    </a:ln>
                    <a:effectLst/>
                  </p:spPr>
                  <p:txBody>
                    <a:bodyPr wrap="square" lIns="45718" tIns="45718" rIns="45718" bIns="45718" numCol="1" anchor="ctr">
                      <a:noAutofit/>
                    </a:bodyPr>
                    <a:lstStyle/>
                    <a:p>
                      <a:pPr algn="ctr">
                        <a:defRPr>
                          <a:solidFill>
                            <a:srgbClr val="FFFFFF"/>
                          </a:solidFill>
                        </a:defRPr>
                      </a:pPr>
                      <a:endParaRPr/>
                    </a:p>
                  </p:txBody>
                </p:sp>
                <p:sp>
                  <p:nvSpPr>
                    <p:cNvPr id="485" name="円/楕円 21"/>
                    <p:cNvSpPr/>
                    <p:nvPr/>
                  </p:nvSpPr>
                  <p:spPr>
                    <a:xfrm>
                      <a:off x="-2" y="-1"/>
                      <a:ext cx="142879" cy="90491"/>
                    </a:xfrm>
                    <a:prstGeom prst="ellipse">
                      <a:avLst/>
                    </a:prstGeom>
                    <a:solidFill>
                      <a:schemeClr val="accent1"/>
                    </a:solidFill>
                    <a:ln w="12700" cap="flat">
                      <a:solidFill>
                        <a:srgbClr val="000000"/>
                      </a:solidFill>
                      <a:prstDash val="solid"/>
                      <a:miter lim="800000"/>
                    </a:ln>
                    <a:effectLst/>
                  </p:spPr>
                  <p:txBody>
                    <a:bodyPr wrap="square" lIns="45718" tIns="45718" rIns="45718" bIns="45718" numCol="1" anchor="ctr">
                      <a:noAutofit/>
                    </a:bodyPr>
                    <a:lstStyle/>
                    <a:p>
                      <a:pPr algn="ctr">
                        <a:defRPr>
                          <a:solidFill>
                            <a:srgbClr val="FFFFFF"/>
                          </a:solidFill>
                        </a:defRPr>
                      </a:pPr>
                      <a:endParaRPr/>
                    </a:p>
                  </p:txBody>
                </p:sp>
                <p:sp>
                  <p:nvSpPr>
                    <p:cNvPr id="486" name="円/楕円 22"/>
                    <p:cNvSpPr/>
                    <p:nvPr/>
                  </p:nvSpPr>
                  <p:spPr>
                    <a:xfrm>
                      <a:off x="290514" y="285751"/>
                      <a:ext cx="71441" cy="71441"/>
                    </a:xfrm>
                    <a:prstGeom prst="ellipse">
                      <a:avLst/>
                    </a:prstGeom>
                    <a:solidFill>
                      <a:schemeClr val="accent1"/>
                    </a:solidFill>
                    <a:ln w="12700" cap="flat">
                      <a:solidFill>
                        <a:srgbClr val="000000"/>
                      </a:solidFill>
                      <a:prstDash val="solid"/>
                      <a:miter lim="800000"/>
                    </a:ln>
                    <a:effectLst/>
                  </p:spPr>
                  <p:txBody>
                    <a:bodyPr wrap="square" lIns="45718" tIns="45718" rIns="45718" bIns="45718" numCol="1" anchor="ctr">
                      <a:noAutofit/>
                    </a:bodyPr>
                    <a:lstStyle/>
                    <a:p>
                      <a:pPr algn="ctr">
                        <a:defRPr>
                          <a:solidFill>
                            <a:srgbClr val="FFFFFF"/>
                          </a:solidFill>
                        </a:defRPr>
                      </a:pPr>
                      <a:endParaRPr/>
                    </a:p>
                  </p:txBody>
                </p:sp>
                <p:sp>
                  <p:nvSpPr>
                    <p:cNvPr id="487" name="円/楕円 23"/>
                    <p:cNvSpPr/>
                    <p:nvPr/>
                  </p:nvSpPr>
                  <p:spPr>
                    <a:xfrm>
                      <a:off x="290514" y="428626"/>
                      <a:ext cx="71441" cy="71441"/>
                    </a:xfrm>
                    <a:prstGeom prst="ellipse">
                      <a:avLst/>
                    </a:prstGeom>
                    <a:solidFill>
                      <a:schemeClr val="accent1"/>
                    </a:solidFill>
                    <a:ln w="12700" cap="flat">
                      <a:solidFill>
                        <a:srgbClr val="000000"/>
                      </a:solidFill>
                      <a:prstDash val="solid"/>
                      <a:miter lim="800000"/>
                    </a:ln>
                    <a:effectLst/>
                  </p:spPr>
                  <p:txBody>
                    <a:bodyPr wrap="square" lIns="45718" tIns="45718" rIns="45718" bIns="45718" numCol="1" anchor="ctr">
                      <a:noAutofit/>
                    </a:bodyPr>
                    <a:lstStyle/>
                    <a:p>
                      <a:pPr algn="ctr">
                        <a:defRPr>
                          <a:solidFill>
                            <a:srgbClr val="FFFFFF"/>
                          </a:solidFill>
                        </a:defRPr>
                      </a:pPr>
                      <a:endParaRPr/>
                    </a:p>
                  </p:txBody>
                </p:sp>
                <p:sp>
                  <p:nvSpPr>
                    <p:cNvPr id="488" name="円/楕円 24"/>
                    <p:cNvSpPr/>
                    <p:nvPr/>
                  </p:nvSpPr>
                  <p:spPr>
                    <a:xfrm>
                      <a:off x="290514" y="542927"/>
                      <a:ext cx="71441" cy="71441"/>
                    </a:xfrm>
                    <a:prstGeom prst="ellipse">
                      <a:avLst/>
                    </a:prstGeom>
                    <a:solidFill>
                      <a:schemeClr val="accent1"/>
                    </a:solidFill>
                    <a:ln w="12700" cap="flat">
                      <a:solidFill>
                        <a:srgbClr val="000000"/>
                      </a:solidFill>
                      <a:prstDash val="solid"/>
                      <a:miter lim="800000"/>
                    </a:ln>
                    <a:effectLst/>
                  </p:spPr>
                  <p:txBody>
                    <a:bodyPr wrap="square" lIns="45718" tIns="45718" rIns="45718" bIns="45718" numCol="1" anchor="ctr">
                      <a:noAutofit/>
                    </a:bodyPr>
                    <a:lstStyle/>
                    <a:p>
                      <a:pPr algn="ctr">
                        <a:defRPr>
                          <a:solidFill>
                            <a:srgbClr val="FFFFFF"/>
                          </a:solidFill>
                        </a:defRPr>
                      </a:pPr>
                      <a:endParaRPr/>
                    </a:p>
                  </p:txBody>
                </p:sp>
                <p:sp>
                  <p:nvSpPr>
                    <p:cNvPr id="489" name="円/楕円 25"/>
                    <p:cNvSpPr/>
                    <p:nvPr/>
                  </p:nvSpPr>
                  <p:spPr>
                    <a:xfrm>
                      <a:off x="271464" y="142875"/>
                      <a:ext cx="109541" cy="90491"/>
                    </a:xfrm>
                    <a:prstGeom prst="ellipse">
                      <a:avLst/>
                    </a:prstGeom>
                    <a:solidFill>
                      <a:schemeClr val="accent1"/>
                    </a:solidFill>
                    <a:ln w="12700" cap="flat">
                      <a:solidFill>
                        <a:srgbClr val="000000"/>
                      </a:solidFill>
                      <a:prstDash val="solid"/>
                      <a:miter lim="800000"/>
                    </a:ln>
                    <a:effectLst/>
                  </p:spPr>
                  <p:txBody>
                    <a:bodyPr wrap="square" lIns="45718" tIns="45718" rIns="45718" bIns="45718" numCol="1" anchor="ctr">
                      <a:noAutofit/>
                    </a:bodyPr>
                    <a:lstStyle/>
                    <a:p>
                      <a:pPr algn="ctr">
                        <a:defRPr>
                          <a:solidFill>
                            <a:srgbClr val="FFFFFF"/>
                          </a:solidFill>
                        </a:defRPr>
                      </a:pPr>
                      <a:endParaRPr/>
                    </a:p>
                  </p:txBody>
                </p:sp>
                <p:sp>
                  <p:nvSpPr>
                    <p:cNvPr id="490" name="円/楕円 26"/>
                    <p:cNvSpPr/>
                    <p:nvPr/>
                  </p:nvSpPr>
                  <p:spPr>
                    <a:xfrm>
                      <a:off x="252414" y="-1"/>
                      <a:ext cx="142879" cy="90491"/>
                    </a:xfrm>
                    <a:prstGeom prst="ellipse">
                      <a:avLst/>
                    </a:prstGeom>
                    <a:solidFill>
                      <a:schemeClr val="accent1"/>
                    </a:solidFill>
                    <a:ln w="12700" cap="flat">
                      <a:solidFill>
                        <a:srgbClr val="000000"/>
                      </a:solidFill>
                      <a:prstDash val="solid"/>
                      <a:miter lim="800000"/>
                    </a:ln>
                    <a:effectLst/>
                  </p:spPr>
                  <p:txBody>
                    <a:bodyPr wrap="square" lIns="45718" tIns="45718" rIns="45718" bIns="45718" numCol="1" anchor="ctr">
                      <a:noAutofit/>
                    </a:bodyPr>
                    <a:lstStyle/>
                    <a:p>
                      <a:pPr algn="ctr">
                        <a:defRPr>
                          <a:solidFill>
                            <a:srgbClr val="FFFFFF"/>
                          </a:solidFill>
                        </a:defRPr>
                      </a:pPr>
                      <a:endParaRPr/>
                    </a:p>
                  </p:txBody>
                </p:sp>
                <p:sp>
                  <p:nvSpPr>
                    <p:cNvPr id="491" name="円/楕円 27"/>
                    <p:cNvSpPr/>
                    <p:nvPr/>
                  </p:nvSpPr>
                  <p:spPr>
                    <a:xfrm>
                      <a:off x="504827" y="285751"/>
                      <a:ext cx="71441" cy="71441"/>
                    </a:xfrm>
                    <a:prstGeom prst="ellipse">
                      <a:avLst/>
                    </a:prstGeom>
                    <a:solidFill>
                      <a:schemeClr val="accent1"/>
                    </a:solidFill>
                    <a:ln w="12700" cap="flat">
                      <a:solidFill>
                        <a:srgbClr val="000000"/>
                      </a:solidFill>
                      <a:prstDash val="solid"/>
                      <a:miter lim="800000"/>
                    </a:ln>
                    <a:effectLst/>
                  </p:spPr>
                  <p:txBody>
                    <a:bodyPr wrap="square" lIns="45718" tIns="45718" rIns="45718" bIns="45718" numCol="1" anchor="ctr">
                      <a:noAutofit/>
                    </a:bodyPr>
                    <a:lstStyle/>
                    <a:p>
                      <a:pPr algn="ctr">
                        <a:defRPr>
                          <a:solidFill>
                            <a:srgbClr val="FFFFFF"/>
                          </a:solidFill>
                        </a:defRPr>
                      </a:pPr>
                      <a:endParaRPr/>
                    </a:p>
                  </p:txBody>
                </p:sp>
                <p:sp>
                  <p:nvSpPr>
                    <p:cNvPr id="492" name="円/楕円 28"/>
                    <p:cNvSpPr/>
                    <p:nvPr/>
                  </p:nvSpPr>
                  <p:spPr>
                    <a:xfrm>
                      <a:off x="504827" y="428626"/>
                      <a:ext cx="71441" cy="71441"/>
                    </a:xfrm>
                    <a:prstGeom prst="ellipse">
                      <a:avLst/>
                    </a:prstGeom>
                    <a:solidFill>
                      <a:schemeClr val="accent1"/>
                    </a:solidFill>
                    <a:ln w="12700" cap="flat">
                      <a:solidFill>
                        <a:srgbClr val="000000"/>
                      </a:solidFill>
                      <a:prstDash val="solid"/>
                      <a:miter lim="800000"/>
                    </a:ln>
                    <a:effectLst/>
                  </p:spPr>
                  <p:txBody>
                    <a:bodyPr wrap="square" lIns="45718" tIns="45718" rIns="45718" bIns="45718" numCol="1" anchor="ctr">
                      <a:noAutofit/>
                    </a:bodyPr>
                    <a:lstStyle/>
                    <a:p>
                      <a:pPr algn="ctr">
                        <a:defRPr>
                          <a:solidFill>
                            <a:srgbClr val="FFFFFF"/>
                          </a:solidFill>
                        </a:defRPr>
                      </a:pPr>
                      <a:endParaRPr/>
                    </a:p>
                  </p:txBody>
                </p:sp>
                <p:sp>
                  <p:nvSpPr>
                    <p:cNvPr id="493" name="円/楕円 29"/>
                    <p:cNvSpPr/>
                    <p:nvPr/>
                  </p:nvSpPr>
                  <p:spPr>
                    <a:xfrm>
                      <a:off x="504827" y="542927"/>
                      <a:ext cx="71441" cy="71441"/>
                    </a:xfrm>
                    <a:prstGeom prst="ellipse">
                      <a:avLst/>
                    </a:prstGeom>
                    <a:solidFill>
                      <a:schemeClr val="accent1"/>
                    </a:solidFill>
                    <a:ln w="12700" cap="flat">
                      <a:solidFill>
                        <a:srgbClr val="000000"/>
                      </a:solidFill>
                      <a:prstDash val="solid"/>
                      <a:miter lim="800000"/>
                    </a:ln>
                    <a:effectLst/>
                  </p:spPr>
                  <p:txBody>
                    <a:bodyPr wrap="square" lIns="45718" tIns="45718" rIns="45718" bIns="45718" numCol="1" anchor="ctr">
                      <a:noAutofit/>
                    </a:bodyPr>
                    <a:lstStyle/>
                    <a:p>
                      <a:pPr algn="ctr">
                        <a:defRPr>
                          <a:solidFill>
                            <a:srgbClr val="FFFFFF"/>
                          </a:solidFill>
                        </a:defRPr>
                      </a:pPr>
                      <a:endParaRPr/>
                    </a:p>
                  </p:txBody>
                </p:sp>
                <p:sp>
                  <p:nvSpPr>
                    <p:cNvPr id="494" name="円/楕円 30"/>
                    <p:cNvSpPr/>
                    <p:nvPr/>
                  </p:nvSpPr>
                  <p:spPr>
                    <a:xfrm>
                      <a:off x="485777" y="142875"/>
                      <a:ext cx="109539" cy="90491"/>
                    </a:xfrm>
                    <a:prstGeom prst="ellipse">
                      <a:avLst/>
                    </a:prstGeom>
                    <a:solidFill>
                      <a:schemeClr val="accent1"/>
                    </a:solidFill>
                    <a:ln w="12700" cap="flat">
                      <a:solidFill>
                        <a:srgbClr val="000000"/>
                      </a:solidFill>
                      <a:prstDash val="solid"/>
                      <a:miter lim="800000"/>
                    </a:ln>
                    <a:effectLst/>
                  </p:spPr>
                  <p:txBody>
                    <a:bodyPr wrap="square" lIns="45718" tIns="45718" rIns="45718" bIns="45718" numCol="1" anchor="ctr">
                      <a:noAutofit/>
                    </a:bodyPr>
                    <a:lstStyle/>
                    <a:p>
                      <a:pPr algn="ctr">
                        <a:defRPr>
                          <a:solidFill>
                            <a:srgbClr val="FFFFFF"/>
                          </a:solidFill>
                        </a:defRPr>
                      </a:pPr>
                      <a:endParaRPr/>
                    </a:p>
                  </p:txBody>
                </p:sp>
                <p:sp>
                  <p:nvSpPr>
                    <p:cNvPr id="495" name="円/楕円 31"/>
                    <p:cNvSpPr/>
                    <p:nvPr/>
                  </p:nvSpPr>
                  <p:spPr>
                    <a:xfrm>
                      <a:off x="466727" y="-1"/>
                      <a:ext cx="142879" cy="90491"/>
                    </a:xfrm>
                    <a:prstGeom prst="ellipse">
                      <a:avLst/>
                    </a:prstGeom>
                    <a:solidFill>
                      <a:schemeClr val="accent1"/>
                    </a:solidFill>
                    <a:ln w="12700" cap="flat">
                      <a:solidFill>
                        <a:srgbClr val="000000"/>
                      </a:solidFill>
                      <a:prstDash val="solid"/>
                      <a:miter lim="800000"/>
                    </a:ln>
                    <a:effectLst/>
                  </p:spPr>
                  <p:txBody>
                    <a:bodyPr wrap="square" lIns="45718" tIns="45718" rIns="45718" bIns="45718" numCol="1" anchor="ctr">
                      <a:noAutofit/>
                    </a:bodyPr>
                    <a:lstStyle/>
                    <a:p>
                      <a:pPr algn="ctr">
                        <a:defRPr>
                          <a:solidFill>
                            <a:srgbClr val="FFFFFF"/>
                          </a:solidFill>
                        </a:defRPr>
                      </a:pPr>
                      <a:endParaRPr/>
                    </a:p>
                  </p:txBody>
                </p:sp>
              </p:grpSp>
            </p:grpSp>
            <p:sp>
              <p:nvSpPr>
                <p:cNvPr id="498" name="AutoShape 143"/>
                <p:cNvSpPr txBox="1"/>
                <p:nvPr/>
              </p:nvSpPr>
              <p:spPr>
                <a:xfrm>
                  <a:off x="108415" y="933740"/>
                  <a:ext cx="783293" cy="28078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numCol="1" anchor="ctr">
                  <a:spAutoFit/>
                </a:bodyPr>
                <a:lstStyle>
                  <a:lvl1pPr algn="ctr">
                    <a:defRPr sz="1400" b="1"/>
                  </a:lvl1pPr>
                </a:lstStyle>
                <a:p>
                  <a:r>
                    <a:t>Aeration </a:t>
                  </a:r>
                </a:p>
              </p:txBody>
            </p:sp>
          </p:grpSp>
        </p:grpSp>
        <p:sp>
          <p:nvSpPr>
            <p:cNvPr id="501" name="テキスト ボックス 59"/>
            <p:cNvSpPr txBox="1"/>
            <p:nvPr/>
          </p:nvSpPr>
          <p:spPr>
            <a:xfrm>
              <a:off x="-1" y="0"/>
              <a:ext cx="5525187" cy="333086"/>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defRPr b="1" u="sng"/>
              </a:lvl1pPr>
            </a:lstStyle>
            <a:p>
              <a:r>
                <a:t>&lt;&lt; Conventional System &gt;&gt;</a:t>
              </a:r>
            </a:p>
          </p:txBody>
        </p:sp>
      </p:grpSp>
      <p:grpSp>
        <p:nvGrpSpPr>
          <p:cNvPr id="507" name="グループ化 79"/>
          <p:cNvGrpSpPr/>
          <p:nvPr/>
        </p:nvGrpSpPr>
        <p:grpSpPr>
          <a:xfrm>
            <a:off x="5235233" y="2613591"/>
            <a:ext cx="1952079" cy="1216909"/>
            <a:chOff x="0" y="-2"/>
            <a:chExt cx="1952078" cy="1216907"/>
          </a:xfrm>
        </p:grpSpPr>
        <p:grpSp>
          <p:nvGrpSpPr>
            <p:cNvPr id="505" name="グループ化 63"/>
            <p:cNvGrpSpPr/>
            <p:nvPr/>
          </p:nvGrpSpPr>
          <p:grpSpPr>
            <a:xfrm>
              <a:off x="-1" y="-3"/>
              <a:ext cx="1277714" cy="1216909"/>
              <a:chOff x="0" y="-1"/>
              <a:chExt cx="1277712" cy="1216907"/>
            </a:xfrm>
          </p:grpSpPr>
          <p:sp>
            <p:nvSpPr>
              <p:cNvPr id="503" name="片側の 2 つの角を切り取った四角形 32"/>
              <p:cNvSpPr/>
              <p:nvPr/>
            </p:nvSpPr>
            <p:spPr>
              <a:xfrm rot="10800000">
                <a:off x="174512" y="-2"/>
                <a:ext cx="928692" cy="928692"/>
              </a:xfrm>
              <a:custGeom>
                <a:avLst/>
                <a:gdLst/>
                <a:ahLst/>
                <a:cxnLst>
                  <a:cxn ang="0">
                    <a:pos x="wd2" y="hd2"/>
                  </a:cxn>
                  <a:cxn ang="5400000">
                    <a:pos x="wd2" y="hd2"/>
                  </a:cxn>
                  <a:cxn ang="10800000">
                    <a:pos x="wd2" y="hd2"/>
                  </a:cxn>
                  <a:cxn ang="16200000">
                    <a:pos x="wd2" y="hd2"/>
                  </a:cxn>
                </a:cxnLst>
                <a:rect l="0" t="0" r="r" b="b"/>
                <a:pathLst>
                  <a:path w="21600" h="21600" extrusionOk="0">
                    <a:moveTo>
                      <a:pt x="3600" y="0"/>
                    </a:moveTo>
                    <a:lnTo>
                      <a:pt x="18000" y="0"/>
                    </a:lnTo>
                    <a:lnTo>
                      <a:pt x="21600" y="3600"/>
                    </a:lnTo>
                    <a:lnTo>
                      <a:pt x="21600" y="21600"/>
                    </a:lnTo>
                    <a:lnTo>
                      <a:pt x="0" y="21600"/>
                    </a:lnTo>
                    <a:lnTo>
                      <a:pt x="0" y="3600"/>
                    </a:lnTo>
                    <a:close/>
                  </a:path>
                </a:pathLst>
              </a:custGeom>
              <a:gradFill flip="none" rotWithShape="1">
                <a:gsLst>
                  <a:gs pos="0">
                    <a:srgbClr val="946F00"/>
                  </a:gs>
                  <a:gs pos="50000">
                    <a:srgbClr val="D5A100"/>
                  </a:gs>
                  <a:gs pos="100000">
                    <a:schemeClr val="accent4"/>
                  </a:gs>
                </a:gsLst>
                <a:lin ang="5400000" scaled="0"/>
              </a:gradFill>
              <a:ln w="12700" cap="flat">
                <a:solidFill>
                  <a:srgbClr val="000000"/>
                </a:solidFill>
                <a:prstDash val="solid"/>
                <a:miter lim="800000"/>
              </a:ln>
              <a:effectLst/>
            </p:spPr>
            <p:txBody>
              <a:bodyPr wrap="square" lIns="45718" tIns="45718" rIns="45718" bIns="45718" numCol="1" anchor="ctr">
                <a:noAutofit/>
              </a:bodyPr>
              <a:lstStyle/>
              <a:p>
                <a:pPr algn="ctr">
                  <a:defRPr>
                    <a:solidFill>
                      <a:srgbClr val="FFFFFF"/>
                    </a:solidFill>
                  </a:defRPr>
                </a:pPr>
                <a:endParaRPr/>
              </a:p>
            </p:txBody>
          </p:sp>
          <p:sp>
            <p:nvSpPr>
              <p:cNvPr id="504" name="AutoShape 145"/>
              <p:cNvSpPr txBox="1"/>
              <p:nvPr/>
            </p:nvSpPr>
            <p:spPr>
              <a:xfrm>
                <a:off x="-1" y="936119"/>
                <a:ext cx="1277714" cy="28078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numCol="1" anchor="ctr">
                <a:spAutoFit/>
              </a:bodyPr>
              <a:lstStyle>
                <a:lvl1pPr algn="ctr">
                  <a:defRPr sz="1400" b="1"/>
                </a:lvl1pPr>
              </a:lstStyle>
              <a:p>
                <a:r>
                  <a:t>Thickening Tank</a:t>
                </a:r>
              </a:p>
            </p:txBody>
          </p:sp>
        </p:grpSp>
        <p:sp>
          <p:nvSpPr>
            <p:cNvPr id="506" name="直線矢印コネクタ 71"/>
            <p:cNvSpPr/>
            <p:nvPr/>
          </p:nvSpPr>
          <p:spPr>
            <a:xfrm>
              <a:off x="1103201" y="216023"/>
              <a:ext cx="848878" cy="2"/>
            </a:xfrm>
            <a:prstGeom prst="line">
              <a:avLst/>
            </a:prstGeom>
            <a:noFill/>
            <a:ln w="25400" cap="flat">
              <a:solidFill>
                <a:srgbClr val="000000"/>
              </a:solidFill>
              <a:prstDash val="solid"/>
              <a:miter lim="800000"/>
              <a:tailEnd type="triangle" w="med" len="med"/>
            </a:ln>
            <a:effectLst/>
          </p:spPr>
          <p:txBody>
            <a:bodyPr wrap="square" lIns="45718" tIns="45718" rIns="45718" bIns="45718" numCol="1" anchor="t">
              <a:noAutofit/>
            </a:bodyPr>
            <a:lstStyle/>
            <a:p>
              <a:endParaRPr/>
            </a:p>
          </p:txBody>
        </p:sp>
      </p:grpSp>
      <p:grpSp>
        <p:nvGrpSpPr>
          <p:cNvPr id="512" name="グループ化 80"/>
          <p:cNvGrpSpPr/>
          <p:nvPr/>
        </p:nvGrpSpPr>
        <p:grpSpPr>
          <a:xfrm>
            <a:off x="7128694" y="2613591"/>
            <a:ext cx="1559596" cy="1220084"/>
            <a:chOff x="-1" y="-2"/>
            <a:chExt cx="1559594" cy="1220082"/>
          </a:xfrm>
        </p:grpSpPr>
        <p:grpSp>
          <p:nvGrpSpPr>
            <p:cNvPr id="510" name="グループ化 64"/>
            <p:cNvGrpSpPr/>
            <p:nvPr/>
          </p:nvGrpSpPr>
          <p:grpSpPr>
            <a:xfrm>
              <a:off x="-2" y="-3"/>
              <a:ext cx="1045913" cy="1220084"/>
              <a:chOff x="0" y="-1"/>
              <a:chExt cx="1045912" cy="1220082"/>
            </a:xfrm>
          </p:grpSpPr>
          <p:sp>
            <p:nvSpPr>
              <p:cNvPr id="508" name="片側の 2 つの角を切り取った四角形 33"/>
              <p:cNvSpPr/>
              <p:nvPr/>
            </p:nvSpPr>
            <p:spPr>
              <a:xfrm rot="10800000">
                <a:off x="58613" y="-1"/>
                <a:ext cx="928691" cy="928691"/>
              </a:xfrm>
              <a:custGeom>
                <a:avLst/>
                <a:gdLst/>
                <a:ahLst/>
                <a:cxnLst>
                  <a:cxn ang="0">
                    <a:pos x="wd2" y="hd2"/>
                  </a:cxn>
                  <a:cxn ang="5400000">
                    <a:pos x="wd2" y="hd2"/>
                  </a:cxn>
                  <a:cxn ang="10800000">
                    <a:pos x="wd2" y="hd2"/>
                  </a:cxn>
                  <a:cxn ang="16200000">
                    <a:pos x="wd2" y="hd2"/>
                  </a:cxn>
                </a:cxnLst>
                <a:rect l="0" t="0" r="r" b="b"/>
                <a:pathLst>
                  <a:path w="21600" h="21600" extrusionOk="0">
                    <a:moveTo>
                      <a:pt x="3600" y="0"/>
                    </a:moveTo>
                    <a:lnTo>
                      <a:pt x="18000" y="0"/>
                    </a:lnTo>
                    <a:lnTo>
                      <a:pt x="21600" y="3600"/>
                    </a:lnTo>
                    <a:lnTo>
                      <a:pt x="21600" y="21600"/>
                    </a:lnTo>
                    <a:lnTo>
                      <a:pt x="0" y="21600"/>
                    </a:lnTo>
                    <a:lnTo>
                      <a:pt x="0" y="3600"/>
                    </a:lnTo>
                    <a:close/>
                  </a:path>
                </a:pathLst>
              </a:custGeom>
              <a:gradFill flip="none" rotWithShape="1">
                <a:gsLst>
                  <a:gs pos="0">
                    <a:srgbClr val="763B00"/>
                  </a:gs>
                  <a:gs pos="50000">
                    <a:srgbClr val="AB5500"/>
                  </a:gs>
                  <a:gs pos="100000">
                    <a:srgbClr val="CC6600"/>
                  </a:gs>
                </a:gsLst>
                <a:lin ang="5400000" scaled="0"/>
              </a:gradFill>
              <a:ln w="12700" cap="flat">
                <a:solidFill>
                  <a:srgbClr val="000000"/>
                </a:solidFill>
                <a:prstDash val="solid"/>
                <a:miter lim="800000"/>
              </a:ln>
              <a:effectLst/>
            </p:spPr>
            <p:txBody>
              <a:bodyPr wrap="square" lIns="45718" tIns="45718" rIns="45718" bIns="45718" numCol="1" anchor="ctr">
                <a:noAutofit/>
              </a:bodyPr>
              <a:lstStyle/>
              <a:p>
                <a:pPr algn="ctr">
                  <a:defRPr>
                    <a:solidFill>
                      <a:srgbClr val="FFFFFF"/>
                    </a:solidFill>
                  </a:defRPr>
                </a:pPr>
                <a:endParaRPr/>
              </a:p>
            </p:txBody>
          </p:sp>
          <p:sp>
            <p:nvSpPr>
              <p:cNvPr id="509" name="AutoShape 152"/>
              <p:cNvSpPr txBox="1"/>
              <p:nvPr/>
            </p:nvSpPr>
            <p:spPr>
              <a:xfrm>
                <a:off x="-1" y="939294"/>
                <a:ext cx="1045913" cy="28078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numCol="1" anchor="ctr">
                <a:spAutoFit/>
              </a:bodyPr>
              <a:lstStyle>
                <a:lvl1pPr algn="ctr">
                  <a:defRPr sz="1400" b="1"/>
                </a:lvl1pPr>
              </a:lstStyle>
              <a:p>
                <a:r>
                  <a:t>Storage Tank</a:t>
                </a:r>
              </a:p>
            </p:txBody>
          </p:sp>
        </p:grpSp>
        <p:sp>
          <p:nvSpPr>
            <p:cNvPr id="511" name="直線矢印コネクタ 74"/>
            <p:cNvSpPr/>
            <p:nvPr/>
          </p:nvSpPr>
          <p:spPr>
            <a:xfrm flipV="1">
              <a:off x="994664" y="216023"/>
              <a:ext cx="564929" cy="3"/>
            </a:xfrm>
            <a:prstGeom prst="line">
              <a:avLst/>
            </a:prstGeom>
            <a:noFill/>
            <a:ln w="25400" cap="flat">
              <a:solidFill>
                <a:srgbClr val="000000"/>
              </a:solidFill>
              <a:prstDash val="solid"/>
              <a:miter lim="800000"/>
              <a:tailEnd type="triangle" w="med" len="med"/>
            </a:ln>
            <a:effectLst/>
          </p:spPr>
          <p:txBody>
            <a:bodyPr wrap="square" lIns="45718" tIns="45718" rIns="45718" bIns="45718" numCol="1" anchor="t">
              <a:noAutofit/>
            </a:bodyPr>
            <a:lstStyle/>
            <a:p>
              <a:endParaRPr/>
            </a:p>
          </p:txBody>
        </p:sp>
      </p:grpSp>
      <p:grpSp>
        <p:nvGrpSpPr>
          <p:cNvPr id="520" name="グループ化 92"/>
          <p:cNvGrpSpPr/>
          <p:nvPr/>
        </p:nvGrpSpPr>
        <p:grpSpPr>
          <a:xfrm>
            <a:off x="2900796" y="2613593"/>
            <a:ext cx="2508952" cy="1223731"/>
            <a:chOff x="0" y="0"/>
            <a:chExt cx="2508951" cy="1223730"/>
          </a:xfrm>
        </p:grpSpPr>
        <p:sp>
          <p:nvSpPr>
            <p:cNvPr id="513" name="Text Box 156"/>
            <p:cNvSpPr txBox="1"/>
            <p:nvPr/>
          </p:nvSpPr>
          <p:spPr>
            <a:xfrm>
              <a:off x="50632" y="578120"/>
              <a:ext cx="675987" cy="50938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4" tIns="45714" rIns="45714" bIns="45714" numCol="1" anchor="t">
              <a:spAutoFit/>
            </a:bodyPr>
            <a:lstStyle>
              <a:lvl1pPr algn="ctr">
                <a:spcBef>
                  <a:spcPts val="800"/>
                </a:spcBef>
                <a:defRPr sz="1400"/>
              </a:lvl1pPr>
            </a:lstStyle>
            <a:p>
              <a:r>
                <a:t>Return Sludge</a:t>
              </a:r>
            </a:p>
          </p:txBody>
        </p:sp>
        <p:grpSp>
          <p:nvGrpSpPr>
            <p:cNvPr id="518" name="グループ化 78"/>
            <p:cNvGrpSpPr/>
            <p:nvPr/>
          </p:nvGrpSpPr>
          <p:grpSpPr>
            <a:xfrm>
              <a:off x="723670" y="0"/>
              <a:ext cx="1785282" cy="1223731"/>
              <a:chOff x="0" y="0"/>
              <a:chExt cx="1785281" cy="1223730"/>
            </a:xfrm>
          </p:grpSpPr>
          <p:grpSp>
            <p:nvGrpSpPr>
              <p:cNvPr id="516" name="グループ化 62"/>
              <p:cNvGrpSpPr/>
              <p:nvPr/>
            </p:nvGrpSpPr>
            <p:grpSpPr>
              <a:xfrm>
                <a:off x="0" y="-1"/>
                <a:ext cx="928691" cy="1223732"/>
                <a:chOff x="0" y="0"/>
                <a:chExt cx="928690" cy="1223730"/>
              </a:xfrm>
            </p:grpSpPr>
            <p:sp>
              <p:nvSpPr>
                <p:cNvPr id="514" name="AutoShape 143"/>
                <p:cNvSpPr txBox="1"/>
                <p:nvPr/>
              </p:nvSpPr>
              <p:spPr>
                <a:xfrm>
                  <a:off x="119751" y="942943"/>
                  <a:ext cx="689185" cy="28078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numCol="1" anchor="ctr">
                  <a:spAutoFit/>
                </a:bodyPr>
                <a:lstStyle>
                  <a:lvl1pPr algn="ctr">
                    <a:defRPr sz="1400" b="1"/>
                  </a:lvl1pPr>
                </a:lstStyle>
                <a:p>
                  <a:r>
                    <a:t>Clarifier</a:t>
                  </a:r>
                </a:p>
              </p:txBody>
            </p:sp>
            <p:sp>
              <p:nvSpPr>
                <p:cNvPr id="515" name="フローチャート : 他ページ結合子 13"/>
                <p:cNvSpPr/>
                <p:nvPr/>
              </p:nvSpPr>
              <p:spPr>
                <a:xfrm>
                  <a:off x="-1" y="-1"/>
                  <a:ext cx="928692" cy="92869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7280"/>
                      </a:lnTo>
                      <a:lnTo>
                        <a:pt x="10800" y="21600"/>
                      </a:lnTo>
                      <a:lnTo>
                        <a:pt x="0" y="17280"/>
                      </a:lnTo>
                      <a:close/>
                    </a:path>
                  </a:pathLst>
                </a:custGeom>
                <a:gradFill flip="none" rotWithShape="1">
                  <a:gsLst>
                    <a:gs pos="0">
                      <a:srgbClr val="9B9EA3"/>
                    </a:gs>
                    <a:gs pos="50000">
                      <a:srgbClr val="C2C4C7"/>
                    </a:gs>
                    <a:gs pos="100000">
                      <a:srgbClr val="E1E2E3"/>
                    </a:gs>
                  </a:gsLst>
                  <a:lin ang="16200000" scaled="0"/>
                </a:gradFill>
                <a:ln w="12700" cap="flat">
                  <a:solidFill>
                    <a:srgbClr val="000000"/>
                  </a:solidFill>
                  <a:prstDash val="solid"/>
                  <a:miter lim="800000"/>
                </a:ln>
                <a:effectLst/>
              </p:spPr>
              <p:txBody>
                <a:bodyPr wrap="square" lIns="45718" tIns="45718" rIns="45718" bIns="45718" numCol="1" anchor="ctr">
                  <a:noAutofit/>
                </a:bodyPr>
                <a:lstStyle/>
                <a:p>
                  <a:pPr algn="ctr"/>
                  <a:endParaRPr/>
                </a:p>
              </p:txBody>
            </p:sp>
          </p:grpSp>
          <p:sp>
            <p:nvSpPr>
              <p:cNvPr id="517" name="直線矢印コネクタ 68"/>
              <p:cNvSpPr/>
              <p:nvPr/>
            </p:nvSpPr>
            <p:spPr>
              <a:xfrm flipV="1">
                <a:off x="928688" y="216024"/>
                <a:ext cx="856594" cy="3"/>
              </a:xfrm>
              <a:prstGeom prst="line">
                <a:avLst/>
              </a:prstGeom>
              <a:noFill/>
              <a:ln w="25400" cap="flat">
                <a:solidFill>
                  <a:srgbClr val="000000"/>
                </a:solidFill>
                <a:prstDash val="solid"/>
                <a:miter lim="800000"/>
                <a:tailEnd type="triangle" w="med" len="med"/>
              </a:ln>
              <a:effectLst/>
            </p:spPr>
            <p:txBody>
              <a:bodyPr wrap="square" lIns="45718" tIns="45718" rIns="45718" bIns="45718" numCol="1" anchor="t">
                <a:noAutofit/>
              </a:bodyPr>
              <a:lstStyle/>
              <a:p>
                <a:endParaRPr/>
              </a:p>
            </p:txBody>
          </p:sp>
        </p:grpSp>
        <p:sp>
          <p:nvSpPr>
            <p:cNvPr id="519" name="直線矢印コネクタ 87"/>
            <p:cNvSpPr/>
            <p:nvPr/>
          </p:nvSpPr>
          <p:spPr>
            <a:xfrm flipH="1" flipV="1">
              <a:off x="0" y="519113"/>
              <a:ext cx="700324" cy="2"/>
            </a:xfrm>
            <a:prstGeom prst="line">
              <a:avLst/>
            </a:prstGeom>
            <a:noFill/>
            <a:ln w="25400" cap="flat">
              <a:solidFill>
                <a:srgbClr val="000000"/>
              </a:solidFill>
              <a:prstDash val="sysDash"/>
              <a:miter lim="800000"/>
              <a:tailEnd type="triangle" w="med" len="med"/>
            </a:ln>
            <a:effectLst/>
          </p:spPr>
          <p:txBody>
            <a:bodyPr wrap="square" lIns="45718" tIns="45718" rIns="45718" bIns="45718" numCol="1" anchor="t">
              <a:noAutofit/>
            </a:bodyPr>
            <a:lstStyle/>
            <a:p>
              <a:endParaRPr/>
            </a:p>
          </p:txBody>
        </p:sp>
      </p:grpSp>
      <p:sp>
        <p:nvSpPr>
          <p:cNvPr id="521" name="テキスト ボックス 102"/>
          <p:cNvSpPr txBox="1"/>
          <p:nvPr/>
        </p:nvSpPr>
        <p:spPr>
          <a:xfrm>
            <a:off x="6456040" y="4048814"/>
            <a:ext cx="4032449" cy="1890523"/>
          </a:xfrm>
          <a:prstGeom prst="rect">
            <a:avLst/>
          </a:prstGeom>
          <a:ln>
            <a:solidFill>
              <a:srgbClr val="000000"/>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defRPr sz="1400" b="1"/>
            </a:pPr>
            <a:r>
              <a:t>&lt;Result&gt;</a:t>
            </a:r>
          </a:p>
          <a:p>
            <a:pPr>
              <a:defRPr sz="1400" b="1"/>
            </a:pPr>
            <a:r>
              <a:t>Model		: ES-301F</a:t>
            </a:r>
          </a:p>
          <a:p>
            <a:pPr>
              <a:defRPr sz="1400" b="1"/>
            </a:pPr>
            <a:r>
              <a:t>Sludge Concentration 	: </a:t>
            </a:r>
            <a:r>
              <a:rPr>
                <a:solidFill>
                  <a:srgbClr val="FF0000"/>
                </a:solidFill>
              </a:rPr>
              <a:t>0.3 % (TS), 2700 mg/L (SS)</a:t>
            </a:r>
          </a:p>
          <a:p>
            <a:pPr>
              <a:defRPr sz="1400" b="1"/>
            </a:pPr>
            <a:r>
              <a:t>Flow Rate		: 9.00 m</a:t>
            </a:r>
            <a:r>
              <a:rPr baseline="30000"/>
              <a:t>3</a:t>
            </a:r>
            <a:r>
              <a:t>/hr.</a:t>
            </a:r>
          </a:p>
          <a:p>
            <a:pPr>
              <a:defRPr sz="1400" b="1"/>
            </a:pPr>
            <a:r>
              <a:t>Polymer Consumption	: 8.00 kg/ton-DS</a:t>
            </a:r>
          </a:p>
          <a:p>
            <a:pPr>
              <a:defRPr sz="1400" b="1"/>
            </a:pPr>
            <a:r>
              <a:t>DS Throughput	: 25.0 kg-DS/hr</a:t>
            </a:r>
          </a:p>
          <a:p>
            <a:pPr>
              <a:defRPr sz="1400" b="1"/>
            </a:pPr>
            <a:r>
              <a:t>Water Content	: 82.0 % [18.0 % Solid]</a:t>
            </a:r>
          </a:p>
          <a:p>
            <a:pPr>
              <a:defRPr sz="1400" b="1"/>
            </a:pPr>
            <a:r>
              <a:t>Capture Rate	: 92.5 %</a:t>
            </a:r>
          </a:p>
        </p:txBody>
      </p:sp>
      <p:grpSp>
        <p:nvGrpSpPr>
          <p:cNvPr id="534" name="グループ化 123"/>
          <p:cNvGrpSpPr/>
          <p:nvPr/>
        </p:nvGrpSpPr>
        <p:grpSpPr>
          <a:xfrm>
            <a:off x="4984600" y="2204861"/>
            <a:ext cx="3947450" cy="648266"/>
            <a:chOff x="0" y="-2"/>
            <a:chExt cx="3947448" cy="648264"/>
          </a:xfrm>
        </p:grpSpPr>
        <p:grpSp>
          <p:nvGrpSpPr>
            <p:cNvPr id="527" name="グループ化 122"/>
            <p:cNvGrpSpPr/>
            <p:nvPr/>
          </p:nvGrpSpPr>
          <p:grpSpPr>
            <a:xfrm>
              <a:off x="-1" y="23024"/>
              <a:ext cx="1936775" cy="625239"/>
              <a:chOff x="0" y="0"/>
              <a:chExt cx="1936774" cy="625238"/>
            </a:xfrm>
          </p:grpSpPr>
          <p:grpSp>
            <p:nvGrpSpPr>
              <p:cNvPr id="525" name="グループ化 111"/>
              <p:cNvGrpSpPr/>
              <p:nvPr/>
            </p:nvGrpSpPr>
            <p:grpSpPr>
              <a:xfrm>
                <a:off x="-1" y="58774"/>
                <a:ext cx="889491" cy="566465"/>
                <a:chOff x="0" y="0"/>
                <a:chExt cx="889490" cy="566463"/>
              </a:xfrm>
            </p:grpSpPr>
            <p:pic>
              <p:nvPicPr>
                <p:cNvPr id="522" name="Picture 2" descr="Picture 2"/>
                <p:cNvPicPr>
                  <a:picLocks noChangeAspect="1"/>
                </p:cNvPicPr>
                <p:nvPr/>
              </p:nvPicPr>
              <p:blipFill>
                <a:blip r:embed="rId3"/>
                <a:stretch>
                  <a:fillRect/>
                </a:stretch>
              </p:blipFill>
              <p:spPr>
                <a:xfrm rot="20267371">
                  <a:off x="299398" y="151482"/>
                  <a:ext cx="290693" cy="263499"/>
                </a:xfrm>
                <a:prstGeom prst="rect">
                  <a:avLst/>
                </a:prstGeom>
                <a:ln w="12700" cap="flat">
                  <a:noFill/>
                  <a:miter lim="400000"/>
                </a:ln>
                <a:effectLst/>
              </p:spPr>
            </p:pic>
            <p:pic>
              <p:nvPicPr>
                <p:cNvPr id="523" name="Picture 2" descr="Picture 2"/>
                <p:cNvPicPr>
                  <a:picLocks noChangeAspect="1"/>
                </p:cNvPicPr>
                <p:nvPr/>
              </p:nvPicPr>
              <p:blipFill>
                <a:blip r:embed="rId3"/>
                <a:stretch>
                  <a:fillRect/>
                </a:stretch>
              </p:blipFill>
              <p:spPr>
                <a:xfrm rot="20267371">
                  <a:off x="39017" y="257798"/>
                  <a:ext cx="290692" cy="263499"/>
                </a:xfrm>
                <a:prstGeom prst="rect">
                  <a:avLst/>
                </a:prstGeom>
                <a:ln w="12700" cap="flat">
                  <a:noFill/>
                  <a:miter lim="400000"/>
                </a:ln>
                <a:effectLst/>
              </p:spPr>
            </p:pic>
            <p:pic>
              <p:nvPicPr>
                <p:cNvPr id="524" name="Picture 2" descr="Picture 2"/>
                <p:cNvPicPr>
                  <a:picLocks noChangeAspect="1"/>
                </p:cNvPicPr>
                <p:nvPr/>
              </p:nvPicPr>
              <p:blipFill>
                <a:blip r:embed="rId3"/>
                <a:stretch>
                  <a:fillRect/>
                </a:stretch>
              </p:blipFill>
              <p:spPr>
                <a:xfrm rot="20267371">
                  <a:off x="559779" y="45166"/>
                  <a:ext cx="290693" cy="263499"/>
                </a:xfrm>
                <a:prstGeom prst="rect">
                  <a:avLst/>
                </a:prstGeom>
                <a:ln w="12700" cap="flat">
                  <a:noFill/>
                  <a:miter lim="400000"/>
                </a:ln>
                <a:effectLst/>
              </p:spPr>
            </p:pic>
          </p:grpSp>
          <p:sp>
            <p:nvSpPr>
              <p:cNvPr id="526" name="テキスト ボックス 109"/>
              <p:cNvSpPr txBox="1"/>
              <p:nvPr/>
            </p:nvSpPr>
            <p:spPr>
              <a:xfrm>
                <a:off x="854648" y="0"/>
                <a:ext cx="1082126" cy="33273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numCol="1" anchor="t">
                <a:spAutoFit/>
              </a:bodyPr>
              <a:lstStyle>
                <a:lvl1pPr>
                  <a:defRPr sz="1400">
                    <a:solidFill>
                      <a:srgbClr val="FF0000"/>
                    </a:solidFill>
                    <a:latin typeface="Arial Black"/>
                    <a:ea typeface="Arial Black"/>
                    <a:cs typeface="Arial Black"/>
                    <a:sym typeface="Arial Black"/>
                  </a:defRPr>
                </a:lvl1pPr>
              </a:lstStyle>
              <a:p>
                <a:r>
                  <a:t>Bad Smell</a:t>
                </a:r>
              </a:p>
            </p:txBody>
          </p:sp>
        </p:grpSp>
        <p:grpSp>
          <p:nvGrpSpPr>
            <p:cNvPr id="533" name="グループ化 121"/>
            <p:cNvGrpSpPr/>
            <p:nvPr/>
          </p:nvGrpSpPr>
          <p:grpSpPr>
            <a:xfrm>
              <a:off x="2001214" y="-3"/>
              <a:ext cx="1946234" cy="566465"/>
              <a:chOff x="-1" y="-1"/>
              <a:chExt cx="1946233" cy="566464"/>
            </a:xfrm>
          </p:grpSpPr>
          <p:grpSp>
            <p:nvGrpSpPr>
              <p:cNvPr id="531" name="グループ化 103"/>
              <p:cNvGrpSpPr/>
              <p:nvPr/>
            </p:nvGrpSpPr>
            <p:grpSpPr>
              <a:xfrm>
                <a:off x="-2" y="-2"/>
                <a:ext cx="889493" cy="566465"/>
                <a:chOff x="-1" y="0"/>
                <a:chExt cx="889491" cy="566464"/>
              </a:xfrm>
            </p:grpSpPr>
            <p:pic>
              <p:nvPicPr>
                <p:cNvPr id="528" name="Picture 2" descr="Picture 2"/>
                <p:cNvPicPr>
                  <a:picLocks noChangeAspect="1"/>
                </p:cNvPicPr>
                <p:nvPr/>
              </p:nvPicPr>
              <p:blipFill>
                <a:blip r:embed="rId3"/>
                <a:stretch>
                  <a:fillRect/>
                </a:stretch>
              </p:blipFill>
              <p:spPr>
                <a:xfrm rot="20267371">
                  <a:off x="299398" y="151482"/>
                  <a:ext cx="290693" cy="263500"/>
                </a:xfrm>
                <a:prstGeom prst="rect">
                  <a:avLst/>
                </a:prstGeom>
                <a:ln w="12700" cap="flat">
                  <a:noFill/>
                  <a:miter lim="400000"/>
                </a:ln>
                <a:effectLst/>
              </p:spPr>
            </p:pic>
            <p:pic>
              <p:nvPicPr>
                <p:cNvPr id="529" name="Picture 2" descr="Picture 2"/>
                <p:cNvPicPr>
                  <a:picLocks noChangeAspect="1"/>
                </p:cNvPicPr>
                <p:nvPr/>
              </p:nvPicPr>
              <p:blipFill>
                <a:blip r:embed="rId3"/>
                <a:stretch>
                  <a:fillRect/>
                </a:stretch>
              </p:blipFill>
              <p:spPr>
                <a:xfrm rot="20267371">
                  <a:off x="39017" y="257798"/>
                  <a:ext cx="290692" cy="263500"/>
                </a:xfrm>
                <a:prstGeom prst="rect">
                  <a:avLst/>
                </a:prstGeom>
                <a:ln w="12700" cap="flat">
                  <a:noFill/>
                  <a:miter lim="400000"/>
                </a:ln>
                <a:effectLst/>
              </p:spPr>
            </p:pic>
            <p:pic>
              <p:nvPicPr>
                <p:cNvPr id="530" name="Picture 2" descr="Picture 2"/>
                <p:cNvPicPr>
                  <a:picLocks noChangeAspect="1"/>
                </p:cNvPicPr>
                <p:nvPr/>
              </p:nvPicPr>
              <p:blipFill>
                <a:blip r:embed="rId3"/>
                <a:stretch>
                  <a:fillRect/>
                </a:stretch>
              </p:blipFill>
              <p:spPr>
                <a:xfrm rot="20267371">
                  <a:off x="559779" y="45166"/>
                  <a:ext cx="290694" cy="263500"/>
                </a:xfrm>
                <a:prstGeom prst="rect">
                  <a:avLst/>
                </a:prstGeom>
                <a:ln w="12700" cap="flat">
                  <a:noFill/>
                  <a:miter lim="400000"/>
                </a:ln>
                <a:effectLst/>
              </p:spPr>
            </p:pic>
          </p:grpSp>
          <p:sp>
            <p:nvSpPr>
              <p:cNvPr id="532" name="テキスト ボックス 116"/>
              <p:cNvSpPr txBox="1"/>
              <p:nvPr/>
            </p:nvSpPr>
            <p:spPr>
              <a:xfrm>
                <a:off x="864107" y="26862"/>
                <a:ext cx="1082126" cy="33273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numCol="1" anchor="t">
                <a:spAutoFit/>
              </a:bodyPr>
              <a:lstStyle>
                <a:lvl1pPr>
                  <a:defRPr sz="1400">
                    <a:solidFill>
                      <a:srgbClr val="FF0000"/>
                    </a:solidFill>
                    <a:latin typeface="Arial Black"/>
                    <a:ea typeface="Arial Black"/>
                    <a:cs typeface="Arial Black"/>
                    <a:sym typeface="Arial Black"/>
                  </a:defRPr>
                </a:lvl1pPr>
              </a:lstStyle>
              <a:p>
                <a:r>
                  <a:t>Bad Smell</a:t>
                </a:r>
              </a:p>
            </p:txBody>
          </p:sp>
        </p:grpSp>
      </p:grpSp>
      <p:grpSp>
        <p:nvGrpSpPr>
          <p:cNvPr id="541" name="グループ化 124"/>
          <p:cNvGrpSpPr/>
          <p:nvPr/>
        </p:nvGrpSpPr>
        <p:grpSpPr>
          <a:xfrm>
            <a:off x="822795" y="2040878"/>
            <a:ext cx="9487480" cy="3814835"/>
            <a:chOff x="0" y="0"/>
            <a:chExt cx="9487479" cy="3814834"/>
          </a:xfrm>
        </p:grpSpPr>
        <p:pic>
          <p:nvPicPr>
            <p:cNvPr id="535" name="Picture 6" descr="Picture 6"/>
            <p:cNvPicPr>
              <a:picLocks noChangeAspect="1"/>
            </p:cNvPicPr>
            <p:nvPr/>
          </p:nvPicPr>
          <p:blipFill>
            <a:blip r:embed="rId4"/>
            <a:stretch>
              <a:fillRect/>
            </a:stretch>
          </p:blipFill>
          <p:spPr>
            <a:xfrm>
              <a:off x="3140510" y="2257637"/>
              <a:ext cx="2376984" cy="1116463"/>
            </a:xfrm>
            <a:prstGeom prst="rect">
              <a:avLst/>
            </a:prstGeom>
            <a:ln w="12700" cap="flat">
              <a:noFill/>
              <a:miter lim="400000"/>
            </a:ln>
            <a:effectLst/>
          </p:spPr>
        </p:pic>
        <p:sp>
          <p:nvSpPr>
            <p:cNvPr id="536" name="テキスト ボックス 96"/>
            <p:cNvSpPr txBox="1"/>
            <p:nvPr/>
          </p:nvSpPr>
          <p:spPr>
            <a:xfrm>
              <a:off x="3474980" y="3534037"/>
              <a:ext cx="1740838" cy="28079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defRPr sz="1400" b="1"/>
              </a:lvl1pPr>
            </a:lstStyle>
            <a:p>
              <a:r>
                <a:t>Volute Dewatering</a:t>
              </a:r>
            </a:p>
          </p:txBody>
        </p:sp>
        <p:sp>
          <p:nvSpPr>
            <p:cNvPr id="537" name="カギ線コネクタ 101"/>
            <p:cNvSpPr/>
            <p:nvPr/>
          </p:nvSpPr>
          <p:spPr>
            <a:xfrm rot="16200000" flipH="1">
              <a:off x="1926059" y="1601417"/>
              <a:ext cx="899509" cy="152939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path>
              </a:pathLst>
            </a:custGeom>
            <a:noFill/>
            <a:ln w="57150" cap="flat">
              <a:solidFill>
                <a:srgbClr val="385724"/>
              </a:solidFill>
              <a:prstDash val="solid"/>
              <a:miter lim="800000"/>
              <a:tailEnd type="triangle" w="med" len="med"/>
            </a:ln>
            <a:effectLst/>
          </p:spPr>
          <p:txBody>
            <a:bodyPr wrap="square" lIns="45718" tIns="45718" rIns="45718" bIns="45718" numCol="1" anchor="ctr">
              <a:noAutofit/>
            </a:bodyPr>
            <a:lstStyle/>
            <a:p>
              <a:endParaRPr/>
            </a:p>
          </p:txBody>
        </p:sp>
        <p:sp>
          <p:nvSpPr>
            <p:cNvPr id="538" name="テキスト ボックス 97"/>
            <p:cNvSpPr txBox="1"/>
            <p:nvPr/>
          </p:nvSpPr>
          <p:spPr>
            <a:xfrm>
              <a:off x="-1" y="2396096"/>
              <a:ext cx="1741768" cy="112906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p>
              <a:pPr>
                <a:defRPr sz="2400" b="1" u="sng">
                  <a:ln w="9525" cap="flat">
                    <a:solidFill>
                      <a:srgbClr val="FFFF00"/>
                    </a:solidFill>
                    <a:prstDash val="solid"/>
                    <a:round/>
                  </a:ln>
                  <a:solidFill>
                    <a:srgbClr val="FF0000"/>
                  </a:solidFill>
                </a:defRPr>
              </a:pPr>
              <a:r>
                <a:t>Direct Feed </a:t>
              </a:r>
            </a:p>
            <a:p>
              <a:pPr>
                <a:defRPr sz="2400" b="1" u="sng">
                  <a:ln w="9525" cap="flat">
                    <a:solidFill>
                      <a:srgbClr val="FFFF00"/>
                    </a:solidFill>
                    <a:prstDash val="solid"/>
                    <a:round/>
                  </a:ln>
                  <a:solidFill>
                    <a:srgbClr val="FF0000"/>
                  </a:solidFill>
                </a:defRPr>
              </a:pPr>
              <a:r>
                <a:t>from </a:t>
              </a:r>
            </a:p>
            <a:p>
              <a:pPr>
                <a:defRPr sz="2400" b="1" u="sng">
                  <a:ln w="9525" cap="flat">
                    <a:solidFill>
                      <a:srgbClr val="FFFF00"/>
                    </a:solidFill>
                    <a:prstDash val="solid"/>
                    <a:round/>
                  </a:ln>
                  <a:solidFill>
                    <a:srgbClr val="FF0000"/>
                  </a:solidFill>
                </a:defRPr>
              </a:pPr>
              <a:r>
                <a:t>Bioreactor</a:t>
              </a:r>
            </a:p>
          </p:txBody>
        </p:sp>
        <p:sp>
          <p:nvSpPr>
            <p:cNvPr id="539" name="斜め縞 117"/>
            <p:cNvSpPr/>
            <p:nvPr/>
          </p:nvSpPr>
          <p:spPr>
            <a:xfrm rot="20993994">
              <a:off x="4818272" y="839634"/>
              <a:ext cx="4664574" cy="46504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0"/>
                  </a:lnTo>
                  <a:lnTo>
                    <a:pt x="21600" y="0"/>
                  </a:lnTo>
                  <a:lnTo>
                    <a:pt x="0" y="21600"/>
                  </a:lnTo>
                  <a:close/>
                </a:path>
              </a:pathLst>
            </a:custGeom>
            <a:solidFill>
              <a:srgbClr val="FF0000"/>
            </a:solidFill>
            <a:ln w="12700" cap="flat">
              <a:solidFill>
                <a:srgbClr val="FF0000"/>
              </a:solidFill>
              <a:prstDash val="solid"/>
              <a:miter lim="800000"/>
            </a:ln>
            <a:effectLst/>
          </p:spPr>
          <p:txBody>
            <a:bodyPr wrap="square" lIns="45718" tIns="45718" rIns="45718" bIns="45718" numCol="1" anchor="ctr">
              <a:noAutofit/>
            </a:bodyPr>
            <a:lstStyle/>
            <a:p>
              <a:pPr algn="ctr"/>
              <a:endParaRPr/>
            </a:p>
          </p:txBody>
        </p:sp>
        <p:sp>
          <p:nvSpPr>
            <p:cNvPr id="540" name="斜め縞 119"/>
            <p:cNvSpPr/>
            <p:nvPr/>
          </p:nvSpPr>
          <p:spPr>
            <a:xfrm rot="11814441">
              <a:off x="4602417" y="672002"/>
              <a:ext cx="4691886" cy="47455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0"/>
                  </a:lnTo>
                  <a:lnTo>
                    <a:pt x="21600" y="0"/>
                  </a:lnTo>
                  <a:lnTo>
                    <a:pt x="0" y="21600"/>
                  </a:lnTo>
                  <a:close/>
                </a:path>
              </a:pathLst>
            </a:custGeom>
            <a:solidFill>
              <a:srgbClr val="FF0000"/>
            </a:solidFill>
            <a:ln w="12700" cap="flat">
              <a:solidFill>
                <a:srgbClr val="FF0000"/>
              </a:solidFill>
              <a:prstDash val="solid"/>
              <a:miter lim="800000"/>
            </a:ln>
            <a:effectLst/>
          </p:spPr>
          <p:txBody>
            <a:bodyPr wrap="square" lIns="45718" tIns="45718" rIns="45718" bIns="45718" numCol="1" anchor="ctr">
              <a:noAutofit/>
            </a:bodyPr>
            <a:lstStyle/>
            <a:p>
              <a:pPr algn="ctr">
                <a:defRPr>
                  <a:ln w="9525" cap="flat">
                    <a:solidFill>
                      <a:srgbClr val="000000"/>
                    </a:solidFill>
                    <a:prstDash val="solid"/>
                    <a:round/>
                  </a:ln>
                </a:defRPr>
              </a:pPr>
              <a:endParaRPr/>
            </a:p>
          </p:txBody>
        </p:sp>
      </p:grpSp>
      <p:pic>
        <p:nvPicPr>
          <p:cNvPr id="2" name="Imagen 1">
            <a:extLst>
              <a:ext uri="{FF2B5EF4-FFF2-40B4-BE49-F238E27FC236}">
                <a16:creationId xmlns:a16="http://schemas.microsoft.com/office/drawing/2014/main" id="{17D156CB-C6C6-8A8D-CA72-9EACE5701E4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61486" y="228896"/>
            <a:ext cx="1351281" cy="1148589"/>
          </a:xfrm>
          <a:prstGeom prst="rect">
            <a:avLst/>
          </a:prstGeom>
        </p:spPr>
      </p:pic>
      <p:sp>
        <p:nvSpPr>
          <p:cNvPr id="3" name="Rectángulo 2">
            <a:extLst>
              <a:ext uri="{FF2B5EF4-FFF2-40B4-BE49-F238E27FC236}">
                <a16:creationId xmlns:a16="http://schemas.microsoft.com/office/drawing/2014/main" id="{E7596F78-E889-3CB1-764B-45E123FBBE7D}"/>
              </a:ext>
            </a:extLst>
          </p:cNvPr>
          <p:cNvSpPr/>
          <p:nvPr/>
        </p:nvSpPr>
        <p:spPr>
          <a:xfrm>
            <a:off x="-7799" y="1"/>
            <a:ext cx="331650" cy="6857999"/>
          </a:xfrm>
          <a:prstGeom prst="rect">
            <a:avLst/>
          </a:prstGeom>
          <a:solidFill>
            <a:srgbClr val="0BA18A"/>
          </a:solidFill>
          <a:ln w="25400" cap="flat">
            <a:solidFill>
              <a:srgbClr val="0BA18A"/>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s-MX" sz="1800" b="0" i="0" u="none" strike="noStrike" cap="none" spc="0" normalizeH="0" baseline="0">
              <a:ln>
                <a:noFill/>
              </a:ln>
              <a:solidFill>
                <a:srgbClr val="000000"/>
              </a:solidFill>
              <a:effectLst/>
              <a:uFillTx/>
              <a:latin typeface="+mn-lt"/>
              <a:ea typeface="+mn-ea"/>
              <a:cs typeface="+mn-cs"/>
              <a:sym typeface="Calibri"/>
            </a:endParaRPr>
          </a:p>
        </p:txBody>
      </p:sp>
    </p:spTree>
  </p:cSld>
  <p:clrMapOvr>
    <a:masterClrMapping/>
  </p:clrMapOvr>
  <mc:AlternateContent xmlns:mc="http://schemas.openxmlformats.org/markup-compatibility/2006" xmlns:p14="http://schemas.microsoft.com/office/powerpoint/2010/main">
    <mc:Choice Requires="p14">
      <p:transition spd="slow" p14:dur="1200">
        <p:push dir="u"/>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4" presetClass="entr" presetSubtype="16" fill="hold" grpId="1" nodeType="clickEffect">
                                  <p:stCondLst>
                                    <p:cond delay="0"/>
                                  </p:stCondLst>
                                  <p:iterate>
                                    <p:tmAbs val="0"/>
                                  </p:iterate>
                                  <p:childTnLst>
                                    <p:set>
                                      <p:cBhvr>
                                        <p:cTn id="6" fill="hold"/>
                                        <p:tgtEl>
                                          <p:spTgt spid="478"/>
                                        </p:tgtEl>
                                        <p:attrNameLst>
                                          <p:attrName>style.visibility</p:attrName>
                                        </p:attrNameLst>
                                      </p:cBhvr>
                                      <p:to>
                                        <p:strVal val="visible"/>
                                      </p:to>
                                    </p:set>
                                    <p:animEffect transition="in" filter="box(in)">
                                      <p:cBhvr>
                                        <p:cTn id="7" dur="2000"/>
                                        <p:tgtEl>
                                          <p:spTgt spid="47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2" nodeType="clickEffect">
                                  <p:stCondLst>
                                    <p:cond delay="0"/>
                                  </p:stCondLst>
                                  <p:iterate>
                                    <p:tmAbs val="0"/>
                                  </p:iterate>
                                  <p:childTnLst>
                                    <p:set>
                                      <p:cBhvr>
                                        <p:cTn id="11" fill="hold"/>
                                        <p:tgtEl>
                                          <p:spTgt spid="502"/>
                                        </p:tgtEl>
                                        <p:attrNameLst>
                                          <p:attrName>style.visibility</p:attrName>
                                        </p:attrNameLst>
                                      </p:cBhvr>
                                      <p:to>
                                        <p:strVal val="visible"/>
                                      </p:to>
                                    </p:set>
                                    <p:anim calcmode="lin" valueType="num">
                                      <p:cBhvr>
                                        <p:cTn id="12" dur="500" fill="hold"/>
                                        <p:tgtEl>
                                          <p:spTgt spid="502"/>
                                        </p:tgtEl>
                                        <p:attrNameLst>
                                          <p:attrName>ppt_x</p:attrName>
                                        </p:attrNameLst>
                                      </p:cBhvr>
                                      <p:tavLst>
                                        <p:tav tm="0">
                                          <p:val>
                                            <p:strVal val="#ppt_x"/>
                                          </p:val>
                                        </p:tav>
                                        <p:tav tm="100000">
                                          <p:val>
                                            <p:strVal val="#ppt_x"/>
                                          </p:val>
                                        </p:tav>
                                      </p:tavLst>
                                    </p:anim>
                                    <p:anim calcmode="lin" valueType="num">
                                      <p:cBhvr>
                                        <p:cTn id="13" dur="500" fill="hold"/>
                                        <p:tgtEl>
                                          <p:spTgt spid="50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3" nodeType="clickEffect">
                                  <p:stCondLst>
                                    <p:cond delay="0"/>
                                  </p:stCondLst>
                                  <p:iterate>
                                    <p:tmAbs val="0"/>
                                  </p:iterate>
                                  <p:childTnLst>
                                    <p:set>
                                      <p:cBhvr>
                                        <p:cTn id="17" fill="hold"/>
                                        <p:tgtEl>
                                          <p:spTgt spid="520"/>
                                        </p:tgtEl>
                                        <p:attrNameLst>
                                          <p:attrName>style.visibility</p:attrName>
                                        </p:attrNameLst>
                                      </p:cBhvr>
                                      <p:to>
                                        <p:strVal val="visible"/>
                                      </p:to>
                                    </p:set>
                                    <p:anim calcmode="lin" valueType="num">
                                      <p:cBhvr>
                                        <p:cTn id="18" dur="500" fill="hold"/>
                                        <p:tgtEl>
                                          <p:spTgt spid="520"/>
                                        </p:tgtEl>
                                        <p:attrNameLst>
                                          <p:attrName>ppt_x</p:attrName>
                                        </p:attrNameLst>
                                      </p:cBhvr>
                                      <p:tavLst>
                                        <p:tav tm="0">
                                          <p:val>
                                            <p:strVal val="#ppt_x"/>
                                          </p:val>
                                        </p:tav>
                                        <p:tav tm="100000">
                                          <p:val>
                                            <p:strVal val="#ppt_x"/>
                                          </p:val>
                                        </p:tav>
                                      </p:tavLst>
                                    </p:anim>
                                    <p:anim calcmode="lin" valueType="num">
                                      <p:cBhvr>
                                        <p:cTn id="19" dur="500" fill="hold"/>
                                        <p:tgtEl>
                                          <p:spTgt spid="520"/>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4" nodeType="clickEffect">
                                  <p:stCondLst>
                                    <p:cond delay="0"/>
                                  </p:stCondLst>
                                  <p:iterate>
                                    <p:tmAbs val="0"/>
                                  </p:iterate>
                                  <p:childTnLst>
                                    <p:set>
                                      <p:cBhvr>
                                        <p:cTn id="23" fill="hold"/>
                                        <p:tgtEl>
                                          <p:spTgt spid="507"/>
                                        </p:tgtEl>
                                        <p:attrNameLst>
                                          <p:attrName>style.visibility</p:attrName>
                                        </p:attrNameLst>
                                      </p:cBhvr>
                                      <p:to>
                                        <p:strVal val="visible"/>
                                      </p:to>
                                    </p:set>
                                    <p:anim calcmode="lin" valueType="num">
                                      <p:cBhvr>
                                        <p:cTn id="24" dur="500" fill="hold"/>
                                        <p:tgtEl>
                                          <p:spTgt spid="507"/>
                                        </p:tgtEl>
                                        <p:attrNameLst>
                                          <p:attrName>ppt_x</p:attrName>
                                        </p:attrNameLst>
                                      </p:cBhvr>
                                      <p:tavLst>
                                        <p:tav tm="0">
                                          <p:val>
                                            <p:strVal val="#ppt_x"/>
                                          </p:val>
                                        </p:tav>
                                        <p:tav tm="100000">
                                          <p:val>
                                            <p:strVal val="#ppt_x"/>
                                          </p:val>
                                        </p:tav>
                                      </p:tavLst>
                                    </p:anim>
                                    <p:anim calcmode="lin" valueType="num">
                                      <p:cBhvr>
                                        <p:cTn id="25" dur="500" fill="hold"/>
                                        <p:tgtEl>
                                          <p:spTgt spid="507"/>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5" nodeType="clickEffect">
                                  <p:stCondLst>
                                    <p:cond delay="0"/>
                                  </p:stCondLst>
                                  <p:iterate>
                                    <p:tmAbs val="0"/>
                                  </p:iterate>
                                  <p:childTnLst>
                                    <p:set>
                                      <p:cBhvr>
                                        <p:cTn id="29" fill="hold"/>
                                        <p:tgtEl>
                                          <p:spTgt spid="512"/>
                                        </p:tgtEl>
                                        <p:attrNameLst>
                                          <p:attrName>style.visibility</p:attrName>
                                        </p:attrNameLst>
                                      </p:cBhvr>
                                      <p:to>
                                        <p:strVal val="visible"/>
                                      </p:to>
                                    </p:set>
                                    <p:anim calcmode="lin" valueType="num">
                                      <p:cBhvr>
                                        <p:cTn id="30" dur="500" fill="hold"/>
                                        <p:tgtEl>
                                          <p:spTgt spid="512"/>
                                        </p:tgtEl>
                                        <p:attrNameLst>
                                          <p:attrName>ppt_x</p:attrName>
                                        </p:attrNameLst>
                                      </p:cBhvr>
                                      <p:tavLst>
                                        <p:tav tm="0">
                                          <p:val>
                                            <p:strVal val="#ppt_x"/>
                                          </p:val>
                                        </p:tav>
                                        <p:tav tm="100000">
                                          <p:val>
                                            <p:strVal val="#ppt_x"/>
                                          </p:val>
                                        </p:tav>
                                      </p:tavLst>
                                    </p:anim>
                                    <p:anim calcmode="lin" valueType="num">
                                      <p:cBhvr>
                                        <p:cTn id="31" dur="500" fill="hold"/>
                                        <p:tgtEl>
                                          <p:spTgt spid="512"/>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6" nodeType="clickEffect">
                                  <p:stCondLst>
                                    <p:cond delay="0"/>
                                  </p:stCondLst>
                                  <p:iterate>
                                    <p:tmAbs val="0"/>
                                  </p:iterate>
                                  <p:childTnLst>
                                    <p:set>
                                      <p:cBhvr>
                                        <p:cTn id="35" fill="hold"/>
                                        <p:tgtEl>
                                          <p:spTgt spid="475"/>
                                        </p:tgtEl>
                                        <p:attrNameLst>
                                          <p:attrName>style.visibility</p:attrName>
                                        </p:attrNameLst>
                                      </p:cBhvr>
                                      <p:to>
                                        <p:strVal val="visible"/>
                                      </p:to>
                                    </p:set>
                                    <p:anim calcmode="lin" valueType="num">
                                      <p:cBhvr>
                                        <p:cTn id="36" dur="500" fill="hold"/>
                                        <p:tgtEl>
                                          <p:spTgt spid="475"/>
                                        </p:tgtEl>
                                        <p:attrNameLst>
                                          <p:attrName>ppt_x</p:attrName>
                                        </p:attrNameLst>
                                      </p:cBhvr>
                                      <p:tavLst>
                                        <p:tav tm="0">
                                          <p:val>
                                            <p:strVal val="#ppt_x"/>
                                          </p:val>
                                        </p:tav>
                                        <p:tav tm="100000">
                                          <p:val>
                                            <p:strVal val="#ppt_x"/>
                                          </p:val>
                                        </p:tav>
                                      </p:tavLst>
                                    </p:anim>
                                    <p:anim calcmode="lin" valueType="num">
                                      <p:cBhvr>
                                        <p:cTn id="37" dur="500" fill="hold"/>
                                        <p:tgtEl>
                                          <p:spTgt spid="475"/>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0" presetClass="entr" fill="hold" grpId="7" nodeType="clickEffect">
                                  <p:stCondLst>
                                    <p:cond delay="0"/>
                                  </p:stCondLst>
                                  <p:iterate>
                                    <p:tmAbs val="0"/>
                                  </p:iterate>
                                  <p:childTnLst>
                                    <p:set>
                                      <p:cBhvr>
                                        <p:cTn id="41" fill="hold"/>
                                        <p:tgtEl>
                                          <p:spTgt spid="534"/>
                                        </p:tgtEl>
                                        <p:attrNameLst>
                                          <p:attrName>style.visibility</p:attrName>
                                        </p:attrNameLst>
                                      </p:cBhvr>
                                      <p:to>
                                        <p:strVal val="visible"/>
                                      </p:to>
                                    </p:set>
                                    <p:animEffect transition="in" filter="fade">
                                      <p:cBhvr>
                                        <p:cTn id="42" dur="500"/>
                                        <p:tgtEl>
                                          <p:spTgt spid="53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fill="hold" grpId="8" nodeType="clickEffect">
                                  <p:stCondLst>
                                    <p:cond delay="0"/>
                                  </p:stCondLst>
                                  <p:iterate>
                                    <p:tmAbs val="0"/>
                                  </p:iterate>
                                  <p:childTnLst>
                                    <p:set>
                                      <p:cBhvr>
                                        <p:cTn id="46" fill="hold"/>
                                        <p:tgtEl>
                                          <p:spTgt spid="541"/>
                                        </p:tgtEl>
                                        <p:attrNameLst>
                                          <p:attrName>style.visibility</p:attrName>
                                        </p:attrNameLst>
                                      </p:cBhvr>
                                      <p:to>
                                        <p:strVal val="visible"/>
                                      </p:to>
                                    </p:set>
                                    <p:animEffect transition="in" filter="fade">
                                      <p:cBhvr>
                                        <p:cTn id="47" dur="500"/>
                                        <p:tgtEl>
                                          <p:spTgt spid="541"/>
                                        </p:tgtEl>
                                      </p:cBhvr>
                                    </p:animEffect>
                                  </p:childTnLst>
                                </p:cTn>
                              </p:par>
                            </p:childTnLst>
                          </p:cTn>
                        </p:par>
                      </p:childTnLst>
                    </p:cTn>
                  </p:par>
                  <p:par>
                    <p:cTn id="48" fill="hold">
                      <p:stCondLst>
                        <p:cond delay="indefinite"/>
                      </p:stCondLst>
                      <p:childTnLst>
                        <p:par>
                          <p:cTn id="49" fill="hold">
                            <p:stCondLst>
                              <p:cond delay="0"/>
                            </p:stCondLst>
                            <p:childTnLst>
                              <p:par>
                                <p:cTn id="50" presetID="4" presetClass="entr" presetSubtype="16" fill="hold" grpId="9" nodeType="clickEffect">
                                  <p:stCondLst>
                                    <p:cond delay="0"/>
                                  </p:stCondLst>
                                  <p:iterate>
                                    <p:tmAbs val="0"/>
                                  </p:iterate>
                                  <p:childTnLst>
                                    <p:set>
                                      <p:cBhvr>
                                        <p:cTn id="51" fill="hold"/>
                                        <p:tgtEl>
                                          <p:spTgt spid="521"/>
                                        </p:tgtEl>
                                        <p:attrNameLst>
                                          <p:attrName>style.visibility</p:attrName>
                                        </p:attrNameLst>
                                      </p:cBhvr>
                                      <p:to>
                                        <p:strVal val="visible"/>
                                      </p:to>
                                    </p:set>
                                    <p:animEffect transition="in" filter="box(in)">
                                      <p:cBhvr>
                                        <p:cTn id="52" dur="2000"/>
                                        <p:tgtEl>
                                          <p:spTgt spid="5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5" grpId="6" animBg="1" advAuto="0"/>
      <p:bldP spid="478" grpId="1" animBg="1" advAuto="0"/>
      <p:bldP spid="502" grpId="2" animBg="1" advAuto="0"/>
      <p:bldP spid="507" grpId="4" animBg="1" advAuto="0"/>
      <p:bldP spid="512" grpId="5" animBg="1" advAuto="0"/>
      <p:bldP spid="520" grpId="3" animBg="1" advAuto="0"/>
      <p:bldP spid="521" grpId="9" animBg="1" advAuto="0"/>
      <p:bldP spid="534" grpId="7" animBg="1" advAuto="0"/>
      <p:bldP spid="541" grpId="8" animBg="1" advAuto="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3" name="テキスト ボックス 4"/>
          <p:cNvSpPr txBox="1"/>
          <p:nvPr/>
        </p:nvSpPr>
        <p:spPr>
          <a:xfrm>
            <a:off x="1677222" y="852712"/>
            <a:ext cx="5525187" cy="4801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nSpc>
                <a:spcPct val="90000"/>
              </a:lnSpc>
              <a:spcBef>
                <a:spcPts val="1000"/>
              </a:spcBef>
              <a:defRPr sz="2600" b="1"/>
            </a:lvl1pPr>
          </a:lstStyle>
          <a:p>
            <a:r>
              <a:rPr sz="2800">
                <a:solidFill>
                  <a:srgbClr val="2A8E7E"/>
                </a:solidFill>
              </a:rPr>
              <a:t>Ventaja especial </a:t>
            </a:r>
          </a:p>
        </p:txBody>
      </p:sp>
      <p:sp>
        <p:nvSpPr>
          <p:cNvPr id="544" name="テキスト ボックス 6"/>
          <p:cNvSpPr txBox="1"/>
          <p:nvPr/>
        </p:nvSpPr>
        <p:spPr>
          <a:xfrm>
            <a:off x="1677223" y="1158445"/>
            <a:ext cx="8908561" cy="333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r>
              <a:t>Wide Application </a:t>
            </a:r>
            <a:r>
              <a:rPr sz="1400"/>
              <a:t>[All Industry can be the Customer]</a:t>
            </a:r>
          </a:p>
        </p:txBody>
      </p:sp>
      <p:grpSp>
        <p:nvGrpSpPr>
          <p:cNvPr id="549" name="グループ化 24"/>
          <p:cNvGrpSpPr/>
          <p:nvPr/>
        </p:nvGrpSpPr>
        <p:grpSpPr>
          <a:xfrm>
            <a:off x="1969096" y="1927106"/>
            <a:ext cx="8274070" cy="757610"/>
            <a:chOff x="0" y="0"/>
            <a:chExt cx="8274069" cy="757609"/>
          </a:xfrm>
        </p:grpSpPr>
        <p:grpSp>
          <p:nvGrpSpPr>
            <p:cNvPr id="547" name="AutoShape 2"/>
            <p:cNvGrpSpPr/>
            <p:nvPr/>
          </p:nvGrpSpPr>
          <p:grpSpPr>
            <a:xfrm>
              <a:off x="0" y="-1"/>
              <a:ext cx="8274070" cy="483879"/>
              <a:chOff x="0" y="0"/>
              <a:chExt cx="8274069" cy="483877"/>
            </a:xfrm>
          </p:grpSpPr>
          <p:sp>
            <p:nvSpPr>
              <p:cNvPr id="545" name="Rectángulo redondeado"/>
              <p:cNvSpPr/>
              <p:nvPr/>
            </p:nvSpPr>
            <p:spPr>
              <a:xfrm>
                <a:off x="0" y="-1"/>
                <a:ext cx="8274070" cy="483879"/>
              </a:xfrm>
              <a:prstGeom prst="roundRect">
                <a:avLst>
                  <a:gd name="adj" fmla="val 16667"/>
                </a:avLst>
              </a:prstGeom>
              <a:solidFill>
                <a:srgbClr val="FF3300"/>
              </a:solidFill>
              <a:ln w="12700" cap="flat">
                <a:noFill/>
                <a:miter lim="400000"/>
              </a:ln>
              <a:effectLst>
                <a:outerShdw blurRad="38100" dist="23000" dir="5400000" rotWithShape="0">
                  <a:srgbClr val="000000">
                    <a:alpha val="35000"/>
                  </a:srgbClr>
                </a:outerShdw>
              </a:effectLst>
            </p:spPr>
            <p:txBody>
              <a:bodyPr wrap="square" lIns="45718" tIns="45718" rIns="45718" bIns="45718" numCol="1" anchor="ctr">
                <a:noAutofit/>
              </a:bodyPr>
              <a:lstStyle/>
              <a:p>
                <a:pPr algn="ctr">
                  <a:defRPr sz="1400" b="1">
                    <a:solidFill>
                      <a:srgbClr val="FFFFFF"/>
                    </a:solidFill>
                  </a:defRPr>
                </a:pPr>
                <a:endParaRPr/>
              </a:p>
            </p:txBody>
          </p:sp>
          <p:sp>
            <p:nvSpPr>
              <p:cNvPr id="546" name="Municipal"/>
              <p:cNvSpPr txBox="1"/>
              <p:nvPr/>
            </p:nvSpPr>
            <p:spPr>
              <a:xfrm>
                <a:off x="3669750" y="96320"/>
                <a:ext cx="934569" cy="29123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1040" tIns="41040" rIns="41040" bIns="41040" numCol="1" anchor="ctr">
                <a:spAutoFit/>
              </a:bodyPr>
              <a:lstStyle>
                <a:lvl1pPr algn="ctr">
                  <a:defRPr sz="1600" b="1">
                    <a:solidFill>
                      <a:srgbClr val="FFFFFF"/>
                    </a:solidFill>
                  </a:defRPr>
                </a:lvl1pPr>
              </a:lstStyle>
              <a:p>
                <a:r>
                  <a:t>Municipal</a:t>
                </a:r>
              </a:p>
            </p:txBody>
          </p:sp>
        </p:grpSp>
        <p:sp>
          <p:nvSpPr>
            <p:cNvPr id="548" name="テキスト ボックス 10"/>
            <p:cNvSpPr txBox="1"/>
            <p:nvPr/>
          </p:nvSpPr>
          <p:spPr>
            <a:xfrm>
              <a:off x="140554" y="509306"/>
              <a:ext cx="5711611" cy="24830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marL="285750" indent="-285750">
                <a:buSzPct val="100000"/>
                <a:buFont typeface="Arial"/>
                <a:buChar char="•"/>
                <a:defRPr sz="1200" b="1"/>
              </a:lvl1pPr>
            </a:lstStyle>
            <a:p>
              <a:r>
                <a:t>Sewage Treatment Plant, Drinking Water Plant, Water Purification Plant</a:t>
              </a:r>
            </a:p>
          </p:txBody>
        </p:sp>
      </p:grpSp>
      <p:grpSp>
        <p:nvGrpSpPr>
          <p:cNvPr id="558" name="グループ化 25"/>
          <p:cNvGrpSpPr/>
          <p:nvPr/>
        </p:nvGrpSpPr>
        <p:grpSpPr>
          <a:xfrm>
            <a:off x="1965256" y="2758425"/>
            <a:ext cx="8277910" cy="3564773"/>
            <a:chOff x="0" y="0"/>
            <a:chExt cx="8277909" cy="3564771"/>
          </a:xfrm>
        </p:grpSpPr>
        <p:grpSp>
          <p:nvGrpSpPr>
            <p:cNvPr id="552" name="AutoShape 2"/>
            <p:cNvGrpSpPr/>
            <p:nvPr/>
          </p:nvGrpSpPr>
          <p:grpSpPr>
            <a:xfrm>
              <a:off x="3840" y="0"/>
              <a:ext cx="8274070" cy="483877"/>
              <a:chOff x="0" y="0"/>
              <a:chExt cx="8274069" cy="483876"/>
            </a:xfrm>
          </p:grpSpPr>
          <p:sp>
            <p:nvSpPr>
              <p:cNvPr id="550" name="Rectángulo redondeado"/>
              <p:cNvSpPr/>
              <p:nvPr/>
            </p:nvSpPr>
            <p:spPr>
              <a:xfrm>
                <a:off x="0" y="-1"/>
                <a:ext cx="8274070" cy="483878"/>
              </a:xfrm>
              <a:prstGeom prst="roundRect">
                <a:avLst>
                  <a:gd name="adj" fmla="val 16667"/>
                </a:avLst>
              </a:prstGeom>
              <a:solidFill>
                <a:schemeClr val="accent2"/>
              </a:solidFill>
              <a:ln w="12700" cap="flat">
                <a:noFill/>
                <a:miter lim="400000"/>
              </a:ln>
              <a:effectLst>
                <a:outerShdw blurRad="38100" dist="23000" dir="5400000" rotWithShape="0">
                  <a:srgbClr val="000000">
                    <a:alpha val="35000"/>
                  </a:srgbClr>
                </a:outerShdw>
              </a:effectLst>
            </p:spPr>
            <p:txBody>
              <a:bodyPr wrap="square" lIns="45718" tIns="45718" rIns="45718" bIns="45718" numCol="1" anchor="ctr">
                <a:noAutofit/>
              </a:bodyPr>
              <a:lstStyle/>
              <a:p>
                <a:pPr algn="ctr" defTabSz="449262">
                  <a:lnSpc>
                    <a:spcPct val="83000"/>
                  </a:lnSpc>
                  <a:tabLst>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FFFFFF"/>
                    </a:solidFill>
                    <a:latin typeface="Arial Rounded MT Bold"/>
                    <a:ea typeface="Arial Rounded MT Bold"/>
                    <a:cs typeface="Arial Rounded MT Bold"/>
                    <a:sym typeface="Arial Rounded MT Bold"/>
                  </a:defRPr>
                </a:pPr>
                <a:endParaRPr/>
              </a:p>
            </p:txBody>
          </p:sp>
          <p:sp>
            <p:nvSpPr>
              <p:cNvPr id="551" name="Private"/>
              <p:cNvSpPr txBox="1"/>
              <p:nvPr/>
            </p:nvSpPr>
            <p:spPr>
              <a:xfrm>
                <a:off x="3793574" y="96320"/>
                <a:ext cx="686919" cy="29123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1040" tIns="41040" rIns="41040" bIns="41040" numCol="1" anchor="ctr">
                <a:spAutoFit/>
              </a:bodyPr>
              <a:lstStyle>
                <a:lvl1pPr algn="ctr" defTabSz="449262">
                  <a:lnSpc>
                    <a:spcPct val="83000"/>
                  </a:lnSpc>
                  <a:tabLst>
                    <a:tab pos="914400" algn="l"/>
                    <a:tab pos="1828800" algn="l"/>
                    <a:tab pos="2743200" algn="l"/>
                    <a:tab pos="3657600" algn="l"/>
                    <a:tab pos="4572000" algn="l"/>
                    <a:tab pos="5486400" algn="l"/>
                    <a:tab pos="6400800" algn="l"/>
                    <a:tab pos="7315200" algn="l"/>
                    <a:tab pos="8229600" algn="l"/>
                    <a:tab pos="9144000" algn="l"/>
                    <a:tab pos="10058400" algn="l"/>
                  </a:tabLst>
                  <a:defRPr sz="1600" b="1">
                    <a:solidFill>
                      <a:srgbClr val="FFFFFF"/>
                    </a:solidFill>
                  </a:defRPr>
                </a:lvl1pPr>
              </a:lstStyle>
              <a:p>
                <a:r>
                  <a:t>Private</a:t>
                </a:r>
              </a:p>
            </p:txBody>
          </p:sp>
        </p:grpSp>
        <p:grpSp>
          <p:nvGrpSpPr>
            <p:cNvPr id="557" name="グループ化 23"/>
            <p:cNvGrpSpPr/>
            <p:nvPr/>
          </p:nvGrpSpPr>
          <p:grpSpPr>
            <a:xfrm>
              <a:off x="-1" y="668024"/>
              <a:ext cx="1447684" cy="2896748"/>
              <a:chOff x="0" y="0"/>
              <a:chExt cx="1447683" cy="2896747"/>
            </a:xfrm>
          </p:grpSpPr>
          <p:grpSp>
            <p:nvGrpSpPr>
              <p:cNvPr id="555" name="AutoShape 2"/>
              <p:cNvGrpSpPr/>
              <p:nvPr/>
            </p:nvGrpSpPr>
            <p:grpSpPr>
              <a:xfrm>
                <a:off x="3838" y="0"/>
                <a:ext cx="1440005" cy="524200"/>
                <a:chOff x="0" y="0"/>
                <a:chExt cx="1440003" cy="524199"/>
              </a:xfrm>
            </p:grpSpPr>
            <p:sp>
              <p:nvSpPr>
                <p:cNvPr id="553" name="Rectángulo redondeado"/>
                <p:cNvSpPr/>
                <p:nvPr/>
              </p:nvSpPr>
              <p:spPr>
                <a:xfrm>
                  <a:off x="0" y="0"/>
                  <a:ext cx="1440004" cy="524200"/>
                </a:xfrm>
                <a:prstGeom prst="roundRect">
                  <a:avLst>
                    <a:gd name="adj" fmla="val 16667"/>
                  </a:avLst>
                </a:prstGeom>
                <a:solidFill>
                  <a:schemeClr val="accent4"/>
                </a:solidFill>
                <a:ln w="12700" cap="flat">
                  <a:noFill/>
                  <a:miter lim="400000"/>
                </a:ln>
                <a:effectLst>
                  <a:outerShdw blurRad="38100" dist="23000" dir="5400000" rotWithShape="0">
                    <a:srgbClr val="000000">
                      <a:alpha val="35000"/>
                    </a:srgbClr>
                  </a:outerShdw>
                </a:effectLst>
              </p:spPr>
              <p:txBody>
                <a:bodyPr wrap="square" lIns="45718" tIns="45718" rIns="45718" bIns="45718" numCol="1" anchor="ctr">
                  <a:noAutofit/>
                </a:bodyPr>
                <a:lstStyle/>
                <a:p>
                  <a:pPr algn="ctr" defTabSz="449262">
                    <a:lnSpc>
                      <a:spcPct val="83000"/>
                    </a:lnSpc>
                    <a:tabLst>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FFFFFF"/>
                      </a:solidFill>
                      <a:latin typeface="Arial Rounded MT Bold"/>
                      <a:ea typeface="Arial Rounded MT Bold"/>
                      <a:cs typeface="Arial Rounded MT Bold"/>
                      <a:sym typeface="Arial Rounded MT Bold"/>
                    </a:defRPr>
                  </a:pPr>
                  <a:endParaRPr/>
                </a:p>
              </p:txBody>
            </p:sp>
            <p:sp>
              <p:nvSpPr>
                <p:cNvPr id="554" name="Food Factory"/>
                <p:cNvSpPr txBox="1"/>
                <p:nvPr/>
              </p:nvSpPr>
              <p:spPr>
                <a:xfrm>
                  <a:off x="198201" y="126378"/>
                  <a:ext cx="1043597" cy="27144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1040" tIns="41040" rIns="41040" bIns="41040" numCol="1" anchor="ctr">
                  <a:spAutoFit/>
                </a:bodyPr>
                <a:lstStyle>
                  <a:lvl1pPr algn="ctr" defTabSz="449262">
                    <a:lnSpc>
                      <a:spcPct val="83000"/>
                    </a:lnSpc>
                    <a:tabLst>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FFFFFF"/>
                      </a:solidFill>
                    </a:defRPr>
                  </a:lvl1pPr>
                </a:lstStyle>
                <a:p>
                  <a:r>
                    <a:t>Food Factory</a:t>
                  </a:r>
                </a:p>
              </p:txBody>
            </p:sp>
          </p:grpSp>
          <p:sp>
            <p:nvSpPr>
              <p:cNvPr id="556" name="テキスト ボックス 16"/>
              <p:cNvSpPr txBox="1"/>
              <p:nvPr/>
            </p:nvSpPr>
            <p:spPr>
              <a:xfrm>
                <a:off x="-1" y="552944"/>
                <a:ext cx="1447684" cy="234380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p>
                <a:pPr marL="285750" indent="-285750">
                  <a:buSzPct val="100000"/>
                  <a:buFont typeface="Arial"/>
                  <a:buChar char="•"/>
                  <a:defRPr sz="1200" b="1"/>
                </a:pPr>
                <a:r>
                  <a:t>Diary</a:t>
                </a:r>
              </a:p>
              <a:p>
                <a:pPr marL="285750" indent="-285750">
                  <a:buSzPct val="100000"/>
                  <a:buFont typeface="Arial"/>
                  <a:buChar char="•"/>
                  <a:defRPr sz="1200" b="1"/>
                </a:pPr>
                <a:r>
                  <a:t>Beer</a:t>
                </a:r>
              </a:p>
              <a:p>
                <a:pPr marL="285750" indent="-285750">
                  <a:buSzPct val="100000"/>
                  <a:buFont typeface="Arial"/>
                  <a:buChar char="•"/>
                  <a:defRPr sz="1200" b="1"/>
                </a:pPr>
                <a:r>
                  <a:t>Wine</a:t>
                </a:r>
              </a:p>
              <a:p>
                <a:pPr marL="285750" indent="-285750">
                  <a:buSzPct val="100000"/>
                  <a:buFont typeface="Arial"/>
                  <a:buChar char="•"/>
                  <a:defRPr sz="1200" b="1"/>
                </a:pPr>
                <a:r>
                  <a:t>Bread</a:t>
                </a:r>
              </a:p>
              <a:p>
                <a:pPr marL="285750" indent="-285750">
                  <a:buSzPct val="100000"/>
                  <a:buFont typeface="Arial"/>
                  <a:buChar char="•"/>
                  <a:defRPr sz="1200" b="1"/>
                </a:pPr>
                <a:r>
                  <a:t>Noodle</a:t>
                </a:r>
              </a:p>
              <a:p>
                <a:pPr marL="285750" indent="-285750">
                  <a:buSzPct val="100000"/>
                  <a:buFont typeface="Arial"/>
                  <a:buChar char="•"/>
                  <a:defRPr sz="1200" b="1"/>
                </a:pPr>
                <a:r>
                  <a:t>Sugar</a:t>
                </a:r>
              </a:p>
              <a:p>
                <a:pPr marL="285750" indent="-285750">
                  <a:buSzPct val="100000"/>
                  <a:buFont typeface="Arial"/>
                  <a:buChar char="•"/>
                  <a:defRPr sz="1200" b="1"/>
                </a:pPr>
                <a:r>
                  <a:t>Seasoning</a:t>
                </a:r>
              </a:p>
              <a:p>
                <a:pPr marL="285750" indent="-285750">
                  <a:buSzPct val="100000"/>
                  <a:buFont typeface="Arial"/>
                  <a:buChar char="•"/>
                  <a:defRPr sz="1200" b="1"/>
                </a:pPr>
                <a:r>
                  <a:t>Confectionary</a:t>
                </a:r>
              </a:p>
              <a:p>
                <a:pPr marL="285750" indent="-285750">
                  <a:buSzPct val="100000"/>
                  <a:buFont typeface="Arial"/>
                  <a:buChar char="•"/>
                  <a:defRPr sz="1200" b="1"/>
                </a:pPr>
                <a:r>
                  <a:t>Fish</a:t>
                </a:r>
              </a:p>
              <a:p>
                <a:pPr marL="285750" indent="-285750">
                  <a:buSzPct val="100000"/>
                  <a:buFont typeface="Arial"/>
                  <a:buChar char="•"/>
                  <a:defRPr sz="1200" b="1"/>
                </a:pPr>
                <a:r>
                  <a:t>Meat</a:t>
                </a:r>
              </a:p>
              <a:p>
                <a:pPr marL="285750" indent="-285750">
                  <a:buSzPct val="100000"/>
                  <a:buFont typeface="Arial"/>
                  <a:buChar char="•"/>
                  <a:defRPr sz="1200" b="1"/>
                </a:pPr>
                <a:r>
                  <a:t>Soft Drink</a:t>
                </a:r>
              </a:p>
              <a:p>
                <a:pPr marL="285750" indent="-285750">
                  <a:buSzPct val="100000"/>
                  <a:buFont typeface="Arial"/>
                  <a:buChar char="•"/>
                  <a:defRPr sz="1200" b="1"/>
                </a:pPr>
                <a:r>
                  <a:t>Cooking Oil</a:t>
                </a:r>
              </a:p>
            </p:txBody>
          </p:sp>
        </p:grpSp>
      </p:grpSp>
      <p:grpSp>
        <p:nvGrpSpPr>
          <p:cNvPr id="563" name="グループ化 22"/>
          <p:cNvGrpSpPr/>
          <p:nvPr/>
        </p:nvGrpSpPr>
        <p:grpSpPr>
          <a:xfrm>
            <a:off x="4140841" y="3426450"/>
            <a:ext cx="1591700" cy="1929267"/>
            <a:chOff x="0" y="0"/>
            <a:chExt cx="1591699" cy="1929266"/>
          </a:xfrm>
        </p:grpSpPr>
        <p:grpSp>
          <p:nvGrpSpPr>
            <p:cNvPr id="561" name="AutoShape 2"/>
            <p:cNvGrpSpPr/>
            <p:nvPr/>
          </p:nvGrpSpPr>
          <p:grpSpPr>
            <a:xfrm>
              <a:off x="75847" y="0"/>
              <a:ext cx="1440004" cy="524200"/>
              <a:chOff x="0" y="0"/>
              <a:chExt cx="1440003" cy="524199"/>
            </a:xfrm>
          </p:grpSpPr>
          <p:sp>
            <p:nvSpPr>
              <p:cNvPr id="559" name="Rectángulo redondeado"/>
              <p:cNvSpPr/>
              <p:nvPr/>
            </p:nvSpPr>
            <p:spPr>
              <a:xfrm>
                <a:off x="-1" y="0"/>
                <a:ext cx="1440005" cy="524200"/>
              </a:xfrm>
              <a:prstGeom prst="roundRect">
                <a:avLst>
                  <a:gd name="adj" fmla="val 16667"/>
                </a:avLst>
              </a:prstGeom>
              <a:solidFill>
                <a:srgbClr val="3C8C93"/>
              </a:solidFill>
              <a:ln w="12700" cap="flat">
                <a:noFill/>
                <a:miter lim="400000"/>
              </a:ln>
              <a:effectLst>
                <a:outerShdw blurRad="38100" dist="23000" dir="5400000" rotWithShape="0">
                  <a:srgbClr val="000000">
                    <a:alpha val="35000"/>
                  </a:srgbClr>
                </a:outerShdw>
              </a:effectLst>
            </p:spPr>
            <p:txBody>
              <a:bodyPr wrap="square" lIns="45718" tIns="45718" rIns="45718" bIns="45718" numCol="1" anchor="ctr">
                <a:noAutofit/>
              </a:bodyPr>
              <a:lstStyle/>
              <a:p>
                <a:pPr algn="ctr" defTabSz="449262">
                  <a:lnSpc>
                    <a:spcPct val="83000"/>
                  </a:lnSpc>
                  <a:tabLst>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FFFFFF"/>
                    </a:solidFill>
                    <a:latin typeface="Arial Rounded MT Bold"/>
                    <a:ea typeface="Arial Rounded MT Bold"/>
                    <a:cs typeface="Arial Rounded MT Bold"/>
                    <a:sym typeface="Arial Rounded MT Bold"/>
                  </a:defRPr>
                </a:pPr>
                <a:endParaRPr/>
              </a:p>
            </p:txBody>
          </p:sp>
          <p:sp>
            <p:nvSpPr>
              <p:cNvPr id="560" name="Chemical Plant"/>
              <p:cNvSpPr txBox="1"/>
              <p:nvPr/>
            </p:nvSpPr>
            <p:spPr>
              <a:xfrm>
                <a:off x="125710" y="126378"/>
                <a:ext cx="1188581" cy="27144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1040" tIns="41040" rIns="41040" bIns="41040" numCol="1" anchor="ctr">
                <a:spAutoFit/>
              </a:bodyPr>
              <a:lstStyle>
                <a:lvl1pPr algn="ctr" defTabSz="449262">
                  <a:lnSpc>
                    <a:spcPct val="83000"/>
                  </a:lnSpc>
                  <a:tabLst>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FFFFFF"/>
                    </a:solidFill>
                  </a:defRPr>
                </a:lvl1pPr>
              </a:lstStyle>
              <a:p>
                <a:r>
                  <a:t>Chemical Plant</a:t>
                </a:r>
              </a:p>
            </p:txBody>
          </p:sp>
        </p:grpSp>
        <p:sp>
          <p:nvSpPr>
            <p:cNvPr id="562" name="テキスト ボックス 17"/>
            <p:cNvSpPr txBox="1"/>
            <p:nvPr/>
          </p:nvSpPr>
          <p:spPr>
            <a:xfrm>
              <a:off x="0" y="537963"/>
              <a:ext cx="1591700" cy="139130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p>
              <a:pPr marL="285750" indent="-285750">
                <a:buSzPct val="100000"/>
                <a:buFont typeface="Arial"/>
                <a:buChar char="•"/>
                <a:tabLst>
                  <a:tab pos="177800" algn="l"/>
                </a:tabLst>
                <a:defRPr sz="1200" b="1"/>
              </a:pPr>
              <a:r>
                <a:t>Cosmetics</a:t>
              </a:r>
            </a:p>
            <a:p>
              <a:pPr marL="285750" indent="-285750">
                <a:buSzPct val="100000"/>
                <a:buFont typeface="Arial"/>
                <a:buChar char="•"/>
                <a:defRPr sz="1200" b="1"/>
              </a:pPr>
              <a:r>
                <a:t>Textile</a:t>
              </a:r>
            </a:p>
            <a:p>
              <a:pPr marL="285750" indent="-285750">
                <a:buSzPct val="100000"/>
                <a:buFont typeface="Arial"/>
                <a:buChar char="•"/>
                <a:defRPr sz="1200" b="1"/>
              </a:pPr>
              <a:r>
                <a:t>Dying</a:t>
              </a:r>
            </a:p>
            <a:p>
              <a:pPr marL="285750" indent="-285750">
                <a:buSzPct val="100000"/>
                <a:buFont typeface="Arial"/>
                <a:buChar char="•"/>
                <a:defRPr sz="1200" b="1"/>
              </a:pPr>
              <a:r>
                <a:t>Paint</a:t>
              </a:r>
            </a:p>
            <a:p>
              <a:pPr marL="285750" indent="-285750">
                <a:buSzPct val="100000"/>
                <a:buFont typeface="Arial"/>
                <a:buChar char="•"/>
                <a:defRPr sz="1200" b="1"/>
              </a:pPr>
              <a:r>
                <a:t>Petro Chemical</a:t>
              </a:r>
            </a:p>
            <a:p>
              <a:pPr marL="285750" indent="-285750">
                <a:buSzPct val="100000"/>
                <a:buFont typeface="Arial"/>
                <a:buChar char="•"/>
                <a:defRPr sz="1200" b="1"/>
              </a:pPr>
              <a:r>
                <a:t>Pharmaceutical</a:t>
              </a:r>
            </a:p>
            <a:p>
              <a:pPr marL="285750" indent="-285750">
                <a:buSzPct val="100000"/>
                <a:buFont typeface="Arial"/>
                <a:buChar char="•"/>
                <a:defRPr sz="1200" b="1"/>
              </a:pPr>
              <a:r>
                <a:t>Refinery</a:t>
              </a:r>
            </a:p>
          </p:txBody>
        </p:sp>
      </p:grpSp>
      <p:grpSp>
        <p:nvGrpSpPr>
          <p:cNvPr id="568" name="グループ化 21"/>
          <p:cNvGrpSpPr/>
          <p:nvPr/>
        </p:nvGrpSpPr>
        <p:grpSpPr>
          <a:xfrm>
            <a:off x="6406960" y="3426450"/>
            <a:ext cx="1651533" cy="1944249"/>
            <a:chOff x="0" y="0"/>
            <a:chExt cx="1651531" cy="1944248"/>
          </a:xfrm>
        </p:grpSpPr>
        <p:grpSp>
          <p:nvGrpSpPr>
            <p:cNvPr id="566" name="AutoShape 2"/>
            <p:cNvGrpSpPr/>
            <p:nvPr/>
          </p:nvGrpSpPr>
          <p:grpSpPr>
            <a:xfrm>
              <a:off x="105765" y="0"/>
              <a:ext cx="1440002" cy="524200"/>
              <a:chOff x="0" y="0"/>
              <a:chExt cx="1440001" cy="524199"/>
            </a:xfrm>
          </p:grpSpPr>
          <p:sp>
            <p:nvSpPr>
              <p:cNvPr id="564" name="Rectángulo redondeado"/>
              <p:cNvSpPr/>
              <p:nvPr/>
            </p:nvSpPr>
            <p:spPr>
              <a:xfrm>
                <a:off x="-1" y="0"/>
                <a:ext cx="1440003" cy="524200"/>
              </a:xfrm>
              <a:prstGeom prst="roundRect">
                <a:avLst>
                  <a:gd name="adj" fmla="val 16667"/>
                </a:avLst>
              </a:prstGeom>
              <a:solidFill>
                <a:srgbClr val="990099"/>
              </a:solidFill>
              <a:ln w="12700" cap="flat">
                <a:noFill/>
                <a:miter lim="400000"/>
              </a:ln>
              <a:effectLst>
                <a:outerShdw blurRad="38100" dist="23000" dir="5400000" rotWithShape="0">
                  <a:srgbClr val="000000">
                    <a:alpha val="35000"/>
                  </a:srgbClr>
                </a:outerShdw>
              </a:effectLst>
            </p:spPr>
            <p:txBody>
              <a:bodyPr wrap="square" lIns="45718" tIns="45718" rIns="45718" bIns="45718" numCol="1" anchor="ctr">
                <a:noAutofit/>
              </a:bodyPr>
              <a:lstStyle/>
              <a:p>
                <a:pPr algn="ctr" defTabSz="449262">
                  <a:lnSpc>
                    <a:spcPct val="83000"/>
                  </a:lnSpc>
                  <a:tabLst>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FFFFFF"/>
                    </a:solidFill>
                    <a:latin typeface="Arial Rounded MT Bold"/>
                    <a:ea typeface="Arial Rounded MT Bold"/>
                    <a:cs typeface="Arial Rounded MT Bold"/>
                    <a:sym typeface="Arial Rounded MT Bold"/>
                  </a:defRPr>
                </a:pPr>
                <a:endParaRPr/>
              </a:p>
            </p:txBody>
          </p:sp>
          <p:sp>
            <p:nvSpPr>
              <p:cNvPr id="565" name="Machinery"/>
              <p:cNvSpPr txBox="1"/>
              <p:nvPr/>
            </p:nvSpPr>
            <p:spPr>
              <a:xfrm>
                <a:off x="277725" y="126378"/>
                <a:ext cx="884550" cy="27144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1040" tIns="41040" rIns="41040" bIns="41040" numCol="1" anchor="ctr">
                <a:spAutoFit/>
              </a:bodyPr>
              <a:lstStyle>
                <a:lvl1pPr algn="ctr" defTabSz="449262">
                  <a:lnSpc>
                    <a:spcPct val="83000"/>
                  </a:lnSpc>
                  <a:tabLst>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FFFFFF"/>
                    </a:solidFill>
                  </a:defRPr>
                </a:lvl1pPr>
              </a:lstStyle>
              <a:p>
                <a:r>
                  <a:t>Machinery</a:t>
                </a:r>
              </a:p>
            </p:txBody>
          </p:sp>
        </p:grpSp>
        <p:sp>
          <p:nvSpPr>
            <p:cNvPr id="567" name="テキスト ボックス 18"/>
            <p:cNvSpPr txBox="1"/>
            <p:nvPr/>
          </p:nvSpPr>
          <p:spPr>
            <a:xfrm>
              <a:off x="0" y="552945"/>
              <a:ext cx="1651532" cy="139130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p>
              <a:pPr marL="285750" indent="-285750">
                <a:buSzPct val="100000"/>
                <a:buFont typeface="Arial"/>
                <a:buChar char="•"/>
                <a:tabLst>
                  <a:tab pos="177800" algn="l"/>
                </a:tabLst>
                <a:defRPr sz="1200" b="1"/>
              </a:pPr>
              <a:r>
                <a:t>Automobile</a:t>
              </a:r>
            </a:p>
            <a:p>
              <a:pPr marL="285750" indent="-285750">
                <a:buSzPct val="100000"/>
                <a:buFont typeface="Arial"/>
                <a:buChar char="•"/>
                <a:tabLst>
                  <a:tab pos="177800" algn="l"/>
                </a:tabLst>
                <a:defRPr sz="1200" b="1"/>
              </a:pPr>
              <a:r>
                <a:t>Automobile Parts</a:t>
              </a:r>
            </a:p>
            <a:p>
              <a:pPr marL="285750" indent="-285750">
                <a:buSzPct val="100000"/>
                <a:buFont typeface="Arial"/>
                <a:buChar char="•"/>
                <a:tabLst>
                  <a:tab pos="177800" algn="l"/>
                </a:tabLst>
                <a:defRPr sz="1200" b="1"/>
              </a:pPr>
              <a:r>
                <a:t>Foundry</a:t>
              </a:r>
            </a:p>
            <a:p>
              <a:pPr marL="285750" indent="-285750">
                <a:buSzPct val="100000"/>
                <a:buFont typeface="Arial"/>
                <a:buChar char="•"/>
                <a:tabLst>
                  <a:tab pos="177800" algn="l"/>
                </a:tabLst>
                <a:defRPr sz="1200" b="1"/>
              </a:pPr>
              <a:r>
                <a:t>Electronics</a:t>
              </a:r>
            </a:p>
            <a:p>
              <a:pPr marL="285750" indent="-285750">
                <a:buSzPct val="100000"/>
                <a:buFont typeface="Arial"/>
                <a:buChar char="•"/>
                <a:tabLst>
                  <a:tab pos="177800" algn="l"/>
                </a:tabLst>
                <a:defRPr sz="1200" b="1"/>
              </a:pPr>
              <a:r>
                <a:t>PCB</a:t>
              </a:r>
            </a:p>
            <a:p>
              <a:pPr marL="285750" indent="-285750">
                <a:buSzPct val="100000"/>
                <a:buFont typeface="Arial"/>
                <a:buChar char="•"/>
                <a:tabLst>
                  <a:tab pos="177800" algn="l"/>
                </a:tabLst>
                <a:defRPr sz="1200" b="1"/>
              </a:pPr>
              <a:r>
                <a:t>Paper</a:t>
              </a:r>
            </a:p>
            <a:p>
              <a:pPr marL="285750" indent="-285750">
                <a:buSzPct val="100000"/>
                <a:buFont typeface="Arial"/>
                <a:buChar char="•"/>
                <a:tabLst>
                  <a:tab pos="177800" algn="l"/>
                </a:tabLst>
                <a:defRPr sz="1200" b="1"/>
              </a:pPr>
              <a:r>
                <a:t>Coolant</a:t>
              </a:r>
            </a:p>
          </p:txBody>
        </p:sp>
      </p:grpSp>
      <p:grpSp>
        <p:nvGrpSpPr>
          <p:cNvPr id="573" name="グループ化 20"/>
          <p:cNvGrpSpPr/>
          <p:nvPr/>
        </p:nvGrpSpPr>
        <p:grpSpPr>
          <a:xfrm>
            <a:off x="8488764" y="3426448"/>
            <a:ext cx="2068803" cy="2310266"/>
            <a:chOff x="0" y="0"/>
            <a:chExt cx="2068802" cy="2310264"/>
          </a:xfrm>
        </p:grpSpPr>
        <p:grpSp>
          <p:nvGrpSpPr>
            <p:cNvPr id="571" name="AutoShape 2"/>
            <p:cNvGrpSpPr/>
            <p:nvPr/>
          </p:nvGrpSpPr>
          <p:grpSpPr>
            <a:xfrm>
              <a:off x="314400" y="-1"/>
              <a:ext cx="1440003" cy="524201"/>
              <a:chOff x="0" y="0"/>
              <a:chExt cx="1440002" cy="524199"/>
            </a:xfrm>
          </p:grpSpPr>
          <p:sp>
            <p:nvSpPr>
              <p:cNvPr id="569" name="Rectángulo redondeado"/>
              <p:cNvSpPr/>
              <p:nvPr/>
            </p:nvSpPr>
            <p:spPr>
              <a:xfrm>
                <a:off x="-1" y="0"/>
                <a:ext cx="1440004" cy="524200"/>
              </a:xfrm>
              <a:prstGeom prst="roundRect">
                <a:avLst>
                  <a:gd name="adj" fmla="val 16667"/>
                </a:avLst>
              </a:prstGeom>
              <a:solidFill>
                <a:srgbClr val="008000"/>
              </a:solidFill>
              <a:ln w="12700" cap="flat">
                <a:noFill/>
                <a:miter lim="400000"/>
              </a:ln>
              <a:effectLst>
                <a:outerShdw blurRad="38100" dist="23000" dir="5400000" rotWithShape="0">
                  <a:srgbClr val="000000">
                    <a:alpha val="35000"/>
                  </a:srgbClr>
                </a:outerShdw>
              </a:effectLst>
            </p:spPr>
            <p:txBody>
              <a:bodyPr wrap="square" lIns="45718" tIns="45718" rIns="45718" bIns="45718" numCol="1" anchor="ctr">
                <a:noAutofit/>
              </a:bodyPr>
              <a:lstStyle/>
              <a:p>
                <a:pPr algn="ctr" defTabSz="449262">
                  <a:lnSpc>
                    <a:spcPct val="83000"/>
                  </a:lnSpc>
                  <a:tabLst>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FFFFFF"/>
                    </a:solidFill>
                    <a:latin typeface="Arial Rounded MT Bold"/>
                    <a:ea typeface="Arial Rounded MT Bold"/>
                    <a:cs typeface="Arial Rounded MT Bold"/>
                    <a:sym typeface="Arial Rounded MT Bold"/>
                  </a:defRPr>
                </a:pPr>
                <a:endParaRPr/>
              </a:p>
            </p:txBody>
          </p:sp>
          <p:sp>
            <p:nvSpPr>
              <p:cNvPr id="570" name="Others"/>
              <p:cNvSpPr txBox="1"/>
              <p:nvPr/>
            </p:nvSpPr>
            <p:spPr>
              <a:xfrm>
                <a:off x="423229" y="126378"/>
                <a:ext cx="593542" cy="27144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1040" tIns="41040" rIns="41040" bIns="41040" numCol="1" anchor="ctr">
                <a:spAutoFit/>
              </a:bodyPr>
              <a:lstStyle>
                <a:lvl1pPr algn="ctr" defTabSz="449262">
                  <a:lnSpc>
                    <a:spcPct val="83000"/>
                  </a:lnSpc>
                  <a:tabLst>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FFFFFF"/>
                    </a:solidFill>
                  </a:defRPr>
                </a:lvl1pPr>
              </a:lstStyle>
              <a:p>
                <a:r>
                  <a:t>Others</a:t>
                </a:r>
              </a:p>
            </p:txBody>
          </p:sp>
        </p:grpSp>
        <p:sp>
          <p:nvSpPr>
            <p:cNvPr id="572" name="テキスト ボックス 19"/>
            <p:cNvSpPr txBox="1"/>
            <p:nvPr/>
          </p:nvSpPr>
          <p:spPr>
            <a:xfrm>
              <a:off x="0" y="537961"/>
              <a:ext cx="2068803" cy="177230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p>
              <a:pPr marL="285750" indent="-285750">
                <a:buSzPct val="100000"/>
                <a:buFont typeface="Arial"/>
                <a:buChar char="•"/>
                <a:tabLst>
                  <a:tab pos="177800" algn="l"/>
                </a:tabLst>
                <a:defRPr sz="1200" b="1"/>
              </a:pPr>
              <a:r>
                <a:t>Stock Farm</a:t>
              </a:r>
            </a:p>
            <a:p>
              <a:pPr marL="285750" indent="-285750">
                <a:buSzPct val="100000"/>
                <a:buFont typeface="Arial"/>
                <a:buChar char="•"/>
                <a:tabLst>
                  <a:tab pos="177800" algn="l"/>
                </a:tabLst>
                <a:defRPr sz="1200" b="1"/>
              </a:pPr>
              <a:r>
                <a:t>Waste Management</a:t>
              </a:r>
            </a:p>
            <a:p>
              <a:pPr marL="285750" indent="-285750">
                <a:buSzPct val="100000"/>
                <a:buFont typeface="Arial"/>
                <a:buChar char="•"/>
                <a:tabLst>
                  <a:tab pos="177800" algn="l"/>
                </a:tabLst>
                <a:defRPr sz="1200" b="1"/>
              </a:pPr>
              <a:r>
                <a:t>Recycling Plant</a:t>
              </a:r>
            </a:p>
            <a:p>
              <a:pPr marL="285750" indent="-285750">
                <a:buSzPct val="100000"/>
                <a:buFont typeface="Arial"/>
                <a:buChar char="•"/>
                <a:tabLst>
                  <a:tab pos="177800" algn="l"/>
                </a:tabLst>
                <a:defRPr sz="1200" b="1"/>
              </a:pPr>
              <a:r>
                <a:t>School</a:t>
              </a:r>
            </a:p>
            <a:p>
              <a:pPr marL="285750" indent="-285750">
                <a:buSzPct val="100000"/>
                <a:buFont typeface="Arial"/>
                <a:buChar char="•"/>
                <a:tabLst>
                  <a:tab pos="177800" algn="l"/>
                </a:tabLst>
                <a:defRPr sz="1200" b="1"/>
              </a:pPr>
              <a:r>
                <a:t>Hospital</a:t>
              </a:r>
            </a:p>
            <a:p>
              <a:pPr marL="285750" indent="-285750">
                <a:buSzPct val="100000"/>
                <a:buFont typeface="Arial"/>
                <a:buChar char="•"/>
                <a:tabLst>
                  <a:tab pos="177800" algn="l"/>
                </a:tabLst>
                <a:defRPr sz="1200" b="1"/>
              </a:pPr>
              <a:r>
                <a:t>Hotel</a:t>
              </a:r>
            </a:p>
            <a:p>
              <a:pPr marL="285750" indent="-285750">
                <a:buSzPct val="100000"/>
                <a:buFont typeface="Arial"/>
                <a:buChar char="•"/>
                <a:tabLst>
                  <a:tab pos="177800" algn="l"/>
                </a:tabLst>
                <a:defRPr sz="1200" b="1"/>
              </a:pPr>
              <a:r>
                <a:t>Shopping Center</a:t>
              </a:r>
            </a:p>
            <a:p>
              <a:pPr marL="285750" indent="-285750">
                <a:buSzPct val="100000"/>
                <a:buFont typeface="Arial"/>
                <a:buChar char="•"/>
                <a:tabLst>
                  <a:tab pos="177800" algn="l"/>
                </a:tabLst>
                <a:defRPr sz="1200" b="1"/>
              </a:pPr>
              <a:r>
                <a:t>Industrial Park WWTP</a:t>
              </a:r>
            </a:p>
            <a:p>
              <a:pPr marL="285750" indent="-285750">
                <a:buSzPct val="100000"/>
                <a:buFont typeface="Arial"/>
                <a:buChar char="•"/>
                <a:tabLst>
                  <a:tab pos="177800" algn="l"/>
                </a:tabLst>
                <a:defRPr sz="1200" b="1"/>
              </a:pPr>
              <a:r>
                <a:t>Industrial Park WTP</a:t>
              </a:r>
            </a:p>
          </p:txBody>
        </p:sp>
      </p:grpSp>
      <p:pic>
        <p:nvPicPr>
          <p:cNvPr id="2" name="Imagen 1">
            <a:extLst>
              <a:ext uri="{FF2B5EF4-FFF2-40B4-BE49-F238E27FC236}">
                <a16:creationId xmlns:a16="http://schemas.microsoft.com/office/drawing/2014/main" id="{1EA8E93D-5EFD-97DC-8DD3-D0140BF8BB2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61486" y="200319"/>
            <a:ext cx="1351281" cy="1148589"/>
          </a:xfrm>
          <a:prstGeom prst="rect">
            <a:avLst/>
          </a:prstGeom>
        </p:spPr>
      </p:pic>
      <p:sp>
        <p:nvSpPr>
          <p:cNvPr id="3" name="Rectángulo 2">
            <a:extLst>
              <a:ext uri="{FF2B5EF4-FFF2-40B4-BE49-F238E27FC236}">
                <a16:creationId xmlns:a16="http://schemas.microsoft.com/office/drawing/2014/main" id="{22668F2F-DA8A-0F70-D9E0-0AA6B3615230}"/>
              </a:ext>
            </a:extLst>
          </p:cNvPr>
          <p:cNvSpPr/>
          <p:nvPr/>
        </p:nvSpPr>
        <p:spPr>
          <a:xfrm>
            <a:off x="-7799" y="1"/>
            <a:ext cx="331650" cy="6857999"/>
          </a:xfrm>
          <a:prstGeom prst="rect">
            <a:avLst/>
          </a:prstGeom>
          <a:solidFill>
            <a:srgbClr val="0BA18A"/>
          </a:solidFill>
          <a:ln w="25400" cap="flat">
            <a:solidFill>
              <a:srgbClr val="0BA18A"/>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s-MX" sz="1800" b="0" i="0" u="none" strike="noStrike" cap="none" spc="0" normalizeH="0" baseline="0">
              <a:ln>
                <a:noFill/>
              </a:ln>
              <a:solidFill>
                <a:srgbClr val="000000"/>
              </a:solidFill>
              <a:effectLst/>
              <a:uFillTx/>
              <a:latin typeface="+mn-lt"/>
              <a:ea typeface="+mn-ea"/>
              <a:cs typeface="+mn-cs"/>
              <a:sym typeface="Calibri"/>
            </a:endParaRPr>
          </a:p>
        </p:txBody>
      </p:sp>
    </p:spTree>
  </p:cSld>
  <p:clrMapOvr>
    <a:masterClrMapping/>
  </p:clrMapOvr>
  <mc:AlternateContent xmlns:mc="http://schemas.openxmlformats.org/markup-compatibility/2006" xmlns:p14="http://schemas.microsoft.com/office/powerpoint/2010/main">
    <mc:Choice Requires="p14">
      <p:transition spd="slow" p14:dur="1200">
        <p:push dir="u"/>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4" fill="hold" grpId="1" nodeType="clickEffect">
                                  <p:stCondLst>
                                    <p:cond delay="0"/>
                                  </p:stCondLst>
                                  <p:iterate>
                                    <p:tmAbs val="0"/>
                                  </p:iterate>
                                  <p:childTnLst>
                                    <p:set>
                                      <p:cBhvr>
                                        <p:cTn id="6" fill="hold"/>
                                        <p:tgtEl>
                                          <p:spTgt spid="544"/>
                                        </p:tgtEl>
                                        <p:attrNameLst>
                                          <p:attrName>style.visibility</p:attrName>
                                        </p:attrNameLst>
                                      </p:cBhvr>
                                      <p:to>
                                        <p:strVal val="visible"/>
                                      </p:to>
                                    </p:set>
                                    <p:anim calcmode="lin" valueType="num">
                                      <p:cBhvr>
                                        <p:cTn id="7" dur="1000" fill="hold"/>
                                        <p:tgtEl>
                                          <p:spTgt spid="544"/>
                                        </p:tgtEl>
                                        <p:attrNameLst>
                                          <p:attrName>ppt_x</p:attrName>
                                        </p:attrNameLst>
                                      </p:cBhvr>
                                      <p:tavLst>
                                        <p:tav tm="0">
                                          <p:val>
                                            <p:strVal val="#ppt_x"/>
                                          </p:val>
                                        </p:tav>
                                        <p:tav tm="100000">
                                          <p:val>
                                            <p:strVal val="#ppt_x"/>
                                          </p:val>
                                        </p:tav>
                                      </p:tavLst>
                                    </p:anim>
                                    <p:anim calcmode="lin" valueType="num">
                                      <p:cBhvr>
                                        <p:cTn id="8" dur="1000" fill="hold"/>
                                        <p:tgtEl>
                                          <p:spTgt spid="54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2" nodeType="clickEffect">
                                  <p:stCondLst>
                                    <p:cond delay="0"/>
                                  </p:stCondLst>
                                  <p:iterate>
                                    <p:tmAbs val="0"/>
                                  </p:iterate>
                                  <p:childTnLst>
                                    <p:set>
                                      <p:cBhvr>
                                        <p:cTn id="12" fill="hold"/>
                                        <p:tgtEl>
                                          <p:spTgt spid="549"/>
                                        </p:tgtEl>
                                        <p:attrNameLst>
                                          <p:attrName>style.visibility</p:attrName>
                                        </p:attrNameLst>
                                      </p:cBhvr>
                                      <p:to>
                                        <p:strVal val="visible"/>
                                      </p:to>
                                    </p:set>
                                    <p:animEffect transition="in" filter="wipe(left)">
                                      <p:cBhvr>
                                        <p:cTn id="13" dur="500"/>
                                        <p:tgtEl>
                                          <p:spTgt spid="54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3" nodeType="clickEffect">
                                  <p:stCondLst>
                                    <p:cond delay="0"/>
                                  </p:stCondLst>
                                  <p:iterate>
                                    <p:tmAbs val="0"/>
                                  </p:iterate>
                                  <p:childTnLst>
                                    <p:set>
                                      <p:cBhvr>
                                        <p:cTn id="17" fill="hold"/>
                                        <p:tgtEl>
                                          <p:spTgt spid="558"/>
                                        </p:tgtEl>
                                        <p:attrNameLst>
                                          <p:attrName>style.visibility</p:attrName>
                                        </p:attrNameLst>
                                      </p:cBhvr>
                                      <p:to>
                                        <p:strVal val="visible"/>
                                      </p:to>
                                    </p:set>
                                    <p:animEffect transition="in" filter="wipe(left)">
                                      <p:cBhvr>
                                        <p:cTn id="18" dur="500"/>
                                        <p:tgtEl>
                                          <p:spTgt spid="558"/>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4" nodeType="clickEffect">
                                  <p:stCondLst>
                                    <p:cond delay="0"/>
                                  </p:stCondLst>
                                  <p:iterate>
                                    <p:tmAbs val="0"/>
                                  </p:iterate>
                                  <p:childTnLst>
                                    <p:set>
                                      <p:cBhvr>
                                        <p:cTn id="22" fill="hold"/>
                                        <p:tgtEl>
                                          <p:spTgt spid="563"/>
                                        </p:tgtEl>
                                        <p:attrNameLst>
                                          <p:attrName>style.visibility</p:attrName>
                                        </p:attrNameLst>
                                      </p:cBhvr>
                                      <p:to>
                                        <p:strVal val="visible"/>
                                      </p:to>
                                    </p:set>
                                    <p:animEffect transition="in" filter="wipe(left)">
                                      <p:cBhvr>
                                        <p:cTn id="23" dur="500"/>
                                        <p:tgtEl>
                                          <p:spTgt spid="563"/>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5" nodeType="clickEffect">
                                  <p:stCondLst>
                                    <p:cond delay="0"/>
                                  </p:stCondLst>
                                  <p:iterate>
                                    <p:tmAbs val="0"/>
                                  </p:iterate>
                                  <p:childTnLst>
                                    <p:set>
                                      <p:cBhvr>
                                        <p:cTn id="27" fill="hold"/>
                                        <p:tgtEl>
                                          <p:spTgt spid="568"/>
                                        </p:tgtEl>
                                        <p:attrNameLst>
                                          <p:attrName>style.visibility</p:attrName>
                                        </p:attrNameLst>
                                      </p:cBhvr>
                                      <p:to>
                                        <p:strVal val="visible"/>
                                      </p:to>
                                    </p:set>
                                    <p:animEffect transition="in" filter="wipe(left)">
                                      <p:cBhvr>
                                        <p:cTn id="28" dur="500"/>
                                        <p:tgtEl>
                                          <p:spTgt spid="568"/>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6" nodeType="clickEffect">
                                  <p:stCondLst>
                                    <p:cond delay="0"/>
                                  </p:stCondLst>
                                  <p:iterate>
                                    <p:tmAbs val="0"/>
                                  </p:iterate>
                                  <p:childTnLst>
                                    <p:set>
                                      <p:cBhvr>
                                        <p:cTn id="32" fill="hold"/>
                                        <p:tgtEl>
                                          <p:spTgt spid="573"/>
                                        </p:tgtEl>
                                        <p:attrNameLst>
                                          <p:attrName>style.visibility</p:attrName>
                                        </p:attrNameLst>
                                      </p:cBhvr>
                                      <p:to>
                                        <p:strVal val="visible"/>
                                      </p:to>
                                    </p:set>
                                    <p:animEffect transition="in" filter="wipe(left)">
                                      <p:cBhvr>
                                        <p:cTn id="33" dur="500"/>
                                        <p:tgtEl>
                                          <p:spTgt spid="5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4" grpId="1" animBg="1" advAuto="0"/>
      <p:bldP spid="549" grpId="2" animBg="1" advAuto="0"/>
      <p:bldP spid="558" grpId="3" animBg="1" advAuto="0"/>
      <p:bldP spid="563" grpId="4" animBg="1" advAuto="0"/>
      <p:bldP spid="568" grpId="5" animBg="1" advAuto="0"/>
      <p:bldP spid="573" grpId="6" animBg="1" advAuto="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5" name="CuadroTexto 5"/>
          <p:cNvSpPr txBox="1"/>
          <p:nvPr/>
        </p:nvSpPr>
        <p:spPr>
          <a:xfrm>
            <a:off x="1821655" y="410665"/>
            <a:ext cx="8548690" cy="95410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gn="ctr">
              <a:defRPr sz="2600" b="1"/>
            </a:lvl1pPr>
          </a:lstStyle>
          <a:p>
            <a:r>
              <a:rPr sz="2800" dirty="0">
                <a:solidFill>
                  <a:srgbClr val="2A8E7E"/>
                </a:solidFill>
              </a:rPr>
              <a:t>La </a:t>
            </a:r>
            <a:r>
              <a:rPr sz="2800" dirty="0" err="1">
                <a:solidFill>
                  <a:srgbClr val="2A8E7E"/>
                </a:solidFill>
              </a:rPr>
              <a:t>Evolución</a:t>
            </a:r>
            <a:r>
              <a:rPr sz="2800" dirty="0">
                <a:solidFill>
                  <a:srgbClr val="2A8E7E"/>
                </a:solidFill>
              </a:rPr>
              <a:t> de la </a:t>
            </a:r>
            <a:r>
              <a:rPr sz="2800" dirty="0" err="1">
                <a:solidFill>
                  <a:srgbClr val="2A8E7E"/>
                </a:solidFill>
              </a:rPr>
              <a:t>tecnología</a:t>
            </a:r>
            <a:r>
              <a:rPr sz="2800" dirty="0">
                <a:solidFill>
                  <a:srgbClr val="2A8E7E"/>
                </a:solidFill>
              </a:rPr>
              <a:t> para la </a:t>
            </a:r>
            <a:r>
              <a:rPr sz="2800" dirty="0" err="1">
                <a:solidFill>
                  <a:srgbClr val="2A8E7E"/>
                </a:solidFill>
              </a:rPr>
              <a:t>deshidratación</a:t>
            </a:r>
            <a:r>
              <a:rPr sz="2800" dirty="0">
                <a:solidFill>
                  <a:srgbClr val="2A8E7E"/>
                </a:solidFill>
              </a:rPr>
              <a:t> de </a:t>
            </a:r>
            <a:r>
              <a:rPr sz="2800" dirty="0" err="1">
                <a:solidFill>
                  <a:srgbClr val="2A8E7E"/>
                </a:solidFill>
              </a:rPr>
              <a:t>Lodos</a:t>
            </a:r>
            <a:r>
              <a:rPr sz="2800" dirty="0">
                <a:solidFill>
                  <a:srgbClr val="2A8E7E"/>
                </a:solidFill>
              </a:rPr>
              <a:t> </a:t>
            </a:r>
          </a:p>
        </p:txBody>
      </p:sp>
      <p:pic>
        <p:nvPicPr>
          <p:cNvPr id="3" name="Imagen 2">
            <a:extLst>
              <a:ext uri="{FF2B5EF4-FFF2-40B4-BE49-F238E27FC236}">
                <a16:creationId xmlns:a16="http://schemas.microsoft.com/office/drawing/2014/main" id="{AB3A658F-229A-748E-6461-E1A6044F92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9423" y="1364768"/>
            <a:ext cx="6952242" cy="5215331"/>
          </a:xfrm>
          <a:prstGeom prst="rect">
            <a:avLst/>
          </a:prstGeom>
        </p:spPr>
      </p:pic>
      <p:pic>
        <p:nvPicPr>
          <p:cNvPr id="4" name="Imagen 3">
            <a:extLst>
              <a:ext uri="{FF2B5EF4-FFF2-40B4-BE49-F238E27FC236}">
                <a16:creationId xmlns:a16="http://schemas.microsoft.com/office/drawing/2014/main" id="{00D749A4-0710-9C43-412B-E3EE46B8BA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18649" y="242891"/>
            <a:ext cx="1351281" cy="1148589"/>
          </a:xfrm>
          <a:prstGeom prst="rect">
            <a:avLst/>
          </a:prstGeom>
        </p:spPr>
      </p:pic>
      <p:sp>
        <p:nvSpPr>
          <p:cNvPr id="5" name="Rectángulo 4">
            <a:extLst>
              <a:ext uri="{FF2B5EF4-FFF2-40B4-BE49-F238E27FC236}">
                <a16:creationId xmlns:a16="http://schemas.microsoft.com/office/drawing/2014/main" id="{A942B0BF-29CA-CBF8-4ED9-3FC63807CF9D}"/>
              </a:ext>
            </a:extLst>
          </p:cNvPr>
          <p:cNvSpPr/>
          <p:nvPr/>
        </p:nvSpPr>
        <p:spPr>
          <a:xfrm>
            <a:off x="-7799" y="1"/>
            <a:ext cx="331650" cy="6857999"/>
          </a:xfrm>
          <a:prstGeom prst="rect">
            <a:avLst/>
          </a:prstGeom>
          <a:solidFill>
            <a:srgbClr val="0BA18A"/>
          </a:solidFill>
          <a:ln w="25400" cap="flat">
            <a:solidFill>
              <a:srgbClr val="0BA18A"/>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s-MX" sz="1800" b="0" i="0" u="none" strike="noStrike" cap="none" spc="0" normalizeH="0" baseline="0">
              <a:ln>
                <a:noFill/>
              </a:ln>
              <a:solidFill>
                <a:srgbClr val="000000"/>
              </a:solidFill>
              <a:effectLst/>
              <a:uFillTx/>
              <a:latin typeface="+mn-lt"/>
              <a:ea typeface="+mn-ea"/>
              <a:cs typeface="+mn-cs"/>
              <a:sym typeface="Calibri"/>
            </a:endParaRPr>
          </a:p>
        </p:txBody>
      </p:sp>
    </p:spTree>
  </p:cSld>
  <p:clrMapOvr>
    <a:masterClrMapping/>
  </p:clrMapOvr>
  <mc:AlternateContent xmlns:mc="http://schemas.openxmlformats.org/markup-compatibility/2006" xmlns:p14="http://schemas.microsoft.com/office/powerpoint/2010/main">
    <mc:Choice Requires="p14">
      <p:transition spd="med">
        <p:push dir="u"/>
      </p:transition>
    </mc:Choice>
    <mc:Fallback xmlns="" xmlns:m="http://schemas.openxmlformats.org/officeDocument/2006/math" xmlns:a14="http://schemas.microsoft.com/office/drawing/2010/main">
      <p:transition spd="fast">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8" name="タイトル 1"/>
          <p:cNvSpPr txBox="1"/>
          <p:nvPr/>
        </p:nvSpPr>
        <p:spPr>
          <a:xfrm>
            <a:off x="4323393" y="674869"/>
            <a:ext cx="3545207" cy="4801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lnSpc>
                <a:spcPct val="90000"/>
              </a:lnSpc>
              <a:defRPr sz="3600" b="1"/>
            </a:lvl1pPr>
          </a:lstStyle>
          <a:p>
            <a:pPr algn="ctr"/>
            <a:r>
              <a:rPr sz="2800" dirty="0" err="1">
                <a:solidFill>
                  <a:srgbClr val="2A8E7E"/>
                </a:solidFill>
              </a:rPr>
              <a:t>Mejora</a:t>
            </a:r>
            <a:r>
              <a:rPr sz="2800" dirty="0">
                <a:solidFill>
                  <a:srgbClr val="2A8E7E"/>
                </a:solidFill>
              </a:rPr>
              <a:t> principal</a:t>
            </a:r>
          </a:p>
        </p:txBody>
      </p:sp>
      <p:pic>
        <p:nvPicPr>
          <p:cNvPr id="3" name="Imagen 2">
            <a:extLst>
              <a:ext uri="{FF2B5EF4-FFF2-40B4-BE49-F238E27FC236}">
                <a16:creationId xmlns:a16="http://schemas.microsoft.com/office/drawing/2014/main" id="{5AF4AF1F-106E-88AC-3D22-FFC06A18E7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1185" y="1398970"/>
            <a:ext cx="8429625" cy="4544095"/>
          </a:xfrm>
          <a:prstGeom prst="rect">
            <a:avLst/>
          </a:prstGeom>
        </p:spPr>
      </p:pic>
      <p:pic>
        <p:nvPicPr>
          <p:cNvPr id="4" name="Imagen 3">
            <a:extLst>
              <a:ext uri="{FF2B5EF4-FFF2-40B4-BE49-F238E27FC236}">
                <a16:creationId xmlns:a16="http://schemas.microsoft.com/office/drawing/2014/main" id="{0CD57CAB-0A6B-A37B-3198-9B351D46313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1486" y="171744"/>
            <a:ext cx="1351281" cy="1148589"/>
          </a:xfrm>
          <a:prstGeom prst="rect">
            <a:avLst/>
          </a:prstGeom>
        </p:spPr>
      </p:pic>
      <p:sp>
        <p:nvSpPr>
          <p:cNvPr id="5" name="Rectángulo 4">
            <a:extLst>
              <a:ext uri="{FF2B5EF4-FFF2-40B4-BE49-F238E27FC236}">
                <a16:creationId xmlns:a16="http://schemas.microsoft.com/office/drawing/2014/main" id="{BC05D513-C040-E80C-A809-81E06C4849AC}"/>
              </a:ext>
            </a:extLst>
          </p:cNvPr>
          <p:cNvSpPr/>
          <p:nvPr/>
        </p:nvSpPr>
        <p:spPr>
          <a:xfrm>
            <a:off x="-7799" y="1"/>
            <a:ext cx="331650" cy="6857999"/>
          </a:xfrm>
          <a:prstGeom prst="rect">
            <a:avLst/>
          </a:prstGeom>
          <a:solidFill>
            <a:srgbClr val="0BA18A"/>
          </a:solidFill>
          <a:ln w="25400" cap="flat">
            <a:solidFill>
              <a:srgbClr val="0BA18A"/>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s-MX" sz="1800" b="0" i="0" u="none" strike="noStrike" cap="none" spc="0" normalizeH="0" baseline="0">
              <a:ln>
                <a:noFill/>
              </a:ln>
              <a:solidFill>
                <a:srgbClr val="000000"/>
              </a:solidFill>
              <a:effectLst/>
              <a:uFillTx/>
              <a:latin typeface="+mn-lt"/>
              <a:ea typeface="+mn-ea"/>
              <a:cs typeface="+mn-cs"/>
              <a:sym typeface="Calibri"/>
            </a:endParaRPr>
          </a:p>
        </p:txBody>
      </p:sp>
    </p:spTree>
  </p:cSld>
  <p:clrMapOvr>
    <a:masterClrMapping/>
  </p:clrMapOvr>
  <mc:AlternateContent xmlns:mc="http://schemas.openxmlformats.org/markup-compatibility/2006" xmlns:p14="http://schemas.microsoft.com/office/powerpoint/2010/main">
    <mc:Choice Requires="p14">
      <p:transition spd="med">
        <p:push dir="u"/>
      </p:transition>
    </mc:Choice>
    <mc:Fallback xmlns="" xmlns:m="http://schemas.openxmlformats.org/officeDocument/2006/math" xmlns:a14="http://schemas.microsoft.com/office/drawing/2010/main">
      <p:transition spd="fast">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9" name="TextBox 9"/>
          <p:cNvSpPr txBox="1"/>
          <p:nvPr/>
        </p:nvSpPr>
        <p:spPr>
          <a:xfrm>
            <a:off x="578340" y="750319"/>
            <a:ext cx="10424161" cy="4801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nSpc>
                <a:spcPct val="90000"/>
              </a:lnSpc>
              <a:defRPr sz="3600" b="1"/>
            </a:lvl1pPr>
          </a:lstStyle>
          <a:p>
            <a:pPr algn="ctr"/>
            <a:r>
              <a:rPr sz="2800" dirty="0">
                <a:solidFill>
                  <a:srgbClr val="2A8E7E"/>
                </a:solidFill>
              </a:rPr>
              <a:t>Sin </a:t>
            </a:r>
            <a:r>
              <a:rPr sz="2800" dirty="0" err="1">
                <a:solidFill>
                  <a:srgbClr val="2A8E7E"/>
                </a:solidFill>
              </a:rPr>
              <a:t>deterioro</a:t>
            </a:r>
            <a:r>
              <a:rPr sz="2800" dirty="0">
                <a:solidFill>
                  <a:srgbClr val="2A8E7E"/>
                </a:solidFill>
              </a:rPr>
              <a:t> del </a:t>
            </a:r>
            <a:r>
              <a:rPr sz="2800" dirty="0" err="1">
                <a:solidFill>
                  <a:srgbClr val="2A8E7E"/>
                </a:solidFill>
              </a:rPr>
              <a:t>rendimiento</a:t>
            </a:r>
            <a:r>
              <a:rPr sz="2800" dirty="0">
                <a:solidFill>
                  <a:srgbClr val="2A8E7E"/>
                </a:solidFill>
              </a:rPr>
              <a:t> </a:t>
            </a:r>
            <a:r>
              <a:rPr sz="2800" dirty="0" err="1">
                <a:solidFill>
                  <a:srgbClr val="2A8E7E"/>
                </a:solidFill>
              </a:rPr>
              <a:t>durante</a:t>
            </a:r>
            <a:r>
              <a:rPr sz="2800" dirty="0">
                <a:solidFill>
                  <a:srgbClr val="2A8E7E"/>
                </a:solidFill>
              </a:rPr>
              <a:t> </a:t>
            </a:r>
            <a:r>
              <a:rPr sz="2800" dirty="0" err="1">
                <a:solidFill>
                  <a:srgbClr val="2A8E7E"/>
                </a:solidFill>
              </a:rPr>
              <a:t>mucho</a:t>
            </a:r>
            <a:r>
              <a:rPr sz="2800" dirty="0">
                <a:solidFill>
                  <a:srgbClr val="2A8E7E"/>
                </a:solidFill>
              </a:rPr>
              <a:t> </a:t>
            </a:r>
            <a:r>
              <a:rPr sz="2800" dirty="0" err="1">
                <a:solidFill>
                  <a:srgbClr val="2A8E7E"/>
                </a:solidFill>
              </a:rPr>
              <a:t>tiempo</a:t>
            </a:r>
            <a:endParaRPr sz="2800" dirty="0">
              <a:solidFill>
                <a:srgbClr val="2A8E7E"/>
              </a:solidFill>
            </a:endParaRPr>
          </a:p>
        </p:txBody>
      </p:sp>
      <p:grpSp>
        <p:nvGrpSpPr>
          <p:cNvPr id="597" name="グループ化 1"/>
          <p:cNvGrpSpPr/>
          <p:nvPr/>
        </p:nvGrpSpPr>
        <p:grpSpPr>
          <a:xfrm>
            <a:off x="1213346" y="1466227"/>
            <a:ext cx="9017863" cy="2533812"/>
            <a:chOff x="-127000" y="-137070"/>
            <a:chExt cx="9017862" cy="2533810"/>
          </a:xfrm>
        </p:grpSpPr>
        <p:graphicFrame>
          <p:nvGraphicFramePr>
            <p:cNvPr id="590" name="グラフ 33"/>
            <p:cNvGraphicFramePr/>
            <p:nvPr/>
          </p:nvGraphicFramePr>
          <p:xfrm>
            <a:off x="-127000" y="-137071"/>
            <a:ext cx="8789269" cy="2533812"/>
          </p:xfrm>
          <a:graphic>
            <a:graphicData uri="http://schemas.openxmlformats.org/drawingml/2006/chart">
              <c:chart xmlns:c="http://schemas.openxmlformats.org/drawingml/2006/chart" xmlns:r="http://schemas.openxmlformats.org/officeDocument/2006/relationships" r:id="rId2"/>
            </a:graphicData>
          </a:graphic>
        </p:graphicFrame>
        <p:sp>
          <p:nvSpPr>
            <p:cNvPr id="591" name="タイトル 1"/>
            <p:cNvSpPr txBox="1"/>
            <p:nvPr/>
          </p:nvSpPr>
          <p:spPr>
            <a:xfrm>
              <a:off x="1840893" y="1373494"/>
              <a:ext cx="2506026" cy="3073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p>
              <a:pPr>
                <a:lnSpc>
                  <a:spcPct val="90000"/>
                </a:lnSpc>
                <a:defRPr sz="1200"/>
              </a:pPr>
              <a:r>
                <a:t>Servicio</a:t>
              </a:r>
              <a:r>
                <a:rPr sz="1400">
                  <a:latin typeface="BIZ UDPゴシック"/>
                  <a:ea typeface="BIZ UDPゴシック"/>
                  <a:cs typeface="BIZ UDPゴシック"/>
                  <a:sym typeface="BIZ UDPゴシック"/>
                </a:rPr>
                <a:t> </a:t>
              </a:r>
            </a:p>
          </p:txBody>
        </p:sp>
        <p:sp>
          <p:nvSpPr>
            <p:cNvPr id="592" name="タイトル 1"/>
            <p:cNvSpPr txBox="1"/>
            <p:nvPr/>
          </p:nvSpPr>
          <p:spPr>
            <a:xfrm>
              <a:off x="4234939" y="1351910"/>
              <a:ext cx="2221400" cy="3073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p>
              <a:pPr>
                <a:lnSpc>
                  <a:spcPct val="90000"/>
                </a:lnSpc>
                <a:defRPr sz="1200"/>
              </a:pPr>
              <a:r>
                <a:t>Servicio</a:t>
              </a:r>
              <a:r>
                <a:rPr sz="1400">
                  <a:latin typeface="BIZ UDPゴシック"/>
                  <a:ea typeface="BIZ UDPゴシック"/>
                  <a:cs typeface="BIZ UDPゴシック"/>
                  <a:sym typeface="BIZ UDPゴシック"/>
                </a:rPr>
                <a:t> </a:t>
              </a:r>
            </a:p>
          </p:txBody>
        </p:sp>
        <p:sp>
          <p:nvSpPr>
            <p:cNvPr id="593" name="タイトル 1"/>
            <p:cNvSpPr txBox="1"/>
            <p:nvPr/>
          </p:nvSpPr>
          <p:spPr>
            <a:xfrm>
              <a:off x="6415050" y="1278957"/>
              <a:ext cx="2475813" cy="3073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p>
              <a:pPr>
                <a:lnSpc>
                  <a:spcPct val="90000"/>
                </a:lnSpc>
                <a:defRPr sz="1200"/>
              </a:pPr>
              <a:r>
                <a:t>Servicio</a:t>
              </a:r>
              <a:r>
                <a:rPr sz="1400">
                  <a:latin typeface="BIZ UDPゴシック"/>
                  <a:ea typeface="BIZ UDPゴシック"/>
                  <a:cs typeface="BIZ UDPゴシック"/>
                  <a:sym typeface="BIZ UDPゴシック"/>
                </a:rPr>
                <a:t> </a:t>
              </a:r>
            </a:p>
          </p:txBody>
        </p:sp>
        <p:sp>
          <p:nvSpPr>
            <p:cNvPr id="594" name="Straight Arrow Connector 10"/>
            <p:cNvSpPr/>
            <p:nvPr/>
          </p:nvSpPr>
          <p:spPr>
            <a:xfrm flipV="1">
              <a:off x="2300197" y="770796"/>
              <a:ext cx="1" cy="496603"/>
            </a:xfrm>
            <a:prstGeom prst="line">
              <a:avLst/>
            </a:prstGeom>
            <a:noFill/>
            <a:ln w="6350" cap="flat">
              <a:solidFill>
                <a:srgbClr val="00A89D"/>
              </a:solidFill>
              <a:prstDash val="solid"/>
              <a:miter lim="800000"/>
              <a:tailEnd type="triangle" w="med" len="med"/>
            </a:ln>
            <a:effectLst/>
          </p:spPr>
          <p:txBody>
            <a:bodyPr wrap="square" lIns="45718" tIns="45718" rIns="45718" bIns="45718" numCol="1" anchor="t">
              <a:noAutofit/>
            </a:bodyPr>
            <a:lstStyle/>
            <a:p>
              <a:endParaRPr/>
            </a:p>
          </p:txBody>
        </p:sp>
        <p:sp>
          <p:nvSpPr>
            <p:cNvPr id="595" name="Straight Arrow Connector 11"/>
            <p:cNvSpPr/>
            <p:nvPr/>
          </p:nvSpPr>
          <p:spPr>
            <a:xfrm flipV="1">
              <a:off x="4450074" y="756881"/>
              <a:ext cx="1" cy="496603"/>
            </a:xfrm>
            <a:prstGeom prst="line">
              <a:avLst/>
            </a:prstGeom>
            <a:noFill/>
            <a:ln w="6350" cap="flat">
              <a:solidFill>
                <a:srgbClr val="00A89D"/>
              </a:solidFill>
              <a:prstDash val="solid"/>
              <a:miter lim="800000"/>
              <a:tailEnd type="triangle" w="med" len="med"/>
            </a:ln>
            <a:effectLst/>
          </p:spPr>
          <p:txBody>
            <a:bodyPr wrap="square" lIns="45718" tIns="45718" rIns="45718" bIns="45718" numCol="1" anchor="t">
              <a:noAutofit/>
            </a:bodyPr>
            <a:lstStyle/>
            <a:p>
              <a:endParaRPr/>
            </a:p>
          </p:txBody>
        </p:sp>
        <p:sp>
          <p:nvSpPr>
            <p:cNvPr id="596" name="Straight Arrow Connector 12"/>
            <p:cNvSpPr/>
            <p:nvPr/>
          </p:nvSpPr>
          <p:spPr>
            <a:xfrm flipV="1">
              <a:off x="6663772" y="727276"/>
              <a:ext cx="1" cy="496603"/>
            </a:xfrm>
            <a:prstGeom prst="line">
              <a:avLst/>
            </a:prstGeom>
            <a:noFill/>
            <a:ln w="6350" cap="flat">
              <a:solidFill>
                <a:srgbClr val="00A89D"/>
              </a:solidFill>
              <a:prstDash val="solid"/>
              <a:miter lim="800000"/>
              <a:tailEnd type="triangle" w="med" len="med"/>
            </a:ln>
            <a:effectLst/>
          </p:spPr>
          <p:txBody>
            <a:bodyPr wrap="square" lIns="45718" tIns="45718" rIns="45718" bIns="45718" numCol="1" anchor="t">
              <a:noAutofit/>
            </a:bodyPr>
            <a:lstStyle/>
            <a:p>
              <a:endParaRPr/>
            </a:p>
          </p:txBody>
        </p:sp>
      </p:grpSp>
      <p:sp>
        <p:nvSpPr>
          <p:cNvPr id="598" name="TextBox 19"/>
          <p:cNvSpPr txBox="1"/>
          <p:nvPr/>
        </p:nvSpPr>
        <p:spPr>
          <a:xfrm>
            <a:off x="1352395" y="4658866"/>
            <a:ext cx="8761181" cy="9497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sz="2000"/>
            </a:lvl1pPr>
          </a:lstStyle>
          <a:p>
            <a:r>
              <a:t>Los anillos móviles y el tornillo (que tienen el potencial de reducir la eficiencia de deshidratación) no hacen contacto entre sí, por lo que se mantiene un alto rendimiento durante períodos prolongados.</a:t>
            </a:r>
          </a:p>
        </p:txBody>
      </p:sp>
      <p:pic>
        <p:nvPicPr>
          <p:cNvPr id="2" name="Imagen 1">
            <a:extLst>
              <a:ext uri="{FF2B5EF4-FFF2-40B4-BE49-F238E27FC236}">
                <a16:creationId xmlns:a16="http://schemas.microsoft.com/office/drawing/2014/main" id="{D6DFB4F4-88E6-1475-3D58-94D7106336E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1486" y="128881"/>
            <a:ext cx="1351281" cy="1148589"/>
          </a:xfrm>
          <a:prstGeom prst="rect">
            <a:avLst/>
          </a:prstGeom>
        </p:spPr>
      </p:pic>
      <p:sp>
        <p:nvSpPr>
          <p:cNvPr id="3" name="Rectángulo 2">
            <a:extLst>
              <a:ext uri="{FF2B5EF4-FFF2-40B4-BE49-F238E27FC236}">
                <a16:creationId xmlns:a16="http://schemas.microsoft.com/office/drawing/2014/main" id="{59263880-1D9A-97AD-ABD2-A3ABA65351EA}"/>
              </a:ext>
            </a:extLst>
          </p:cNvPr>
          <p:cNvSpPr/>
          <p:nvPr/>
        </p:nvSpPr>
        <p:spPr>
          <a:xfrm>
            <a:off x="-7799" y="1"/>
            <a:ext cx="331650" cy="6857999"/>
          </a:xfrm>
          <a:prstGeom prst="rect">
            <a:avLst/>
          </a:prstGeom>
          <a:solidFill>
            <a:srgbClr val="0BA18A"/>
          </a:solidFill>
          <a:ln w="25400" cap="flat">
            <a:solidFill>
              <a:srgbClr val="0BA18A"/>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s-MX" sz="1800" b="0" i="0" u="none" strike="noStrike" cap="none" spc="0" normalizeH="0" baseline="0">
              <a:ln>
                <a:noFill/>
              </a:ln>
              <a:solidFill>
                <a:srgbClr val="000000"/>
              </a:solidFill>
              <a:effectLst/>
              <a:uFillTx/>
              <a:latin typeface="+mn-lt"/>
              <a:ea typeface="+mn-ea"/>
              <a:cs typeface="+mn-cs"/>
              <a:sym typeface="Calibri"/>
            </a:endParaRPr>
          </a:p>
        </p:txBody>
      </p:sp>
    </p:spTree>
  </p:cSld>
  <p:clrMapOvr>
    <a:masterClrMapping/>
  </p:clrMapOvr>
  <mc:AlternateContent xmlns:mc="http://schemas.openxmlformats.org/markup-compatibility/2006" xmlns:p14="http://schemas.microsoft.com/office/powerpoint/2010/main">
    <mc:Choice Requires="p14">
      <p:transition spd="med">
        <p:push dir="u"/>
      </p:transition>
    </mc:Choice>
    <mc:Fallback xmlns="" xmlns:m="http://schemas.openxmlformats.org/officeDocument/2006/math" xmlns:a14="http://schemas.microsoft.com/office/drawing/2010/main">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598"/>
                                        </p:tgtEl>
                                        <p:attrNameLst>
                                          <p:attrName>style.visibility</p:attrName>
                                        </p:attrNameLst>
                                      </p:cBhvr>
                                      <p:to>
                                        <p:strVal val="visible"/>
                                      </p:to>
                                    </p:set>
                                    <p:animEffect transition="in" filter="wipe(left)">
                                      <p:cBhvr>
                                        <p:cTn id="7" dur="1250"/>
                                        <p:tgtEl>
                                          <p:spTgt spid="5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8" grpId="1"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0" name="TextBox 2"/>
          <p:cNvSpPr txBox="1"/>
          <p:nvPr/>
        </p:nvSpPr>
        <p:spPr>
          <a:xfrm>
            <a:off x="908165" y="483639"/>
            <a:ext cx="7678104" cy="646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sz="3600" b="1"/>
            </a:lvl1pPr>
          </a:lstStyle>
          <a:p>
            <a:r>
              <a:rPr dirty="0" err="1">
                <a:solidFill>
                  <a:srgbClr val="2A8E7E"/>
                </a:solidFill>
              </a:rPr>
              <a:t>Características</a:t>
            </a:r>
            <a:r>
              <a:rPr dirty="0">
                <a:solidFill>
                  <a:srgbClr val="2A8E7E"/>
                </a:solidFill>
              </a:rPr>
              <a:t> del Nuevo </a:t>
            </a:r>
            <a:r>
              <a:rPr dirty="0" err="1">
                <a:solidFill>
                  <a:srgbClr val="2A8E7E"/>
                </a:solidFill>
              </a:rPr>
              <a:t>Cilindro</a:t>
            </a:r>
            <a:r>
              <a:rPr dirty="0">
                <a:solidFill>
                  <a:srgbClr val="2A8E7E"/>
                </a:solidFill>
              </a:rPr>
              <a:t> DUO</a:t>
            </a:r>
          </a:p>
        </p:txBody>
      </p:sp>
      <p:pic>
        <p:nvPicPr>
          <p:cNvPr id="601" name="Picture 3" descr="Picture 3"/>
          <p:cNvPicPr>
            <a:picLocks noChangeAspect="1"/>
          </p:cNvPicPr>
          <p:nvPr/>
        </p:nvPicPr>
        <p:blipFill>
          <a:blip r:embed="rId2"/>
          <a:stretch>
            <a:fillRect/>
          </a:stretch>
        </p:blipFill>
        <p:spPr>
          <a:xfrm>
            <a:off x="593991" y="1643321"/>
            <a:ext cx="7015844" cy="3120363"/>
          </a:xfrm>
          <a:prstGeom prst="rect">
            <a:avLst/>
          </a:prstGeom>
          <a:ln w="12700">
            <a:miter lim="400000"/>
          </a:ln>
        </p:spPr>
      </p:pic>
      <p:grpSp>
        <p:nvGrpSpPr>
          <p:cNvPr id="604" name="Grupo"/>
          <p:cNvGrpSpPr/>
          <p:nvPr/>
        </p:nvGrpSpPr>
        <p:grpSpPr>
          <a:xfrm>
            <a:off x="6840222" y="1340892"/>
            <a:ext cx="5351778" cy="1540783"/>
            <a:chOff x="0" y="0"/>
            <a:chExt cx="5351776" cy="1540782"/>
          </a:xfrm>
        </p:grpSpPr>
        <p:pic>
          <p:nvPicPr>
            <p:cNvPr id="602" name="Picture 4" descr="Picture 4"/>
            <p:cNvPicPr>
              <a:picLocks noChangeAspect="1"/>
            </p:cNvPicPr>
            <p:nvPr/>
          </p:nvPicPr>
          <p:blipFill>
            <a:blip r:embed="rId3"/>
            <a:stretch>
              <a:fillRect/>
            </a:stretch>
          </p:blipFill>
          <p:spPr>
            <a:xfrm>
              <a:off x="0" y="392750"/>
              <a:ext cx="5351777" cy="1148033"/>
            </a:xfrm>
            <a:prstGeom prst="rect">
              <a:avLst/>
            </a:prstGeom>
            <a:ln w="12700" cap="flat">
              <a:noFill/>
              <a:miter lim="400000"/>
            </a:ln>
            <a:effectLst/>
          </p:spPr>
        </p:pic>
        <p:sp>
          <p:nvSpPr>
            <p:cNvPr id="603" name="TextBox 5"/>
            <p:cNvSpPr txBox="1"/>
            <p:nvPr/>
          </p:nvSpPr>
          <p:spPr>
            <a:xfrm>
              <a:off x="1880348" y="0"/>
              <a:ext cx="2805945" cy="4447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p>
              <a:pPr>
                <a:defRPr sz="2800" b="1"/>
              </a:pPr>
              <a:r>
                <a:rPr dirty="0"/>
                <a:t>Doble Tornillo.</a:t>
              </a:r>
            </a:p>
          </p:txBody>
        </p:sp>
      </p:grpSp>
      <p:pic>
        <p:nvPicPr>
          <p:cNvPr id="605" name="Picture 7" descr="Picture 7"/>
          <p:cNvPicPr>
            <a:picLocks noChangeAspect="1"/>
          </p:cNvPicPr>
          <p:nvPr/>
        </p:nvPicPr>
        <p:blipFill>
          <a:blip r:embed="rId4"/>
          <a:srcRect l="8046" t="4874" r="6600" b="3363"/>
          <a:stretch>
            <a:fillRect/>
          </a:stretch>
        </p:blipFill>
        <p:spPr>
          <a:xfrm>
            <a:off x="7769396" y="3463447"/>
            <a:ext cx="1281632" cy="2149477"/>
          </a:xfrm>
          <a:custGeom>
            <a:avLst/>
            <a:gdLst/>
            <a:ahLst/>
            <a:cxnLst>
              <a:cxn ang="0">
                <a:pos x="wd2" y="hd2"/>
              </a:cxn>
              <a:cxn ang="5400000">
                <a:pos x="wd2" y="hd2"/>
              </a:cxn>
              <a:cxn ang="10800000">
                <a:pos x="wd2" y="hd2"/>
              </a:cxn>
              <a:cxn ang="16200000">
                <a:pos x="wd2" y="hd2"/>
              </a:cxn>
            </a:cxnLst>
            <a:rect l="0" t="0" r="r" b="b"/>
            <a:pathLst>
              <a:path w="21350" h="21598" extrusionOk="0">
                <a:moveTo>
                  <a:pt x="10666" y="0"/>
                </a:moveTo>
                <a:cubicBezTo>
                  <a:pt x="9712" y="-2"/>
                  <a:pt x="8756" y="171"/>
                  <a:pt x="8207" y="522"/>
                </a:cubicBezTo>
                <a:cubicBezTo>
                  <a:pt x="7791" y="789"/>
                  <a:pt x="6988" y="1036"/>
                  <a:pt x="6422" y="1069"/>
                </a:cubicBezTo>
                <a:lnTo>
                  <a:pt x="5391" y="1129"/>
                </a:lnTo>
                <a:lnTo>
                  <a:pt x="5391" y="3497"/>
                </a:lnTo>
                <a:lnTo>
                  <a:pt x="5391" y="5870"/>
                </a:lnTo>
                <a:lnTo>
                  <a:pt x="6382" y="5974"/>
                </a:lnTo>
                <a:lnTo>
                  <a:pt x="7367" y="6073"/>
                </a:lnTo>
                <a:lnTo>
                  <a:pt x="7466" y="7752"/>
                </a:lnTo>
                <a:cubicBezTo>
                  <a:pt x="7573" y="9591"/>
                  <a:pt x="7279" y="9927"/>
                  <a:pt x="5576" y="9934"/>
                </a:cubicBezTo>
                <a:cubicBezTo>
                  <a:pt x="4277" y="9939"/>
                  <a:pt x="2235" y="10733"/>
                  <a:pt x="1159" y="11652"/>
                </a:cubicBezTo>
                <a:cubicBezTo>
                  <a:pt x="328" y="12363"/>
                  <a:pt x="160" y="12715"/>
                  <a:pt x="29" y="14077"/>
                </a:cubicBezTo>
                <a:cubicBezTo>
                  <a:pt x="-239" y="16858"/>
                  <a:pt x="1380" y="18382"/>
                  <a:pt x="5285" y="19022"/>
                </a:cubicBezTo>
                <a:cubicBezTo>
                  <a:pt x="7289" y="19350"/>
                  <a:pt x="7374" y="19387"/>
                  <a:pt x="7460" y="20035"/>
                </a:cubicBezTo>
                <a:cubicBezTo>
                  <a:pt x="7509" y="20405"/>
                  <a:pt x="7621" y="20911"/>
                  <a:pt x="7711" y="21155"/>
                </a:cubicBezTo>
                <a:cubicBezTo>
                  <a:pt x="7836" y="21494"/>
                  <a:pt x="8105" y="21598"/>
                  <a:pt x="8848" y="21598"/>
                </a:cubicBezTo>
                <a:cubicBezTo>
                  <a:pt x="9941" y="21598"/>
                  <a:pt x="10098" y="21388"/>
                  <a:pt x="10243" y="19720"/>
                </a:cubicBezTo>
                <a:cubicBezTo>
                  <a:pt x="10341" y="18593"/>
                  <a:pt x="10942" y="18380"/>
                  <a:pt x="11076" y="19425"/>
                </a:cubicBezTo>
                <a:cubicBezTo>
                  <a:pt x="11263" y="20879"/>
                  <a:pt x="11416" y="21035"/>
                  <a:pt x="12564" y="20968"/>
                </a:cubicBezTo>
                <a:cubicBezTo>
                  <a:pt x="13524" y="20912"/>
                  <a:pt x="13638" y="20835"/>
                  <a:pt x="13787" y="20134"/>
                </a:cubicBezTo>
                <a:cubicBezTo>
                  <a:pt x="13949" y="19374"/>
                  <a:pt x="13981" y="19358"/>
                  <a:pt x="16028" y="19022"/>
                </a:cubicBezTo>
                <a:cubicBezTo>
                  <a:pt x="19689" y="18421"/>
                  <a:pt x="21337" y="17027"/>
                  <a:pt x="21350" y="14520"/>
                </a:cubicBezTo>
                <a:cubicBezTo>
                  <a:pt x="21361" y="12342"/>
                  <a:pt x="20285" y="11111"/>
                  <a:pt x="17668" y="10305"/>
                </a:cubicBezTo>
                <a:cubicBezTo>
                  <a:pt x="16996" y="10098"/>
                  <a:pt x="16096" y="9930"/>
                  <a:pt x="15671" y="9930"/>
                </a:cubicBezTo>
                <a:cubicBezTo>
                  <a:pt x="14044" y="9930"/>
                  <a:pt x="13748" y="9572"/>
                  <a:pt x="13853" y="7748"/>
                </a:cubicBezTo>
                <a:lnTo>
                  <a:pt x="13952" y="6073"/>
                </a:lnTo>
                <a:lnTo>
                  <a:pt x="15023" y="6010"/>
                </a:lnTo>
                <a:lnTo>
                  <a:pt x="16088" y="5950"/>
                </a:lnTo>
                <a:lnTo>
                  <a:pt x="16088" y="3489"/>
                </a:lnTo>
                <a:lnTo>
                  <a:pt x="16088" y="1029"/>
                </a:lnTo>
                <a:lnTo>
                  <a:pt x="14997" y="1029"/>
                </a:lnTo>
                <a:cubicBezTo>
                  <a:pt x="14255" y="1029"/>
                  <a:pt x="13650" y="870"/>
                  <a:pt x="13126" y="534"/>
                </a:cubicBezTo>
                <a:cubicBezTo>
                  <a:pt x="12573" y="181"/>
                  <a:pt x="11621" y="2"/>
                  <a:pt x="10666" y="0"/>
                </a:cubicBezTo>
                <a:close/>
              </a:path>
            </a:pathLst>
          </a:custGeom>
          <a:ln w="12700">
            <a:miter lim="400000"/>
          </a:ln>
        </p:spPr>
      </p:pic>
      <p:pic>
        <p:nvPicPr>
          <p:cNvPr id="2" name="Imagen 1">
            <a:extLst>
              <a:ext uri="{FF2B5EF4-FFF2-40B4-BE49-F238E27FC236}">
                <a16:creationId xmlns:a16="http://schemas.microsoft.com/office/drawing/2014/main" id="{BE396841-A778-00AD-0795-677FE9856EF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61486" y="200318"/>
            <a:ext cx="1351281" cy="1148589"/>
          </a:xfrm>
          <a:prstGeom prst="rect">
            <a:avLst/>
          </a:prstGeom>
        </p:spPr>
      </p:pic>
      <p:sp>
        <p:nvSpPr>
          <p:cNvPr id="3" name="Rectángulo 2">
            <a:extLst>
              <a:ext uri="{FF2B5EF4-FFF2-40B4-BE49-F238E27FC236}">
                <a16:creationId xmlns:a16="http://schemas.microsoft.com/office/drawing/2014/main" id="{4D182122-E57A-7BE1-FAF3-B80FB18E6363}"/>
              </a:ext>
            </a:extLst>
          </p:cNvPr>
          <p:cNvSpPr/>
          <p:nvPr/>
        </p:nvSpPr>
        <p:spPr>
          <a:xfrm>
            <a:off x="-7799" y="1"/>
            <a:ext cx="331650" cy="6857999"/>
          </a:xfrm>
          <a:prstGeom prst="rect">
            <a:avLst/>
          </a:prstGeom>
          <a:solidFill>
            <a:srgbClr val="0BA18A"/>
          </a:solidFill>
          <a:ln w="25400" cap="flat">
            <a:solidFill>
              <a:srgbClr val="0BA18A"/>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s-MX" sz="1800" b="0" i="0" u="none" strike="noStrike" cap="none" spc="0" normalizeH="0" baseline="0">
              <a:ln>
                <a:noFill/>
              </a:ln>
              <a:solidFill>
                <a:srgbClr val="000000"/>
              </a:solidFill>
              <a:effectLst/>
              <a:uFillTx/>
              <a:latin typeface="+mn-lt"/>
              <a:ea typeface="+mn-ea"/>
              <a:cs typeface="+mn-cs"/>
              <a:sym typeface="Calibri"/>
            </a:endParaRPr>
          </a:p>
        </p:txBody>
      </p:sp>
    </p:spTree>
  </p:cSld>
  <p:clrMapOvr>
    <a:masterClrMapping/>
  </p:clrMapOvr>
  <mc:AlternateContent xmlns:mc="http://schemas.openxmlformats.org/markup-compatibility/2006" xmlns:p14="http://schemas.microsoft.com/office/powerpoint/2010/main">
    <mc:Choice Requires="p14">
      <p:transition spd="med">
        <p:push dir="u"/>
      </p:transition>
    </mc:Choice>
    <mc:Fallback xmlns="" xmlns:m="http://schemas.openxmlformats.org/officeDocument/2006/math" xmlns:a14="http://schemas.microsoft.com/office/drawing/2010/main">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1" nodeType="clickEffect">
                                  <p:stCondLst>
                                    <p:cond delay="0"/>
                                  </p:stCondLst>
                                  <p:iterate>
                                    <p:tmAbs val="0"/>
                                  </p:iterate>
                                  <p:childTnLst>
                                    <p:set>
                                      <p:cBhvr>
                                        <p:cTn id="6" fill="hold"/>
                                        <p:tgtEl>
                                          <p:spTgt spid="601"/>
                                        </p:tgtEl>
                                        <p:attrNameLst>
                                          <p:attrName>style.visibility</p:attrName>
                                        </p:attrNameLst>
                                      </p:cBhvr>
                                      <p:to>
                                        <p:strVal val="visible"/>
                                      </p:to>
                                    </p:set>
                                    <p:anim calcmode="lin" valueType="num">
                                      <p:cBhvr>
                                        <p:cTn id="7" dur="900" fill="hold"/>
                                        <p:tgtEl>
                                          <p:spTgt spid="601"/>
                                        </p:tgtEl>
                                        <p:attrNameLst>
                                          <p:attrName>ppt_w</p:attrName>
                                        </p:attrNameLst>
                                      </p:cBhvr>
                                      <p:tavLst>
                                        <p:tav tm="0">
                                          <p:val>
                                            <p:fltVal val="0"/>
                                          </p:val>
                                        </p:tav>
                                        <p:tav tm="100000">
                                          <p:val>
                                            <p:strVal val="#ppt_w"/>
                                          </p:val>
                                        </p:tav>
                                      </p:tavLst>
                                    </p:anim>
                                    <p:anim calcmode="lin" valueType="num">
                                      <p:cBhvr>
                                        <p:cTn id="8" dur="900" fill="hold"/>
                                        <p:tgtEl>
                                          <p:spTgt spid="601"/>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2" nodeType="clickEffect">
                                  <p:stCondLst>
                                    <p:cond delay="0"/>
                                  </p:stCondLst>
                                  <p:iterate>
                                    <p:tmAbs val="0"/>
                                  </p:iterate>
                                  <p:childTnLst>
                                    <p:set>
                                      <p:cBhvr>
                                        <p:cTn id="12" fill="hold"/>
                                        <p:tgtEl>
                                          <p:spTgt spid="604"/>
                                        </p:tgtEl>
                                        <p:attrNameLst>
                                          <p:attrName>style.visibility</p:attrName>
                                        </p:attrNameLst>
                                      </p:cBhvr>
                                      <p:to>
                                        <p:strVal val="visible"/>
                                      </p:to>
                                    </p:set>
                                    <p:anim calcmode="lin" valueType="num">
                                      <p:cBhvr>
                                        <p:cTn id="13" dur="900" fill="hold"/>
                                        <p:tgtEl>
                                          <p:spTgt spid="604"/>
                                        </p:tgtEl>
                                        <p:attrNameLst>
                                          <p:attrName>ppt_w</p:attrName>
                                        </p:attrNameLst>
                                      </p:cBhvr>
                                      <p:tavLst>
                                        <p:tav tm="0">
                                          <p:val>
                                            <p:fltVal val="0"/>
                                          </p:val>
                                        </p:tav>
                                        <p:tav tm="100000">
                                          <p:val>
                                            <p:strVal val="#ppt_w"/>
                                          </p:val>
                                        </p:tav>
                                      </p:tavLst>
                                    </p:anim>
                                    <p:anim calcmode="lin" valueType="num">
                                      <p:cBhvr>
                                        <p:cTn id="14" dur="900" fill="hold"/>
                                        <p:tgtEl>
                                          <p:spTgt spid="604"/>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3" nodeType="clickEffect">
                                  <p:stCondLst>
                                    <p:cond delay="0"/>
                                  </p:stCondLst>
                                  <p:iterate>
                                    <p:tmAbs val="0"/>
                                  </p:iterate>
                                  <p:childTnLst>
                                    <p:set>
                                      <p:cBhvr>
                                        <p:cTn id="18" fill="hold"/>
                                        <p:tgtEl>
                                          <p:spTgt spid="605"/>
                                        </p:tgtEl>
                                        <p:attrNameLst>
                                          <p:attrName>style.visibility</p:attrName>
                                        </p:attrNameLst>
                                      </p:cBhvr>
                                      <p:to>
                                        <p:strVal val="visible"/>
                                      </p:to>
                                    </p:set>
                                    <p:anim calcmode="lin" valueType="num">
                                      <p:cBhvr>
                                        <p:cTn id="19" dur="900" fill="hold"/>
                                        <p:tgtEl>
                                          <p:spTgt spid="605"/>
                                        </p:tgtEl>
                                        <p:attrNameLst>
                                          <p:attrName>ppt_w</p:attrName>
                                        </p:attrNameLst>
                                      </p:cBhvr>
                                      <p:tavLst>
                                        <p:tav tm="0">
                                          <p:val>
                                            <p:fltVal val="0"/>
                                          </p:val>
                                        </p:tav>
                                        <p:tav tm="100000">
                                          <p:val>
                                            <p:strVal val="#ppt_w"/>
                                          </p:val>
                                        </p:tav>
                                      </p:tavLst>
                                    </p:anim>
                                    <p:anim calcmode="lin" valueType="num">
                                      <p:cBhvr>
                                        <p:cTn id="20" dur="900" fill="hold"/>
                                        <p:tgtEl>
                                          <p:spTgt spid="60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1" grpId="1" animBg="1" advAuto="0"/>
      <p:bldP spid="604" grpId="2" animBg="1" advAuto="0"/>
      <p:bldP spid="605" grpId="3" animBg="1" advAuto="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7" name="TextBox 2"/>
          <p:cNvSpPr txBox="1"/>
          <p:nvPr/>
        </p:nvSpPr>
        <p:spPr>
          <a:xfrm>
            <a:off x="972790" y="392325"/>
            <a:ext cx="5365317" cy="9541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defRPr sz="3600" b="1"/>
            </a:lvl1pPr>
          </a:lstStyle>
          <a:p>
            <a:r>
              <a:rPr sz="2800" dirty="0">
                <a:solidFill>
                  <a:srgbClr val="2A8E7E"/>
                </a:solidFill>
              </a:rPr>
              <a:t>¿</a:t>
            </a:r>
            <a:r>
              <a:rPr sz="2800" dirty="0" err="1">
                <a:solidFill>
                  <a:srgbClr val="2A8E7E"/>
                </a:solidFill>
              </a:rPr>
              <a:t>Cómo</a:t>
            </a:r>
            <a:r>
              <a:rPr sz="2800" dirty="0">
                <a:solidFill>
                  <a:srgbClr val="2A8E7E"/>
                </a:solidFill>
              </a:rPr>
              <a:t> es </a:t>
            </a:r>
            <a:r>
              <a:rPr sz="2800" dirty="0" err="1">
                <a:solidFill>
                  <a:srgbClr val="2A8E7E"/>
                </a:solidFill>
              </a:rPr>
              <a:t>el</a:t>
            </a:r>
            <a:r>
              <a:rPr sz="2800" dirty="0">
                <a:solidFill>
                  <a:srgbClr val="2A8E7E"/>
                </a:solidFill>
              </a:rPr>
              <a:t> </a:t>
            </a:r>
            <a:r>
              <a:rPr sz="2800" dirty="0" err="1">
                <a:solidFill>
                  <a:srgbClr val="2A8E7E"/>
                </a:solidFill>
              </a:rPr>
              <a:t>movimiento</a:t>
            </a:r>
            <a:r>
              <a:rPr sz="2800" dirty="0">
                <a:solidFill>
                  <a:srgbClr val="2A8E7E"/>
                </a:solidFill>
              </a:rPr>
              <a:t> </a:t>
            </a:r>
            <a:r>
              <a:rPr sz="2800" dirty="0" err="1">
                <a:solidFill>
                  <a:srgbClr val="2A8E7E"/>
                </a:solidFill>
              </a:rPr>
              <a:t>en</a:t>
            </a:r>
            <a:r>
              <a:rPr sz="2800" dirty="0">
                <a:solidFill>
                  <a:srgbClr val="2A8E7E"/>
                </a:solidFill>
              </a:rPr>
              <a:t> </a:t>
            </a:r>
            <a:r>
              <a:rPr sz="2800" dirty="0" err="1">
                <a:solidFill>
                  <a:srgbClr val="2A8E7E"/>
                </a:solidFill>
              </a:rPr>
              <a:t>el</a:t>
            </a:r>
            <a:r>
              <a:rPr sz="2800" dirty="0">
                <a:solidFill>
                  <a:srgbClr val="2A8E7E"/>
                </a:solidFill>
              </a:rPr>
              <a:t> VOLUTE DUO?</a:t>
            </a:r>
          </a:p>
        </p:txBody>
      </p:sp>
      <p:pic>
        <p:nvPicPr>
          <p:cNvPr id="608" name="Picture 3" descr="Picture 3"/>
          <p:cNvPicPr>
            <a:picLocks/>
          </p:cNvPicPr>
          <p:nvPr/>
        </p:nvPicPr>
        <p:blipFill rotWithShape="1">
          <a:blip r:embed="rId2"/>
          <a:srcRect l="32148" r="20799"/>
          <a:stretch/>
        </p:blipFill>
        <p:spPr>
          <a:xfrm>
            <a:off x="2877571" y="1346432"/>
            <a:ext cx="4600575" cy="4751151"/>
          </a:xfrm>
          <a:prstGeom prst="rect">
            <a:avLst/>
          </a:prstGeom>
          <a:ln w="12700">
            <a:miter lim="400000"/>
          </a:ln>
        </p:spPr>
      </p:pic>
      <p:sp>
        <p:nvSpPr>
          <p:cNvPr id="609" name="TextBox 4"/>
          <p:cNvSpPr txBox="1"/>
          <p:nvPr/>
        </p:nvSpPr>
        <p:spPr>
          <a:xfrm>
            <a:off x="7636211" y="2970356"/>
            <a:ext cx="3356435" cy="9172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r>
              <a:rPr dirty="0"/>
              <a:t>Sistema </a:t>
            </a:r>
            <a:r>
              <a:rPr dirty="0" err="1"/>
              <a:t>Japonés</a:t>
            </a:r>
            <a:r>
              <a:rPr dirty="0"/>
              <a:t> </a:t>
            </a:r>
            <a:r>
              <a:rPr dirty="0" err="1"/>
              <a:t>patentado</a:t>
            </a:r>
            <a:r>
              <a:rPr dirty="0"/>
              <a:t> para </a:t>
            </a:r>
            <a:r>
              <a:rPr dirty="0" err="1"/>
              <a:t>el</a:t>
            </a:r>
            <a:r>
              <a:rPr dirty="0"/>
              <a:t> </a:t>
            </a:r>
            <a:r>
              <a:rPr dirty="0" err="1"/>
              <a:t>accionamiento</a:t>
            </a:r>
            <a:r>
              <a:rPr dirty="0"/>
              <a:t> de los </a:t>
            </a:r>
            <a:r>
              <a:rPr dirty="0" err="1"/>
              <a:t>anillos</a:t>
            </a:r>
            <a:r>
              <a:rPr dirty="0"/>
              <a:t> de </a:t>
            </a:r>
            <a:r>
              <a:rPr dirty="0" err="1"/>
              <a:t>manera</a:t>
            </a:r>
            <a:r>
              <a:rPr dirty="0"/>
              <a:t> </a:t>
            </a:r>
            <a:r>
              <a:rPr dirty="0" err="1"/>
              <a:t>alterna</a:t>
            </a:r>
            <a:r>
              <a:rPr dirty="0"/>
              <a:t>.</a:t>
            </a:r>
          </a:p>
        </p:txBody>
      </p:sp>
      <p:pic>
        <p:nvPicPr>
          <p:cNvPr id="2" name="Imagen 1">
            <a:extLst>
              <a:ext uri="{FF2B5EF4-FFF2-40B4-BE49-F238E27FC236}">
                <a16:creationId xmlns:a16="http://schemas.microsoft.com/office/drawing/2014/main" id="{137FCBFD-3DC9-379A-C5BE-3628BF066D3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91011" y="51065"/>
            <a:ext cx="1351281" cy="1148589"/>
          </a:xfrm>
          <a:prstGeom prst="rect">
            <a:avLst/>
          </a:prstGeom>
        </p:spPr>
      </p:pic>
      <p:sp>
        <p:nvSpPr>
          <p:cNvPr id="3" name="Rectángulo 2">
            <a:extLst>
              <a:ext uri="{FF2B5EF4-FFF2-40B4-BE49-F238E27FC236}">
                <a16:creationId xmlns:a16="http://schemas.microsoft.com/office/drawing/2014/main" id="{39D407F9-F96E-6848-E5AD-F198DD53D0A2}"/>
              </a:ext>
            </a:extLst>
          </p:cNvPr>
          <p:cNvSpPr/>
          <p:nvPr/>
        </p:nvSpPr>
        <p:spPr>
          <a:xfrm>
            <a:off x="-7799" y="1"/>
            <a:ext cx="331650" cy="6857999"/>
          </a:xfrm>
          <a:prstGeom prst="rect">
            <a:avLst/>
          </a:prstGeom>
          <a:solidFill>
            <a:srgbClr val="0BA18A"/>
          </a:solidFill>
          <a:ln w="25400" cap="flat">
            <a:solidFill>
              <a:srgbClr val="0BA18A"/>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s-MX" sz="1800" b="0" i="0" u="none" strike="noStrike" cap="none" spc="0" normalizeH="0" baseline="0">
              <a:ln>
                <a:noFill/>
              </a:ln>
              <a:solidFill>
                <a:srgbClr val="000000"/>
              </a:solidFill>
              <a:effectLst/>
              <a:uFillTx/>
              <a:latin typeface="+mn-lt"/>
              <a:ea typeface="+mn-ea"/>
              <a:cs typeface="+mn-cs"/>
              <a:sym typeface="Calibri"/>
            </a:endParaRPr>
          </a:p>
        </p:txBody>
      </p:sp>
    </p:spTree>
  </p:cSld>
  <p:clrMapOvr>
    <a:masterClrMapping/>
  </p:clrMapOvr>
  <mc:AlternateContent xmlns:mc="http://schemas.openxmlformats.org/markup-compatibility/2006" xmlns:p14="http://schemas.microsoft.com/office/powerpoint/2010/main">
    <mc:Choice Requires="p14">
      <p:transition spd="med">
        <p:push dir="u"/>
      </p:transition>
    </mc:Choice>
    <mc:Fallback xmlns="" xmlns:m="http://schemas.openxmlformats.org/officeDocument/2006/math" xmlns:a14="http://schemas.microsoft.com/office/drawing/2010/main">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609"/>
                                        </p:tgtEl>
                                        <p:attrNameLst>
                                          <p:attrName>style.visibility</p:attrName>
                                        </p:attrNameLst>
                                      </p:cBhvr>
                                      <p:to>
                                        <p:strVal val="visible"/>
                                      </p:to>
                                    </p:set>
                                    <p:animEffect transition="in" filter="wipe(left)">
                                      <p:cBhvr>
                                        <p:cTn id="7" dur="1000"/>
                                        <p:tgtEl>
                                          <p:spTgt spid="6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9" grpId="1" animBg="1" advAuto="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16" name="Grupo"/>
          <p:cNvGrpSpPr/>
          <p:nvPr/>
        </p:nvGrpSpPr>
        <p:grpSpPr>
          <a:xfrm>
            <a:off x="1027979" y="1089957"/>
            <a:ext cx="5436512" cy="5224117"/>
            <a:chOff x="0" y="0"/>
            <a:chExt cx="5436510" cy="5224116"/>
          </a:xfrm>
        </p:grpSpPr>
        <p:pic>
          <p:nvPicPr>
            <p:cNvPr id="611" name="図 7" descr="図 7"/>
            <p:cNvPicPr>
              <a:picLocks noChangeAspect="1"/>
            </p:cNvPicPr>
            <p:nvPr/>
          </p:nvPicPr>
          <p:blipFill>
            <a:blip r:embed="rId2"/>
            <a:stretch>
              <a:fillRect/>
            </a:stretch>
          </p:blipFill>
          <p:spPr>
            <a:xfrm>
              <a:off x="0" y="431999"/>
              <a:ext cx="2697661" cy="4792118"/>
            </a:xfrm>
            <a:prstGeom prst="rect">
              <a:avLst/>
            </a:prstGeom>
            <a:ln w="12700" cap="flat">
              <a:noFill/>
              <a:miter lim="400000"/>
            </a:ln>
            <a:effectLst/>
          </p:spPr>
        </p:pic>
        <p:sp>
          <p:nvSpPr>
            <p:cNvPr id="612" name="テキスト ボックス 1"/>
            <p:cNvSpPr txBox="1"/>
            <p:nvPr/>
          </p:nvSpPr>
          <p:spPr>
            <a:xfrm>
              <a:off x="2745720" y="431999"/>
              <a:ext cx="2690791" cy="179358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p>
              <a:pPr marL="342900" indent="-342900">
                <a:buSzPct val="100000"/>
                <a:buAutoNum type="arabicPeriod"/>
                <a:defRPr b="1"/>
              </a:pPr>
              <a:r>
                <a:rPr dirty="0"/>
                <a:t>Tipo de </a:t>
              </a:r>
              <a:r>
                <a:rPr dirty="0" err="1"/>
                <a:t>lodo</a:t>
              </a:r>
              <a:r>
                <a:rPr dirty="0"/>
                <a:t>.</a:t>
              </a:r>
              <a:br>
                <a:rPr dirty="0"/>
              </a:br>
              <a:r>
                <a:rPr b="0" dirty="0" err="1"/>
                <a:t>Lodos</a:t>
              </a:r>
              <a:r>
                <a:rPr b="0" dirty="0"/>
                <a:t> </a:t>
              </a:r>
              <a:r>
                <a:rPr b="0" dirty="0" err="1"/>
                <a:t>provenientes</a:t>
              </a:r>
              <a:r>
                <a:rPr b="0" dirty="0"/>
                <a:t> de </a:t>
              </a:r>
              <a:r>
                <a:rPr b="0" dirty="0" err="1"/>
                <a:t>establos</a:t>
              </a:r>
              <a:r>
                <a:rPr b="0" dirty="0"/>
                <a:t> y camas de </a:t>
              </a:r>
              <a:r>
                <a:rPr b="0" dirty="0" err="1"/>
                <a:t>ganado</a:t>
              </a:r>
              <a:r>
                <a:rPr b="0" dirty="0"/>
                <a:t>.</a:t>
              </a:r>
            </a:p>
            <a:p>
              <a:pPr marL="342900" indent="-342900">
                <a:buSzPct val="100000"/>
                <a:buAutoNum type="arabicPeriod"/>
                <a:defRPr b="1"/>
              </a:pPr>
              <a:r>
                <a:rPr dirty="0" err="1"/>
                <a:t>Contenido</a:t>
              </a:r>
              <a:r>
                <a:rPr dirty="0"/>
                <a:t> de </a:t>
              </a:r>
              <a:r>
                <a:rPr dirty="0" err="1"/>
                <a:t>fibras</a:t>
              </a:r>
              <a:r>
                <a:rPr dirty="0"/>
                <a:t>.</a:t>
              </a:r>
              <a:br>
                <a:rPr dirty="0"/>
              </a:br>
              <a:r>
                <a:rPr b="0" dirty="0"/>
                <a:t>50~70%</a:t>
              </a:r>
            </a:p>
          </p:txBody>
        </p:sp>
        <p:grpSp>
          <p:nvGrpSpPr>
            <p:cNvPr id="615" name="Rectangle 9"/>
            <p:cNvGrpSpPr/>
            <p:nvPr/>
          </p:nvGrpSpPr>
          <p:grpSpPr>
            <a:xfrm>
              <a:off x="0" y="0"/>
              <a:ext cx="2700001" cy="432000"/>
              <a:chOff x="0" y="0"/>
              <a:chExt cx="2700000" cy="431999"/>
            </a:xfrm>
          </p:grpSpPr>
          <p:sp>
            <p:nvSpPr>
              <p:cNvPr id="613" name="Rectángulo"/>
              <p:cNvSpPr/>
              <p:nvPr/>
            </p:nvSpPr>
            <p:spPr>
              <a:xfrm>
                <a:off x="-1" y="0"/>
                <a:ext cx="2700002" cy="432000"/>
              </a:xfrm>
              <a:prstGeom prst="rect">
                <a:avLst/>
              </a:prstGeom>
              <a:solidFill>
                <a:srgbClr val="2A8E7E"/>
              </a:solidFill>
              <a:ln w="12700" cap="flat">
                <a:solidFill>
                  <a:srgbClr val="0BA18A"/>
                </a:solidFill>
                <a:miter lim="400000"/>
              </a:ln>
              <a:effectLst/>
            </p:spPr>
            <p:txBody>
              <a:bodyPr wrap="square" lIns="45718" tIns="45718" rIns="45718" bIns="45718" numCol="1" anchor="ctr">
                <a:noAutofit/>
              </a:bodyPr>
              <a:lstStyle/>
              <a:p>
                <a:pPr algn="ctr">
                  <a:defRPr sz="1600" b="1">
                    <a:solidFill>
                      <a:srgbClr val="FFFFFF"/>
                    </a:solidFill>
                  </a:defRPr>
                </a:pPr>
                <a:endParaRPr/>
              </a:p>
            </p:txBody>
          </p:sp>
          <p:sp>
            <p:nvSpPr>
              <p:cNvPr id="614" name="Cowhouse"/>
              <p:cNvSpPr txBox="1"/>
              <p:nvPr/>
            </p:nvSpPr>
            <p:spPr>
              <a:xfrm>
                <a:off x="45719" y="65703"/>
                <a:ext cx="2608562" cy="30059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1600" b="1">
                    <a:solidFill>
                      <a:srgbClr val="FFFFFF"/>
                    </a:solidFill>
                  </a:defRPr>
                </a:lvl1pPr>
              </a:lstStyle>
              <a:p>
                <a:r>
                  <a:t>Cowhouse</a:t>
                </a:r>
              </a:p>
            </p:txBody>
          </p:sp>
        </p:grpSp>
      </p:grpSp>
      <p:grpSp>
        <p:nvGrpSpPr>
          <p:cNvPr id="622" name="Grupo"/>
          <p:cNvGrpSpPr/>
          <p:nvPr/>
        </p:nvGrpSpPr>
        <p:grpSpPr>
          <a:xfrm>
            <a:off x="6477535" y="1089957"/>
            <a:ext cx="5717937" cy="5193858"/>
            <a:chOff x="0" y="0"/>
            <a:chExt cx="5717935" cy="5193857"/>
          </a:xfrm>
        </p:grpSpPr>
        <p:pic>
          <p:nvPicPr>
            <p:cNvPr id="617" name="図 13" descr="図 13"/>
            <p:cNvPicPr>
              <a:picLocks noChangeAspect="1"/>
            </p:cNvPicPr>
            <p:nvPr/>
          </p:nvPicPr>
          <p:blipFill>
            <a:blip r:embed="rId3"/>
            <a:stretch>
              <a:fillRect/>
            </a:stretch>
          </p:blipFill>
          <p:spPr>
            <a:xfrm>
              <a:off x="2340" y="426873"/>
              <a:ext cx="2697661" cy="4766985"/>
            </a:xfrm>
            <a:prstGeom prst="rect">
              <a:avLst/>
            </a:prstGeom>
            <a:ln w="12700" cap="flat">
              <a:noFill/>
              <a:miter lim="400000"/>
            </a:ln>
            <a:effectLst/>
          </p:spPr>
        </p:pic>
        <p:sp>
          <p:nvSpPr>
            <p:cNvPr id="618" name="テキスト ボックス 12"/>
            <p:cNvSpPr txBox="1"/>
            <p:nvPr/>
          </p:nvSpPr>
          <p:spPr>
            <a:xfrm>
              <a:off x="2748060" y="426873"/>
              <a:ext cx="2969876" cy="179358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p>
              <a:pPr marL="342900" indent="-342900">
                <a:buSzPct val="100000"/>
                <a:buAutoNum type="arabicPeriod"/>
                <a:defRPr b="1"/>
              </a:pPr>
              <a:r>
                <a:t>Tipo de lodo.</a:t>
              </a:r>
              <a:br/>
              <a:r>
                <a:rPr b="0"/>
                <a:t>Reciclado de casillero de huevo.</a:t>
              </a:r>
              <a:br>
                <a:rPr b="0"/>
              </a:br>
              <a:endParaRPr b="0"/>
            </a:p>
            <a:p>
              <a:pPr marL="342900" indent="-342900">
                <a:buSzPct val="100000"/>
                <a:buAutoNum type="arabicPeriod"/>
                <a:defRPr b="1"/>
              </a:pPr>
              <a:r>
                <a:t>Contenido de fibras.</a:t>
              </a:r>
              <a:br/>
              <a:r>
                <a:rPr b="0"/>
                <a:t>40~60%</a:t>
              </a:r>
            </a:p>
          </p:txBody>
        </p:sp>
        <p:grpSp>
          <p:nvGrpSpPr>
            <p:cNvPr id="621" name="Rectangle 18"/>
            <p:cNvGrpSpPr/>
            <p:nvPr/>
          </p:nvGrpSpPr>
          <p:grpSpPr>
            <a:xfrm>
              <a:off x="0" y="0"/>
              <a:ext cx="2700001" cy="426874"/>
              <a:chOff x="0" y="0"/>
              <a:chExt cx="2700000" cy="426873"/>
            </a:xfrm>
          </p:grpSpPr>
          <p:sp>
            <p:nvSpPr>
              <p:cNvPr id="619" name="Rectángulo"/>
              <p:cNvSpPr/>
              <p:nvPr/>
            </p:nvSpPr>
            <p:spPr>
              <a:xfrm>
                <a:off x="-1" y="0"/>
                <a:ext cx="2700002" cy="426874"/>
              </a:xfrm>
              <a:prstGeom prst="rect">
                <a:avLst/>
              </a:prstGeom>
              <a:solidFill>
                <a:srgbClr val="2A8E7E"/>
              </a:solidFill>
              <a:ln w="12700" cap="flat">
                <a:solidFill>
                  <a:srgbClr val="0BA18A"/>
                </a:solidFill>
                <a:prstDash val="solid"/>
                <a:miter lim="800000"/>
              </a:ln>
              <a:effectLst/>
            </p:spPr>
            <p:txBody>
              <a:bodyPr wrap="square" lIns="45718" tIns="45718" rIns="45718" bIns="45718" numCol="1" anchor="ctr">
                <a:noAutofit/>
              </a:bodyPr>
              <a:lstStyle/>
              <a:p>
                <a:pPr algn="ctr">
                  <a:defRPr sz="1600" b="1">
                    <a:solidFill>
                      <a:srgbClr val="FFFFFF"/>
                    </a:solidFill>
                  </a:defRPr>
                </a:pPr>
                <a:endParaRPr/>
              </a:p>
            </p:txBody>
          </p:sp>
          <p:sp>
            <p:nvSpPr>
              <p:cNvPr id="620" name="Paper recycling factory"/>
              <p:cNvSpPr txBox="1"/>
              <p:nvPr/>
            </p:nvSpPr>
            <p:spPr>
              <a:xfrm>
                <a:off x="52069" y="63140"/>
                <a:ext cx="2595862" cy="30059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1600" b="1">
                    <a:solidFill>
                      <a:srgbClr val="FFFFFF"/>
                    </a:solidFill>
                  </a:defRPr>
                </a:lvl1pPr>
              </a:lstStyle>
              <a:p>
                <a:r>
                  <a:rPr dirty="0"/>
                  <a:t>Paper recycling factory</a:t>
                </a:r>
              </a:p>
            </p:txBody>
          </p:sp>
        </p:grpSp>
      </p:grpSp>
      <p:pic>
        <p:nvPicPr>
          <p:cNvPr id="2" name="Imagen 1">
            <a:extLst>
              <a:ext uri="{FF2B5EF4-FFF2-40B4-BE49-F238E27FC236}">
                <a16:creationId xmlns:a16="http://schemas.microsoft.com/office/drawing/2014/main" id="{9A3BCB22-D7B1-1C90-0006-833BD2A7FA4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61486" y="143169"/>
            <a:ext cx="1351281" cy="1148589"/>
          </a:xfrm>
          <a:prstGeom prst="rect">
            <a:avLst/>
          </a:prstGeom>
        </p:spPr>
      </p:pic>
      <p:sp>
        <p:nvSpPr>
          <p:cNvPr id="3" name="Rectángulo 2">
            <a:extLst>
              <a:ext uri="{FF2B5EF4-FFF2-40B4-BE49-F238E27FC236}">
                <a16:creationId xmlns:a16="http://schemas.microsoft.com/office/drawing/2014/main" id="{47AC8D9F-C9F2-9205-DF2A-85D6A7E16389}"/>
              </a:ext>
            </a:extLst>
          </p:cNvPr>
          <p:cNvSpPr/>
          <p:nvPr/>
        </p:nvSpPr>
        <p:spPr>
          <a:xfrm>
            <a:off x="-7799" y="1"/>
            <a:ext cx="331650" cy="6857999"/>
          </a:xfrm>
          <a:prstGeom prst="rect">
            <a:avLst/>
          </a:prstGeom>
          <a:solidFill>
            <a:srgbClr val="0BA18A"/>
          </a:solidFill>
          <a:ln w="25400" cap="flat">
            <a:solidFill>
              <a:srgbClr val="0BA18A"/>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s-MX" sz="1800" b="0" i="0" u="none" strike="noStrike" cap="none" spc="0" normalizeH="0" baseline="0">
              <a:ln>
                <a:noFill/>
              </a:ln>
              <a:solidFill>
                <a:srgbClr val="000000"/>
              </a:solidFill>
              <a:effectLst/>
              <a:uFillTx/>
              <a:latin typeface="+mn-lt"/>
              <a:ea typeface="+mn-ea"/>
              <a:cs typeface="+mn-cs"/>
              <a:sym typeface="Calibri"/>
            </a:endParaRPr>
          </a:p>
        </p:txBody>
      </p:sp>
    </p:spTree>
  </p:cSld>
  <p:clrMapOvr>
    <a:masterClrMapping/>
  </p:clrMapOvr>
  <mc:AlternateContent xmlns:mc="http://schemas.openxmlformats.org/markup-compatibility/2006" xmlns:p14="http://schemas.microsoft.com/office/powerpoint/2010/main">
    <mc:Choice Requires="p14">
      <p:transition spd="med">
        <p:push dir="u"/>
      </p:transition>
    </mc:Choice>
    <mc:Fallback xmlns="" xmlns:m="http://schemas.openxmlformats.org/officeDocument/2006/math" xmlns:a14="http://schemas.microsoft.com/office/drawing/2010/main">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1" nodeType="clickEffect">
                                  <p:stCondLst>
                                    <p:cond delay="0"/>
                                  </p:stCondLst>
                                  <p:iterate>
                                    <p:tmAbs val="0"/>
                                  </p:iterate>
                                  <p:childTnLst>
                                    <p:set>
                                      <p:cBhvr>
                                        <p:cTn id="6" fill="hold"/>
                                        <p:tgtEl>
                                          <p:spTgt spid="616"/>
                                        </p:tgtEl>
                                        <p:attrNameLst>
                                          <p:attrName>style.visibility</p:attrName>
                                        </p:attrNameLst>
                                      </p:cBhvr>
                                      <p:to>
                                        <p:strVal val="visible"/>
                                      </p:to>
                                    </p:set>
                                    <p:anim calcmode="lin" valueType="num">
                                      <p:cBhvr>
                                        <p:cTn id="7" dur="900" fill="hold"/>
                                        <p:tgtEl>
                                          <p:spTgt spid="616"/>
                                        </p:tgtEl>
                                        <p:attrNameLst>
                                          <p:attrName>ppt_w</p:attrName>
                                        </p:attrNameLst>
                                      </p:cBhvr>
                                      <p:tavLst>
                                        <p:tav tm="0">
                                          <p:val>
                                            <p:fltVal val="0"/>
                                          </p:val>
                                        </p:tav>
                                        <p:tav tm="100000">
                                          <p:val>
                                            <p:strVal val="#ppt_w"/>
                                          </p:val>
                                        </p:tav>
                                      </p:tavLst>
                                    </p:anim>
                                    <p:anim calcmode="lin" valueType="num">
                                      <p:cBhvr>
                                        <p:cTn id="8" dur="900" fill="hold"/>
                                        <p:tgtEl>
                                          <p:spTgt spid="616"/>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2" nodeType="clickEffect">
                                  <p:stCondLst>
                                    <p:cond delay="0"/>
                                  </p:stCondLst>
                                  <p:iterate>
                                    <p:tmAbs val="0"/>
                                  </p:iterate>
                                  <p:childTnLst>
                                    <p:set>
                                      <p:cBhvr>
                                        <p:cTn id="12" fill="hold"/>
                                        <p:tgtEl>
                                          <p:spTgt spid="622"/>
                                        </p:tgtEl>
                                        <p:attrNameLst>
                                          <p:attrName>style.visibility</p:attrName>
                                        </p:attrNameLst>
                                      </p:cBhvr>
                                      <p:to>
                                        <p:strVal val="visible"/>
                                      </p:to>
                                    </p:set>
                                    <p:anim calcmode="lin" valueType="num">
                                      <p:cBhvr>
                                        <p:cTn id="13" dur="900" fill="hold"/>
                                        <p:tgtEl>
                                          <p:spTgt spid="622"/>
                                        </p:tgtEl>
                                        <p:attrNameLst>
                                          <p:attrName>ppt_w</p:attrName>
                                        </p:attrNameLst>
                                      </p:cBhvr>
                                      <p:tavLst>
                                        <p:tav tm="0">
                                          <p:val>
                                            <p:fltVal val="0"/>
                                          </p:val>
                                        </p:tav>
                                        <p:tav tm="100000">
                                          <p:val>
                                            <p:strVal val="#ppt_w"/>
                                          </p:val>
                                        </p:tav>
                                      </p:tavLst>
                                    </p:anim>
                                    <p:anim calcmode="lin" valueType="num">
                                      <p:cBhvr>
                                        <p:cTn id="14" dur="900" fill="hold"/>
                                        <p:tgtEl>
                                          <p:spTgt spid="62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6" grpId="1" animBg="1" advAuto="0"/>
      <p:bldP spid="622" grpId="2" animBg="1" advAuto="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4" name="TextBox 2"/>
          <p:cNvSpPr txBox="1"/>
          <p:nvPr/>
        </p:nvSpPr>
        <p:spPr>
          <a:xfrm>
            <a:off x="1276390" y="891658"/>
            <a:ext cx="6162820" cy="5232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sz="3600" b="1"/>
            </a:lvl1pPr>
          </a:lstStyle>
          <a:p>
            <a:r>
              <a:rPr sz="2800" dirty="0" err="1">
                <a:solidFill>
                  <a:srgbClr val="2A8E7E"/>
                </a:solidFill>
              </a:rPr>
              <a:t>Diseño</a:t>
            </a:r>
            <a:r>
              <a:rPr sz="2800" dirty="0">
                <a:solidFill>
                  <a:srgbClr val="2A8E7E"/>
                </a:solidFill>
              </a:rPr>
              <a:t> </a:t>
            </a:r>
            <a:r>
              <a:rPr sz="2800" dirty="0" err="1">
                <a:solidFill>
                  <a:srgbClr val="2A8E7E"/>
                </a:solidFill>
              </a:rPr>
              <a:t>más</a:t>
            </a:r>
            <a:r>
              <a:rPr sz="2800" dirty="0">
                <a:solidFill>
                  <a:srgbClr val="2A8E7E"/>
                </a:solidFill>
              </a:rPr>
              <a:t> </a:t>
            </a:r>
            <a:r>
              <a:rPr sz="2800" dirty="0" err="1">
                <a:solidFill>
                  <a:srgbClr val="2A8E7E"/>
                </a:solidFill>
              </a:rPr>
              <a:t>compacto</a:t>
            </a:r>
            <a:endParaRPr sz="2800" dirty="0">
              <a:solidFill>
                <a:srgbClr val="2A8E7E"/>
              </a:solidFill>
            </a:endParaRPr>
          </a:p>
        </p:txBody>
      </p:sp>
      <p:sp>
        <p:nvSpPr>
          <p:cNvPr id="625" name="TextBox 3"/>
          <p:cNvSpPr txBox="1"/>
          <p:nvPr/>
        </p:nvSpPr>
        <p:spPr>
          <a:xfrm>
            <a:off x="7103538" y="2200842"/>
            <a:ext cx="4239181" cy="35461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r>
              <a:rPr dirty="0"/>
              <a:t>Se </a:t>
            </a:r>
            <a:r>
              <a:rPr dirty="0" err="1"/>
              <a:t>instaló</a:t>
            </a:r>
            <a:r>
              <a:rPr dirty="0"/>
              <a:t> un </a:t>
            </a:r>
            <a:r>
              <a:rPr dirty="0" err="1"/>
              <a:t>mezclador</a:t>
            </a:r>
            <a:r>
              <a:rPr dirty="0"/>
              <a:t> </a:t>
            </a:r>
            <a:r>
              <a:rPr dirty="0" err="1"/>
              <a:t>en</a:t>
            </a:r>
            <a:r>
              <a:rPr dirty="0"/>
              <a:t> </a:t>
            </a:r>
            <a:r>
              <a:rPr dirty="0" err="1"/>
              <a:t>línea</a:t>
            </a:r>
            <a:r>
              <a:rPr dirty="0"/>
              <a:t> </a:t>
            </a:r>
            <a:r>
              <a:rPr dirty="0" err="1"/>
              <a:t>como</a:t>
            </a:r>
            <a:r>
              <a:rPr dirty="0"/>
              <a:t> </a:t>
            </a:r>
            <a:r>
              <a:rPr dirty="0" err="1"/>
              <a:t>estándar</a:t>
            </a:r>
            <a:r>
              <a:rPr dirty="0"/>
              <a:t>, y la </a:t>
            </a:r>
            <a:r>
              <a:rPr dirty="0" err="1"/>
              <a:t>concentración</a:t>
            </a:r>
            <a:r>
              <a:rPr dirty="0"/>
              <a:t> </a:t>
            </a:r>
            <a:r>
              <a:rPr dirty="0" err="1"/>
              <a:t>mínima</a:t>
            </a:r>
            <a:r>
              <a:rPr dirty="0"/>
              <a:t> de </a:t>
            </a:r>
            <a:r>
              <a:rPr dirty="0" err="1"/>
              <a:t>lodos</a:t>
            </a:r>
            <a:r>
              <a:rPr dirty="0"/>
              <a:t> </a:t>
            </a:r>
            <a:r>
              <a:rPr dirty="0" err="1"/>
              <a:t>objetivo</a:t>
            </a:r>
            <a:r>
              <a:rPr dirty="0"/>
              <a:t> se </a:t>
            </a:r>
            <a:r>
              <a:rPr dirty="0" err="1"/>
              <a:t>estableció</a:t>
            </a:r>
            <a:r>
              <a:rPr dirty="0"/>
              <a:t> </a:t>
            </a:r>
            <a:r>
              <a:rPr dirty="0" err="1"/>
              <a:t>en</a:t>
            </a:r>
            <a:r>
              <a:rPr dirty="0"/>
              <a:t> 0.5%. El </a:t>
            </a:r>
            <a:r>
              <a:rPr dirty="0" err="1"/>
              <a:t>tamaño</a:t>
            </a:r>
            <a:r>
              <a:rPr dirty="0"/>
              <a:t> de la </a:t>
            </a:r>
            <a:r>
              <a:rPr dirty="0" err="1"/>
              <a:t>relación</a:t>
            </a:r>
            <a:r>
              <a:rPr dirty="0"/>
              <a:t> de </a:t>
            </a:r>
            <a:r>
              <a:rPr dirty="0" err="1"/>
              <a:t>cantidad</a:t>
            </a:r>
            <a:r>
              <a:rPr dirty="0"/>
              <a:t> </a:t>
            </a:r>
            <a:r>
              <a:rPr dirty="0" err="1"/>
              <a:t>convencional</a:t>
            </a:r>
            <a:r>
              <a:rPr dirty="0"/>
              <a:t> se reduce a </a:t>
            </a:r>
            <a:r>
              <a:rPr dirty="0" err="1"/>
              <a:t>aproximadamente</a:t>
            </a:r>
            <a:r>
              <a:rPr dirty="0"/>
              <a:t> </a:t>
            </a:r>
            <a:r>
              <a:rPr dirty="0" err="1"/>
              <a:t>el</a:t>
            </a:r>
            <a:r>
              <a:rPr dirty="0"/>
              <a:t> 50%. </a:t>
            </a:r>
            <a:r>
              <a:rPr dirty="0" err="1"/>
              <a:t>Especialmente</a:t>
            </a:r>
            <a:r>
              <a:rPr dirty="0"/>
              <a:t>, </a:t>
            </a:r>
            <a:r>
              <a:rPr dirty="0" err="1"/>
              <a:t>el</a:t>
            </a:r>
            <a:r>
              <a:rPr dirty="0"/>
              <a:t> </a:t>
            </a:r>
            <a:r>
              <a:rPr dirty="0" err="1"/>
              <a:t>efecto</a:t>
            </a:r>
            <a:r>
              <a:rPr dirty="0"/>
              <a:t> de </a:t>
            </a:r>
            <a:r>
              <a:rPr dirty="0" err="1"/>
              <a:t>reducción</a:t>
            </a:r>
            <a:r>
              <a:rPr dirty="0"/>
              <a:t> de </a:t>
            </a:r>
            <a:r>
              <a:rPr dirty="0" err="1"/>
              <a:t>costos</a:t>
            </a:r>
            <a:r>
              <a:rPr dirty="0"/>
              <a:t> y la </a:t>
            </a:r>
            <a:r>
              <a:rPr dirty="0" err="1"/>
              <a:t>compacidad</a:t>
            </a:r>
            <a:r>
              <a:rPr dirty="0"/>
              <a:t> son notables </a:t>
            </a:r>
            <a:r>
              <a:rPr dirty="0" err="1"/>
              <a:t>en</a:t>
            </a:r>
            <a:r>
              <a:rPr dirty="0"/>
              <a:t> </a:t>
            </a:r>
            <a:r>
              <a:rPr dirty="0" err="1"/>
              <a:t>el</a:t>
            </a:r>
            <a:r>
              <a:rPr dirty="0"/>
              <a:t> </a:t>
            </a:r>
            <a:r>
              <a:rPr dirty="0" err="1"/>
              <a:t>modelo</a:t>
            </a:r>
            <a:r>
              <a:rPr dirty="0"/>
              <a:t> </a:t>
            </a:r>
            <a:r>
              <a:rPr dirty="0" err="1"/>
              <a:t>grande</a:t>
            </a:r>
            <a:r>
              <a:rPr dirty="0"/>
              <a:t>.</a:t>
            </a:r>
          </a:p>
          <a:p>
            <a:endParaRPr dirty="0"/>
          </a:p>
          <a:p>
            <a:r>
              <a:rPr dirty="0" err="1"/>
              <a:t>También</a:t>
            </a:r>
            <a:r>
              <a:rPr dirty="0"/>
              <a:t> se </a:t>
            </a:r>
            <a:r>
              <a:rPr dirty="0" err="1"/>
              <a:t>puede</a:t>
            </a:r>
            <a:r>
              <a:rPr dirty="0"/>
              <a:t> </a:t>
            </a:r>
            <a:r>
              <a:rPr dirty="0" err="1"/>
              <a:t>desviar</a:t>
            </a:r>
            <a:r>
              <a:rPr dirty="0"/>
              <a:t> a la actual </a:t>
            </a:r>
            <a:r>
              <a:rPr dirty="0" err="1"/>
              <a:t>serie</a:t>
            </a:r>
            <a:r>
              <a:rPr dirty="0"/>
              <a:t> Volute FS de un solo </a:t>
            </a:r>
            <a:r>
              <a:rPr dirty="0" err="1"/>
              <a:t>eje</a:t>
            </a:r>
            <a:r>
              <a:rPr dirty="0"/>
              <a:t>, etc.</a:t>
            </a:r>
          </a:p>
        </p:txBody>
      </p:sp>
      <p:pic>
        <p:nvPicPr>
          <p:cNvPr id="626" name="Picture 4" descr="Picture 4"/>
          <p:cNvPicPr>
            <a:picLocks noChangeAspect="1"/>
          </p:cNvPicPr>
          <p:nvPr/>
        </p:nvPicPr>
        <p:blipFill>
          <a:blip r:embed="rId2"/>
          <a:srcRect l="1106" t="7142" r="14353" b="6280"/>
          <a:stretch>
            <a:fillRect/>
          </a:stretch>
        </p:blipFill>
        <p:spPr>
          <a:xfrm>
            <a:off x="1288856" y="2223450"/>
            <a:ext cx="4446040" cy="2967435"/>
          </a:xfrm>
          <a:custGeom>
            <a:avLst/>
            <a:gdLst/>
            <a:ahLst/>
            <a:cxnLst>
              <a:cxn ang="0">
                <a:pos x="wd2" y="hd2"/>
              </a:cxn>
              <a:cxn ang="5400000">
                <a:pos x="wd2" y="hd2"/>
              </a:cxn>
              <a:cxn ang="10800000">
                <a:pos x="wd2" y="hd2"/>
              </a:cxn>
              <a:cxn ang="16200000">
                <a:pos x="wd2" y="hd2"/>
              </a:cxn>
            </a:cxnLst>
            <a:rect l="0" t="0" r="r" b="b"/>
            <a:pathLst>
              <a:path w="21563" h="21600" extrusionOk="0">
                <a:moveTo>
                  <a:pt x="1847" y="0"/>
                </a:moveTo>
                <a:cubicBezTo>
                  <a:pt x="1744" y="0"/>
                  <a:pt x="1689" y="16"/>
                  <a:pt x="1649" y="52"/>
                </a:cubicBezTo>
                <a:cubicBezTo>
                  <a:pt x="1627" y="117"/>
                  <a:pt x="1614" y="209"/>
                  <a:pt x="1614" y="335"/>
                </a:cubicBezTo>
                <a:cubicBezTo>
                  <a:pt x="1614" y="558"/>
                  <a:pt x="1466" y="1503"/>
                  <a:pt x="1283" y="2435"/>
                </a:cubicBezTo>
                <a:cubicBezTo>
                  <a:pt x="1264" y="2534"/>
                  <a:pt x="1250" y="2597"/>
                  <a:pt x="1237" y="2666"/>
                </a:cubicBezTo>
                <a:cubicBezTo>
                  <a:pt x="1181" y="2999"/>
                  <a:pt x="1152" y="3203"/>
                  <a:pt x="1079" y="3620"/>
                </a:cubicBezTo>
                <a:cubicBezTo>
                  <a:pt x="1045" y="3817"/>
                  <a:pt x="1024" y="3946"/>
                  <a:pt x="1004" y="4082"/>
                </a:cubicBezTo>
                <a:cubicBezTo>
                  <a:pt x="990" y="4220"/>
                  <a:pt x="972" y="4372"/>
                  <a:pt x="977" y="4463"/>
                </a:cubicBezTo>
                <a:cubicBezTo>
                  <a:pt x="984" y="4581"/>
                  <a:pt x="1012" y="4656"/>
                  <a:pt x="1052" y="4720"/>
                </a:cubicBezTo>
                <a:cubicBezTo>
                  <a:pt x="1066" y="4736"/>
                  <a:pt x="1075" y="4757"/>
                  <a:pt x="1093" y="4770"/>
                </a:cubicBezTo>
                <a:cubicBezTo>
                  <a:pt x="1112" y="4790"/>
                  <a:pt x="1145" y="4805"/>
                  <a:pt x="1170" y="4822"/>
                </a:cubicBezTo>
                <a:cubicBezTo>
                  <a:pt x="1238" y="4851"/>
                  <a:pt x="1312" y="4877"/>
                  <a:pt x="1424" y="4905"/>
                </a:cubicBezTo>
                <a:cubicBezTo>
                  <a:pt x="1590" y="4947"/>
                  <a:pt x="1699" y="5000"/>
                  <a:pt x="1784" y="5064"/>
                </a:cubicBezTo>
                <a:cubicBezTo>
                  <a:pt x="1878" y="5069"/>
                  <a:pt x="1915" y="5156"/>
                  <a:pt x="1926" y="5287"/>
                </a:cubicBezTo>
                <a:cubicBezTo>
                  <a:pt x="1955" y="5404"/>
                  <a:pt x="1957" y="5546"/>
                  <a:pt x="1919" y="5755"/>
                </a:cubicBezTo>
                <a:cubicBezTo>
                  <a:pt x="1808" y="6351"/>
                  <a:pt x="1745" y="6405"/>
                  <a:pt x="1351" y="6249"/>
                </a:cubicBezTo>
                <a:cubicBezTo>
                  <a:pt x="1095" y="6147"/>
                  <a:pt x="981" y="6121"/>
                  <a:pt x="862" y="6098"/>
                </a:cubicBezTo>
                <a:cubicBezTo>
                  <a:pt x="715" y="6079"/>
                  <a:pt x="605" y="6077"/>
                  <a:pt x="560" y="6153"/>
                </a:cubicBezTo>
                <a:cubicBezTo>
                  <a:pt x="542" y="6188"/>
                  <a:pt x="527" y="6223"/>
                  <a:pt x="515" y="6277"/>
                </a:cubicBezTo>
                <a:cubicBezTo>
                  <a:pt x="514" y="6282"/>
                  <a:pt x="513" y="6284"/>
                  <a:pt x="511" y="6289"/>
                </a:cubicBezTo>
                <a:cubicBezTo>
                  <a:pt x="510" y="6295"/>
                  <a:pt x="504" y="6311"/>
                  <a:pt x="502" y="6318"/>
                </a:cubicBezTo>
                <a:cubicBezTo>
                  <a:pt x="499" y="6331"/>
                  <a:pt x="491" y="6350"/>
                  <a:pt x="486" y="6364"/>
                </a:cubicBezTo>
                <a:cubicBezTo>
                  <a:pt x="464" y="6439"/>
                  <a:pt x="436" y="6516"/>
                  <a:pt x="392" y="6615"/>
                </a:cubicBezTo>
                <a:cubicBezTo>
                  <a:pt x="339" y="6736"/>
                  <a:pt x="278" y="6865"/>
                  <a:pt x="215" y="6974"/>
                </a:cubicBezTo>
                <a:cubicBezTo>
                  <a:pt x="148" y="7090"/>
                  <a:pt x="100" y="7208"/>
                  <a:pt x="61" y="7323"/>
                </a:cubicBezTo>
                <a:cubicBezTo>
                  <a:pt x="45" y="7383"/>
                  <a:pt x="26" y="7442"/>
                  <a:pt x="17" y="7502"/>
                </a:cubicBezTo>
                <a:cubicBezTo>
                  <a:pt x="16" y="7510"/>
                  <a:pt x="16" y="7518"/>
                  <a:pt x="15" y="7525"/>
                </a:cubicBezTo>
                <a:cubicBezTo>
                  <a:pt x="-24" y="7813"/>
                  <a:pt x="14" y="8096"/>
                  <a:pt x="109" y="8317"/>
                </a:cubicBezTo>
                <a:cubicBezTo>
                  <a:pt x="205" y="8541"/>
                  <a:pt x="358" y="8699"/>
                  <a:pt x="544" y="8727"/>
                </a:cubicBezTo>
                <a:cubicBezTo>
                  <a:pt x="581" y="8729"/>
                  <a:pt x="625" y="8730"/>
                  <a:pt x="671" y="8724"/>
                </a:cubicBezTo>
                <a:cubicBezTo>
                  <a:pt x="729" y="8715"/>
                  <a:pt x="787" y="8707"/>
                  <a:pt x="848" y="8672"/>
                </a:cubicBezTo>
                <a:cubicBezTo>
                  <a:pt x="871" y="8660"/>
                  <a:pt x="882" y="8662"/>
                  <a:pt x="902" y="8652"/>
                </a:cubicBezTo>
                <a:cubicBezTo>
                  <a:pt x="933" y="8635"/>
                  <a:pt x="958" y="8630"/>
                  <a:pt x="991" y="8609"/>
                </a:cubicBezTo>
                <a:cubicBezTo>
                  <a:pt x="1005" y="8600"/>
                  <a:pt x="1027" y="8606"/>
                  <a:pt x="1045" y="8603"/>
                </a:cubicBezTo>
                <a:cubicBezTo>
                  <a:pt x="1071" y="8599"/>
                  <a:pt x="1101" y="8594"/>
                  <a:pt x="1124" y="8597"/>
                </a:cubicBezTo>
                <a:cubicBezTo>
                  <a:pt x="1125" y="8598"/>
                  <a:pt x="1126" y="8597"/>
                  <a:pt x="1127" y="8597"/>
                </a:cubicBezTo>
                <a:cubicBezTo>
                  <a:pt x="1132" y="8598"/>
                  <a:pt x="1134" y="8602"/>
                  <a:pt x="1139" y="8603"/>
                </a:cubicBezTo>
                <a:cubicBezTo>
                  <a:pt x="1187" y="8614"/>
                  <a:pt x="1235" y="8628"/>
                  <a:pt x="1278" y="8675"/>
                </a:cubicBezTo>
                <a:cubicBezTo>
                  <a:pt x="1320" y="8722"/>
                  <a:pt x="1340" y="8780"/>
                  <a:pt x="1351" y="8857"/>
                </a:cubicBezTo>
                <a:cubicBezTo>
                  <a:pt x="1358" y="8897"/>
                  <a:pt x="1364" y="8945"/>
                  <a:pt x="1360" y="9010"/>
                </a:cubicBezTo>
                <a:cubicBezTo>
                  <a:pt x="1350" y="9180"/>
                  <a:pt x="1302" y="9450"/>
                  <a:pt x="1202" y="9964"/>
                </a:cubicBezTo>
                <a:cubicBezTo>
                  <a:pt x="1096" y="10515"/>
                  <a:pt x="1027" y="10928"/>
                  <a:pt x="1010" y="11067"/>
                </a:cubicBezTo>
                <a:cubicBezTo>
                  <a:pt x="1018" y="11136"/>
                  <a:pt x="1040" y="11191"/>
                  <a:pt x="1073" y="11241"/>
                </a:cubicBezTo>
                <a:cubicBezTo>
                  <a:pt x="1169" y="11320"/>
                  <a:pt x="1491" y="11473"/>
                  <a:pt x="1940" y="11648"/>
                </a:cubicBezTo>
                <a:cubicBezTo>
                  <a:pt x="2270" y="11777"/>
                  <a:pt x="2600" y="11924"/>
                  <a:pt x="2764" y="11966"/>
                </a:cubicBezTo>
                <a:cubicBezTo>
                  <a:pt x="2937" y="12010"/>
                  <a:pt x="3135" y="12152"/>
                  <a:pt x="3239" y="12295"/>
                </a:cubicBezTo>
                <a:cubicBezTo>
                  <a:pt x="3258" y="12314"/>
                  <a:pt x="3317" y="12341"/>
                  <a:pt x="3328" y="12359"/>
                </a:cubicBezTo>
                <a:cubicBezTo>
                  <a:pt x="3466" y="12589"/>
                  <a:pt x="3458" y="12653"/>
                  <a:pt x="3162" y="13653"/>
                </a:cubicBezTo>
                <a:cubicBezTo>
                  <a:pt x="3009" y="14170"/>
                  <a:pt x="2910" y="14594"/>
                  <a:pt x="2885" y="14774"/>
                </a:cubicBezTo>
                <a:cubicBezTo>
                  <a:pt x="2881" y="14807"/>
                  <a:pt x="2867" y="14861"/>
                  <a:pt x="2866" y="14889"/>
                </a:cubicBezTo>
                <a:cubicBezTo>
                  <a:pt x="2866" y="14955"/>
                  <a:pt x="2886" y="14998"/>
                  <a:pt x="2900" y="15045"/>
                </a:cubicBezTo>
                <a:cubicBezTo>
                  <a:pt x="2903" y="15051"/>
                  <a:pt x="2903" y="15054"/>
                  <a:pt x="2906" y="15060"/>
                </a:cubicBezTo>
                <a:cubicBezTo>
                  <a:pt x="2971" y="15168"/>
                  <a:pt x="3084" y="15278"/>
                  <a:pt x="3197" y="15343"/>
                </a:cubicBezTo>
                <a:cubicBezTo>
                  <a:pt x="3216" y="15350"/>
                  <a:pt x="3241" y="15365"/>
                  <a:pt x="3258" y="15366"/>
                </a:cubicBezTo>
                <a:cubicBezTo>
                  <a:pt x="3273" y="15372"/>
                  <a:pt x="3287" y="15379"/>
                  <a:pt x="3301" y="15383"/>
                </a:cubicBezTo>
                <a:cubicBezTo>
                  <a:pt x="3354" y="15373"/>
                  <a:pt x="3401" y="15321"/>
                  <a:pt x="3455" y="15242"/>
                </a:cubicBezTo>
                <a:cubicBezTo>
                  <a:pt x="3459" y="15232"/>
                  <a:pt x="3463" y="15235"/>
                  <a:pt x="3468" y="15224"/>
                </a:cubicBezTo>
                <a:cubicBezTo>
                  <a:pt x="3521" y="15140"/>
                  <a:pt x="3544" y="15054"/>
                  <a:pt x="3566" y="14973"/>
                </a:cubicBezTo>
                <a:cubicBezTo>
                  <a:pt x="3598" y="14884"/>
                  <a:pt x="3627" y="14793"/>
                  <a:pt x="3661" y="14687"/>
                </a:cubicBezTo>
                <a:cubicBezTo>
                  <a:pt x="3693" y="14558"/>
                  <a:pt x="3725" y="14424"/>
                  <a:pt x="3803" y="14233"/>
                </a:cubicBezTo>
                <a:cubicBezTo>
                  <a:pt x="3819" y="14194"/>
                  <a:pt x="3827" y="14194"/>
                  <a:pt x="3841" y="14161"/>
                </a:cubicBezTo>
                <a:cubicBezTo>
                  <a:pt x="3918" y="13941"/>
                  <a:pt x="3985" y="13792"/>
                  <a:pt x="4049" y="13855"/>
                </a:cubicBezTo>
                <a:cubicBezTo>
                  <a:pt x="4078" y="13857"/>
                  <a:pt x="4107" y="13875"/>
                  <a:pt x="4140" y="13916"/>
                </a:cubicBezTo>
                <a:cubicBezTo>
                  <a:pt x="4153" y="13932"/>
                  <a:pt x="4162" y="13997"/>
                  <a:pt x="4173" y="14034"/>
                </a:cubicBezTo>
                <a:cubicBezTo>
                  <a:pt x="4292" y="14254"/>
                  <a:pt x="4301" y="14680"/>
                  <a:pt x="4278" y="17911"/>
                </a:cubicBezTo>
                <a:lnTo>
                  <a:pt x="4251" y="21600"/>
                </a:lnTo>
                <a:lnTo>
                  <a:pt x="4534" y="21600"/>
                </a:lnTo>
                <a:cubicBezTo>
                  <a:pt x="4648" y="21600"/>
                  <a:pt x="4718" y="21567"/>
                  <a:pt x="4758" y="21528"/>
                </a:cubicBezTo>
                <a:cubicBezTo>
                  <a:pt x="4756" y="21516"/>
                  <a:pt x="4758" y="21507"/>
                  <a:pt x="4752" y="21493"/>
                </a:cubicBezTo>
                <a:cubicBezTo>
                  <a:pt x="4719" y="21412"/>
                  <a:pt x="4744" y="21284"/>
                  <a:pt x="4810" y="21207"/>
                </a:cubicBezTo>
                <a:cubicBezTo>
                  <a:pt x="4876" y="21129"/>
                  <a:pt x="4929" y="20843"/>
                  <a:pt x="4929" y="20557"/>
                </a:cubicBezTo>
                <a:lnTo>
                  <a:pt x="4929" y="20049"/>
                </a:lnTo>
                <a:lnTo>
                  <a:pt x="8827" y="20049"/>
                </a:lnTo>
                <a:lnTo>
                  <a:pt x="12725" y="20049"/>
                </a:lnTo>
                <a:lnTo>
                  <a:pt x="12725" y="20101"/>
                </a:lnTo>
                <a:lnTo>
                  <a:pt x="12754" y="20101"/>
                </a:lnTo>
                <a:lnTo>
                  <a:pt x="12765" y="20673"/>
                </a:lnTo>
                <a:cubicBezTo>
                  <a:pt x="12767" y="20788"/>
                  <a:pt x="12771" y="20856"/>
                  <a:pt x="12773" y="20944"/>
                </a:cubicBezTo>
                <a:cubicBezTo>
                  <a:pt x="12784" y="21045"/>
                  <a:pt x="12787" y="21203"/>
                  <a:pt x="12802" y="21239"/>
                </a:cubicBezTo>
                <a:cubicBezTo>
                  <a:pt x="12829" y="21306"/>
                  <a:pt x="12831" y="21393"/>
                  <a:pt x="12817" y="21464"/>
                </a:cubicBezTo>
                <a:cubicBezTo>
                  <a:pt x="12856" y="21588"/>
                  <a:pt x="12927" y="21600"/>
                  <a:pt x="13071" y="21600"/>
                </a:cubicBezTo>
                <a:lnTo>
                  <a:pt x="13327" y="21600"/>
                </a:lnTo>
                <a:lnTo>
                  <a:pt x="13294" y="20574"/>
                </a:lnTo>
                <a:cubicBezTo>
                  <a:pt x="13293" y="20543"/>
                  <a:pt x="13295" y="20522"/>
                  <a:pt x="13294" y="20491"/>
                </a:cubicBezTo>
                <a:cubicBezTo>
                  <a:pt x="13294" y="20463"/>
                  <a:pt x="13294" y="20432"/>
                  <a:pt x="13293" y="20398"/>
                </a:cubicBezTo>
                <a:cubicBezTo>
                  <a:pt x="13285" y="20268"/>
                  <a:pt x="13281" y="20152"/>
                  <a:pt x="13281" y="20020"/>
                </a:cubicBezTo>
                <a:cubicBezTo>
                  <a:pt x="13280" y="19946"/>
                  <a:pt x="13281" y="19855"/>
                  <a:pt x="13285" y="19797"/>
                </a:cubicBezTo>
                <a:cubicBezTo>
                  <a:pt x="13292" y="19616"/>
                  <a:pt x="13303" y="19467"/>
                  <a:pt x="13331" y="19425"/>
                </a:cubicBezTo>
                <a:cubicBezTo>
                  <a:pt x="13338" y="19414"/>
                  <a:pt x="13421" y="19441"/>
                  <a:pt x="13466" y="19448"/>
                </a:cubicBezTo>
                <a:cubicBezTo>
                  <a:pt x="13484" y="19446"/>
                  <a:pt x="13519" y="19461"/>
                  <a:pt x="13541" y="19462"/>
                </a:cubicBezTo>
                <a:cubicBezTo>
                  <a:pt x="13586" y="19472"/>
                  <a:pt x="13601" y="19472"/>
                  <a:pt x="13660" y="19488"/>
                </a:cubicBezTo>
                <a:cubicBezTo>
                  <a:pt x="13742" y="19510"/>
                  <a:pt x="13850" y="19539"/>
                  <a:pt x="13970" y="19586"/>
                </a:cubicBezTo>
                <a:cubicBezTo>
                  <a:pt x="14060" y="19617"/>
                  <a:pt x="14133" y="19636"/>
                  <a:pt x="14230" y="19673"/>
                </a:cubicBezTo>
                <a:cubicBezTo>
                  <a:pt x="14678" y="19844"/>
                  <a:pt x="15132" y="19971"/>
                  <a:pt x="15240" y="19953"/>
                </a:cubicBezTo>
                <a:cubicBezTo>
                  <a:pt x="15418" y="19925"/>
                  <a:pt x="15443" y="19984"/>
                  <a:pt x="15485" y="20557"/>
                </a:cubicBezTo>
                <a:cubicBezTo>
                  <a:pt x="15510" y="20893"/>
                  <a:pt x="15543" y="21035"/>
                  <a:pt x="15577" y="20999"/>
                </a:cubicBezTo>
                <a:cubicBezTo>
                  <a:pt x="15580" y="20995"/>
                  <a:pt x="15581" y="20982"/>
                  <a:pt x="15583" y="20976"/>
                </a:cubicBezTo>
                <a:cubicBezTo>
                  <a:pt x="15597" y="20953"/>
                  <a:pt x="15609" y="20906"/>
                  <a:pt x="15622" y="20829"/>
                </a:cubicBezTo>
                <a:cubicBezTo>
                  <a:pt x="15632" y="20764"/>
                  <a:pt x="15640" y="20655"/>
                  <a:pt x="15649" y="20560"/>
                </a:cubicBezTo>
                <a:cubicBezTo>
                  <a:pt x="15654" y="20492"/>
                  <a:pt x="15663" y="20450"/>
                  <a:pt x="15668" y="20366"/>
                </a:cubicBezTo>
                <a:cubicBezTo>
                  <a:pt x="15686" y="20038"/>
                  <a:pt x="15719" y="19950"/>
                  <a:pt x="15843" y="19930"/>
                </a:cubicBezTo>
                <a:cubicBezTo>
                  <a:pt x="15901" y="19891"/>
                  <a:pt x="15960" y="19897"/>
                  <a:pt x="16012" y="19968"/>
                </a:cubicBezTo>
                <a:cubicBezTo>
                  <a:pt x="16076" y="20005"/>
                  <a:pt x="16121" y="20088"/>
                  <a:pt x="16143" y="20248"/>
                </a:cubicBezTo>
                <a:cubicBezTo>
                  <a:pt x="16170" y="20197"/>
                  <a:pt x="16195" y="19942"/>
                  <a:pt x="16216" y="19459"/>
                </a:cubicBezTo>
                <a:cubicBezTo>
                  <a:pt x="16253" y="18636"/>
                  <a:pt x="16297" y="18390"/>
                  <a:pt x="16407" y="18390"/>
                </a:cubicBezTo>
                <a:cubicBezTo>
                  <a:pt x="16409" y="18390"/>
                  <a:pt x="16409" y="18393"/>
                  <a:pt x="16411" y="18393"/>
                </a:cubicBezTo>
                <a:cubicBezTo>
                  <a:pt x="16412" y="18393"/>
                  <a:pt x="16414" y="18393"/>
                  <a:pt x="16415" y="18393"/>
                </a:cubicBezTo>
                <a:cubicBezTo>
                  <a:pt x="16521" y="18407"/>
                  <a:pt x="16555" y="18674"/>
                  <a:pt x="16576" y="19656"/>
                </a:cubicBezTo>
                <a:cubicBezTo>
                  <a:pt x="16578" y="19728"/>
                  <a:pt x="16570" y="19753"/>
                  <a:pt x="16571" y="19820"/>
                </a:cubicBezTo>
                <a:cubicBezTo>
                  <a:pt x="16586" y="20433"/>
                  <a:pt x="16613" y="21035"/>
                  <a:pt x="16640" y="21129"/>
                </a:cubicBezTo>
                <a:cubicBezTo>
                  <a:pt x="16670" y="21234"/>
                  <a:pt x="16686" y="21365"/>
                  <a:pt x="16678" y="21418"/>
                </a:cubicBezTo>
                <a:cubicBezTo>
                  <a:pt x="16658" y="21565"/>
                  <a:pt x="17072" y="21528"/>
                  <a:pt x="17135" y="21378"/>
                </a:cubicBezTo>
                <a:cubicBezTo>
                  <a:pt x="17172" y="21287"/>
                  <a:pt x="17228" y="21293"/>
                  <a:pt x="17312" y="21398"/>
                </a:cubicBezTo>
                <a:cubicBezTo>
                  <a:pt x="17403" y="21512"/>
                  <a:pt x="17459" y="21517"/>
                  <a:pt x="17531" y="21409"/>
                </a:cubicBezTo>
                <a:cubicBezTo>
                  <a:pt x="17603" y="21302"/>
                  <a:pt x="17656" y="21302"/>
                  <a:pt x="17743" y="21409"/>
                </a:cubicBezTo>
                <a:cubicBezTo>
                  <a:pt x="17782" y="21458"/>
                  <a:pt x="17814" y="21477"/>
                  <a:pt x="17845" y="21482"/>
                </a:cubicBezTo>
                <a:cubicBezTo>
                  <a:pt x="17853" y="21478"/>
                  <a:pt x="17869" y="21476"/>
                  <a:pt x="17876" y="21473"/>
                </a:cubicBezTo>
                <a:cubicBezTo>
                  <a:pt x="17902" y="21464"/>
                  <a:pt x="17926" y="21452"/>
                  <a:pt x="17955" y="21409"/>
                </a:cubicBezTo>
                <a:cubicBezTo>
                  <a:pt x="18024" y="21304"/>
                  <a:pt x="18083" y="21302"/>
                  <a:pt x="18164" y="21404"/>
                </a:cubicBezTo>
                <a:cubicBezTo>
                  <a:pt x="18247" y="21506"/>
                  <a:pt x="18309" y="21500"/>
                  <a:pt x="18405" y="21380"/>
                </a:cubicBezTo>
                <a:cubicBezTo>
                  <a:pt x="18502" y="21259"/>
                  <a:pt x="18562" y="21253"/>
                  <a:pt x="18634" y="21360"/>
                </a:cubicBezTo>
                <a:cubicBezTo>
                  <a:pt x="18704" y="21465"/>
                  <a:pt x="18760" y="21468"/>
                  <a:pt x="18842" y="21366"/>
                </a:cubicBezTo>
                <a:cubicBezTo>
                  <a:pt x="18924" y="21264"/>
                  <a:pt x="18987" y="21267"/>
                  <a:pt x="19081" y="21383"/>
                </a:cubicBezTo>
                <a:cubicBezTo>
                  <a:pt x="19178" y="21505"/>
                  <a:pt x="19235" y="21506"/>
                  <a:pt x="19327" y="21392"/>
                </a:cubicBezTo>
                <a:cubicBezTo>
                  <a:pt x="19409" y="21290"/>
                  <a:pt x="19465" y="21286"/>
                  <a:pt x="19502" y="21378"/>
                </a:cubicBezTo>
                <a:cubicBezTo>
                  <a:pt x="19532" y="21451"/>
                  <a:pt x="19660" y="21513"/>
                  <a:pt x="19785" y="21513"/>
                </a:cubicBezTo>
                <a:lnTo>
                  <a:pt x="20012" y="21513"/>
                </a:lnTo>
                <a:lnTo>
                  <a:pt x="19987" y="20248"/>
                </a:lnTo>
                <a:cubicBezTo>
                  <a:pt x="19953" y="18641"/>
                  <a:pt x="20048" y="18350"/>
                  <a:pt x="20615" y="18350"/>
                </a:cubicBezTo>
                <a:cubicBezTo>
                  <a:pt x="20840" y="18350"/>
                  <a:pt x="21089" y="18258"/>
                  <a:pt x="21225" y="18122"/>
                </a:cubicBezTo>
                <a:cubicBezTo>
                  <a:pt x="21351" y="17995"/>
                  <a:pt x="21480" y="17903"/>
                  <a:pt x="21512" y="17917"/>
                </a:cubicBezTo>
                <a:cubicBezTo>
                  <a:pt x="21574" y="17944"/>
                  <a:pt x="21576" y="17527"/>
                  <a:pt x="21539" y="17229"/>
                </a:cubicBezTo>
                <a:cubicBezTo>
                  <a:pt x="21519" y="17129"/>
                  <a:pt x="21494" y="17034"/>
                  <a:pt x="21458" y="16981"/>
                </a:cubicBezTo>
                <a:cubicBezTo>
                  <a:pt x="21452" y="16976"/>
                  <a:pt x="21448" y="16970"/>
                  <a:pt x="21442" y="16966"/>
                </a:cubicBezTo>
                <a:cubicBezTo>
                  <a:pt x="21343" y="16909"/>
                  <a:pt x="21339" y="16861"/>
                  <a:pt x="21379" y="16793"/>
                </a:cubicBezTo>
                <a:cubicBezTo>
                  <a:pt x="21351" y="16626"/>
                  <a:pt x="21415" y="16443"/>
                  <a:pt x="21519" y="16536"/>
                </a:cubicBezTo>
                <a:cubicBezTo>
                  <a:pt x="21535" y="16492"/>
                  <a:pt x="21541" y="16437"/>
                  <a:pt x="21552" y="16388"/>
                </a:cubicBezTo>
                <a:cubicBezTo>
                  <a:pt x="21559" y="16261"/>
                  <a:pt x="21557" y="16138"/>
                  <a:pt x="21548" y="16016"/>
                </a:cubicBezTo>
                <a:cubicBezTo>
                  <a:pt x="21520" y="15862"/>
                  <a:pt x="21484" y="15718"/>
                  <a:pt x="21433" y="15658"/>
                </a:cubicBezTo>
                <a:cubicBezTo>
                  <a:pt x="21345" y="15555"/>
                  <a:pt x="21344" y="15506"/>
                  <a:pt x="21387" y="15458"/>
                </a:cubicBezTo>
                <a:cubicBezTo>
                  <a:pt x="21351" y="15368"/>
                  <a:pt x="21321" y="15326"/>
                  <a:pt x="21288" y="15210"/>
                </a:cubicBezTo>
                <a:cubicBezTo>
                  <a:pt x="21259" y="15104"/>
                  <a:pt x="21224" y="15028"/>
                  <a:pt x="21188" y="14950"/>
                </a:cubicBezTo>
                <a:cubicBezTo>
                  <a:pt x="21171" y="14923"/>
                  <a:pt x="21164" y="14921"/>
                  <a:pt x="21144" y="14889"/>
                </a:cubicBezTo>
                <a:cubicBezTo>
                  <a:pt x="21075" y="14778"/>
                  <a:pt x="20993" y="14691"/>
                  <a:pt x="20913" y="14618"/>
                </a:cubicBezTo>
                <a:cubicBezTo>
                  <a:pt x="20912" y="14617"/>
                  <a:pt x="20912" y="14618"/>
                  <a:pt x="20911" y="14618"/>
                </a:cubicBezTo>
                <a:cubicBezTo>
                  <a:pt x="20779" y="14538"/>
                  <a:pt x="20615" y="14492"/>
                  <a:pt x="20376" y="14476"/>
                </a:cubicBezTo>
                <a:cubicBezTo>
                  <a:pt x="20112" y="14459"/>
                  <a:pt x="20011" y="14436"/>
                  <a:pt x="19960" y="14343"/>
                </a:cubicBezTo>
                <a:cubicBezTo>
                  <a:pt x="19895" y="14287"/>
                  <a:pt x="19854" y="14198"/>
                  <a:pt x="19839" y="14005"/>
                </a:cubicBezTo>
                <a:cubicBezTo>
                  <a:pt x="19819" y="13747"/>
                  <a:pt x="19868" y="13633"/>
                  <a:pt x="19997" y="13526"/>
                </a:cubicBezTo>
                <a:cubicBezTo>
                  <a:pt x="20009" y="13514"/>
                  <a:pt x="20019" y="13499"/>
                  <a:pt x="20033" y="13488"/>
                </a:cubicBezTo>
                <a:cubicBezTo>
                  <a:pt x="20051" y="13476"/>
                  <a:pt x="20053" y="13460"/>
                  <a:pt x="20074" y="13448"/>
                </a:cubicBezTo>
                <a:cubicBezTo>
                  <a:pt x="20095" y="13435"/>
                  <a:pt x="20121" y="13429"/>
                  <a:pt x="20145" y="13416"/>
                </a:cubicBezTo>
                <a:cubicBezTo>
                  <a:pt x="20242" y="13337"/>
                  <a:pt x="20374" y="13282"/>
                  <a:pt x="20532" y="13245"/>
                </a:cubicBezTo>
                <a:cubicBezTo>
                  <a:pt x="20545" y="13242"/>
                  <a:pt x="20565" y="13228"/>
                  <a:pt x="20576" y="13225"/>
                </a:cubicBezTo>
                <a:cubicBezTo>
                  <a:pt x="20708" y="13193"/>
                  <a:pt x="20738" y="13164"/>
                  <a:pt x="20771" y="13136"/>
                </a:cubicBezTo>
                <a:lnTo>
                  <a:pt x="20692" y="13130"/>
                </a:lnTo>
                <a:cubicBezTo>
                  <a:pt x="20440" y="13115"/>
                  <a:pt x="20189" y="13014"/>
                  <a:pt x="20074" y="12881"/>
                </a:cubicBezTo>
                <a:cubicBezTo>
                  <a:pt x="20049" y="12853"/>
                  <a:pt x="20035" y="12825"/>
                  <a:pt x="20016" y="12798"/>
                </a:cubicBezTo>
                <a:cubicBezTo>
                  <a:pt x="19998" y="12772"/>
                  <a:pt x="19975" y="12745"/>
                  <a:pt x="19962" y="12714"/>
                </a:cubicBezTo>
                <a:cubicBezTo>
                  <a:pt x="19957" y="12706"/>
                  <a:pt x="19952" y="12696"/>
                  <a:pt x="19947" y="12688"/>
                </a:cubicBezTo>
                <a:cubicBezTo>
                  <a:pt x="19934" y="12670"/>
                  <a:pt x="19920" y="12650"/>
                  <a:pt x="19910" y="12630"/>
                </a:cubicBezTo>
                <a:cubicBezTo>
                  <a:pt x="19904" y="12616"/>
                  <a:pt x="19898" y="12594"/>
                  <a:pt x="19893" y="12578"/>
                </a:cubicBezTo>
                <a:cubicBezTo>
                  <a:pt x="19874" y="12527"/>
                  <a:pt x="19858" y="12459"/>
                  <a:pt x="19849" y="12376"/>
                </a:cubicBezTo>
                <a:cubicBezTo>
                  <a:pt x="19846" y="12354"/>
                  <a:pt x="19850" y="12279"/>
                  <a:pt x="19849" y="12255"/>
                </a:cubicBezTo>
                <a:cubicBezTo>
                  <a:pt x="19832" y="12035"/>
                  <a:pt x="19827" y="11752"/>
                  <a:pt x="19839" y="11194"/>
                </a:cubicBezTo>
                <a:cubicBezTo>
                  <a:pt x="19851" y="10585"/>
                  <a:pt x="19863" y="10246"/>
                  <a:pt x="19893" y="10053"/>
                </a:cubicBezTo>
                <a:cubicBezTo>
                  <a:pt x="19893" y="10052"/>
                  <a:pt x="19893" y="10049"/>
                  <a:pt x="19893" y="10047"/>
                </a:cubicBezTo>
                <a:cubicBezTo>
                  <a:pt x="19900" y="9999"/>
                  <a:pt x="19915" y="9984"/>
                  <a:pt x="19926" y="9952"/>
                </a:cubicBezTo>
                <a:cubicBezTo>
                  <a:pt x="19935" y="9921"/>
                  <a:pt x="19942" y="9876"/>
                  <a:pt x="19954" y="9857"/>
                </a:cubicBezTo>
                <a:cubicBezTo>
                  <a:pt x="19962" y="9845"/>
                  <a:pt x="19975" y="9845"/>
                  <a:pt x="19983" y="9837"/>
                </a:cubicBezTo>
                <a:cubicBezTo>
                  <a:pt x="20010" y="9755"/>
                  <a:pt x="20043" y="9710"/>
                  <a:pt x="20097" y="9695"/>
                </a:cubicBezTo>
                <a:cubicBezTo>
                  <a:pt x="20190" y="9669"/>
                  <a:pt x="20298" y="9564"/>
                  <a:pt x="20336" y="9467"/>
                </a:cubicBezTo>
                <a:cubicBezTo>
                  <a:pt x="20373" y="9370"/>
                  <a:pt x="20516" y="9293"/>
                  <a:pt x="20653" y="9293"/>
                </a:cubicBezTo>
                <a:cubicBezTo>
                  <a:pt x="20848" y="9293"/>
                  <a:pt x="20903" y="9235"/>
                  <a:pt x="20903" y="9033"/>
                </a:cubicBezTo>
                <a:cubicBezTo>
                  <a:pt x="20903" y="8891"/>
                  <a:pt x="20961" y="8744"/>
                  <a:pt x="21030" y="8704"/>
                </a:cubicBezTo>
                <a:cubicBezTo>
                  <a:pt x="21044" y="8696"/>
                  <a:pt x="21055" y="8644"/>
                  <a:pt x="21067" y="8609"/>
                </a:cubicBezTo>
                <a:cubicBezTo>
                  <a:pt x="21087" y="8544"/>
                  <a:pt x="21105" y="8443"/>
                  <a:pt x="21119" y="8222"/>
                </a:cubicBezTo>
                <a:cubicBezTo>
                  <a:pt x="21133" y="7995"/>
                  <a:pt x="21137" y="7683"/>
                  <a:pt x="21140" y="7364"/>
                </a:cubicBezTo>
                <a:cubicBezTo>
                  <a:pt x="21141" y="7300"/>
                  <a:pt x="21146" y="7261"/>
                  <a:pt x="21146" y="7193"/>
                </a:cubicBezTo>
                <a:cubicBezTo>
                  <a:pt x="21146" y="7185"/>
                  <a:pt x="21146" y="7181"/>
                  <a:pt x="21146" y="7173"/>
                </a:cubicBezTo>
                <a:cubicBezTo>
                  <a:pt x="21146" y="6738"/>
                  <a:pt x="21140" y="6396"/>
                  <a:pt x="21119" y="6130"/>
                </a:cubicBezTo>
                <a:cubicBezTo>
                  <a:pt x="21108" y="6000"/>
                  <a:pt x="21093" y="5889"/>
                  <a:pt x="21075" y="5792"/>
                </a:cubicBezTo>
                <a:cubicBezTo>
                  <a:pt x="21074" y="5788"/>
                  <a:pt x="21074" y="5785"/>
                  <a:pt x="21073" y="5781"/>
                </a:cubicBezTo>
                <a:cubicBezTo>
                  <a:pt x="21059" y="5708"/>
                  <a:pt x="21039" y="5650"/>
                  <a:pt x="21019" y="5596"/>
                </a:cubicBezTo>
                <a:cubicBezTo>
                  <a:pt x="20950" y="5590"/>
                  <a:pt x="20875" y="5517"/>
                  <a:pt x="20851" y="5425"/>
                </a:cubicBezTo>
                <a:cubicBezTo>
                  <a:pt x="20811" y="5268"/>
                  <a:pt x="20350" y="5246"/>
                  <a:pt x="20031" y="5330"/>
                </a:cubicBezTo>
                <a:cubicBezTo>
                  <a:pt x="20019" y="5333"/>
                  <a:pt x="20007" y="5335"/>
                  <a:pt x="19995" y="5339"/>
                </a:cubicBezTo>
                <a:cubicBezTo>
                  <a:pt x="19893" y="5369"/>
                  <a:pt x="19807" y="5412"/>
                  <a:pt x="19764" y="5466"/>
                </a:cubicBezTo>
                <a:cubicBezTo>
                  <a:pt x="19727" y="5511"/>
                  <a:pt x="19637" y="5542"/>
                  <a:pt x="19523" y="5561"/>
                </a:cubicBezTo>
                <a:cubicBezTo>
                  <a:pt x="19415" y="5597"/>
                  <a:pt x="19281" y="5620"/>
                  <a:pt x="19138" y="5604"/>
                </a:cubicBezTo>
                <a:lnTo>
                  <a:pt x="18728" y="5561"/>
                </a:lnTo>
                <a:lnTo>
                  <a:pt x="18757" y="5012"/>
                </a:lnTo>
                <a:cubicBezTo>
                  <a:pt x="18774" y="4689"/>
                  <a:pt x="18725" y="4325"/>
                  <a:pt x="18638" y="4125"/>
                </a:cubicBezTo>
                <a:cubicBezTo>
                  <a:pt x="18625" y="4095"/>
                  <a:pt x="18614" y="4049"/>
                  <a:pt x="18603" y="4007"/>
                </a:cubicBezTo>
                <a:cubicBezTo>
                  <a:pt x="18515" y="3819"/>
                  <a:pt x="18445" y="3525"/>
                  <a:pt x="18445" y="3322"/>
                </a:cubicBezTo>
                <a:cubicBezTo>
                  <a:pt x="18445" y="2956"/>
                  <a:pt x="18425" y="2926"/>
                  <a:pt x="18143" y="2926"/>
                </a:cubicBezTo>
                <a:cubicBezTo>
                  <a:pt x="18142" y="2926"/>
                  <a:pt x="18142" y="2926"/>
                  <a:pt x="18141" y="2926"/>
                </a:cubicBezTo>
                <a:cubicBezTo>
                  <a:pt x="18023" y="2928"/>
                  <a:pt x="17942" y="2944"/>
                  <a:pt x="17895" y="2984"/>
                </a:cubicBezTo>
                <a:cubicBezTo>
                  <a:pt x="17894" y="2985"/>
                  <a:pt x="17892" y="2983"/>
                  <a:pt x="17891" y="2984"/>
                </a:cubicBezTo>
                <a:cubicBezTo>
                  <a:pt x="17889" y="2987"/>
                  <a:pt x="17885" y="2987"/>
                  <a:pt x="17883" y="2990"/>
                </a:cubicBezTo>
                <a:cubicBezTo>
                  <a:pt x="17883" y="2991"/>
                  <a:pt x="17882" y="2989"/>
                  <a:pt x="17881" y="2990"/>
                </a:cubicBezTo>
                <a:cubicBezTo>
                  <a:pt x="17881" y="2991"/>
                  <a:pt x="17882" y="2995"/>
                  <a:pt x="17881" y="2996"/>
                </a:cubicBezTo>
                <a:cubicBezTo>
                  <a:pt x="17848" y="3060"/>
                  <a:pt x="17850" y="3183"/>
                  <a:pt x="17862" y="3429"/>
                </a:cubicBezTo>
                <a:cubicBezTo>
                  <a:pt x="17879" y="3775"/>
                  <a:pt x="17840" y="4011"/>
                  <a:pt x="17733" y="4189"/>
                </a:cubicBezTo>
                <a:cubicBezTo>
                  <a:pt x="17589" y="4429"/>
                  <a:pt x="17578" y="4708"/>
                  <a:pt x="17691" y="5347"/>
                </a:cubicBezTo>
                <a:cubicBezTo>
                  <a:pt x="17706" y="5435"/>
                  <a:pt x="17634" y="5480"/>
                  <a:pt x="17446" y="5506"/>
                </a:cubicBezTo>
                <a:cubicBezTo>
                  <a:pt x="17370" y="5526"/>
                  <a:pt x="17296" y="5545"/>
                  <a:pt x="17175" y="5558"/>
                </a:cubicBezTo>
                <a:cubicBezTo>
                  <a:pt x="16994" y="5606"/>
                  <a:pt x="16762" y="5633"/>
                  <a:pt x="16403" y="5633"/>
                </a:cubicBezTo>
                <a:cubicBezTo>
                  <a:pt x="16079" y="5633"/>
                  <a:pt x="15910" y="5612"/>
                  <a:pt x="15787" y="5570"/>
                </a:cubicBezTo>
                <a:cubicBezTo>
                  <a:pt x="15630" y="5594"/>
                  <a:pt x="15530" y="5641"/>
                  <a:pt x="15514" y="5731"/>
                </a:cubicBezTo>
                <a:cubicBezTo>
                  <a:pt x="15510" y="5774"/>
                  <a:pt x="15509" y="5883"/>
                  <a:pt x="15506" y="5939"/>
                </a:cubicBezTo>
                <a:cubicBezTo>
                  <a:pt x="15515" y="6047"/>
                  <a:pt x="15535" y="6144"/>
                  <a:pt x="15570" y="6176"/>
                </a:cubicBezTo>
                <a:cubicBezTo>
                  <a:pt x="15628" y="6231"/>
                  <a:pt x="15625" y="6319"/>
                  <a:pt x="15558" y="6439"/>
                </a:cubicBezTo>
                <a:cubicBezTo>
                  <a:pt x="15482" y="6576"/>
                  <a:pt x="15482" y="6660"/>
                  <a:pt x="15558" y="6797"/>
                </a:cubicBezTo>
                <a:cubicBezTo>
                  <a:pt x="15632" y="6931"/>
                  <a:pt x="15633" y="7003"/>
                  <a:pt x="15562" y="7069"/>
                </a:cubicBezTo>
                <a:cubicBezTo>
                  <a:pt x="15509" y="7118"/>
                  <a:pt x="15484" y="7269"/>
                  <a:pt x="15508" y="7407"/>
                </a:cubicBezTo>
                <a:cubicBezTo>
                  <a:pt x="15519" y="7472"/>
                  <a:pt x="15501" y="7559"/>
                  <a:pt x="15470" y="7661"/>
                </a:cubicBezTo>
                <a:lnTo>
                  <a:pt x="15470" y="7780"/>
                </a:lnTo>
                <a:lnTo>
                  <a:pt x="15458" y="7797"/>
                </a:lnTo>
                <a:lnTo>
                  <a:pt x="15458" y="7852"/>
                </a:lnTo>
                <a:lnTo>
                  <a:pt x="15188" y="8251"/>
                </a:lnTo>
                <a:lnTo>
                  <a:pt x="15142" y="8326"/>
                </a:lnTo>
                <a:cubicBezTo>
                  <a:pt x="15115" y="8372"/>
                  <a:pt x="15109" y="8394"/>
                  <a:pt x="15079" y="8444"/>
                </a:cubicBezTo>
                <a:cubicBezTo>
                  <a:pt x="14819" y="8876"/>
                  <a:pt x="14573" y="9282"/>
                  <a:pt x="14532" y="9351"/>
                </a:cubicBezTo>
                <a:cubicBezTo>
                  <a:pt x="14485" y="9429"/>
                  <a:pt x="14438" y="9371"/>
                  <a:pt x="14407" y="9192"/>
                </a:cubicBezTo>
                <a:cubicBezTo>
                  <a:pt x="14360" y="8923"/>
                  <a:pt x="14349" y="8917"/>
                  <a:pt x="14245" y="9129"/>
                </a:cubicBezTo>
                <a:cubicBezTo>
                  <a:pt x="14004" y="9619"/>
                  <a:pt x="13973" y="9103"/>
                  <a:pt x="14170" y="7832"/>
                </a:cubicBezTo>
                <a:cubicBezTo>
                  <a:pt x="14305" y="6964"/>
                  <a:pt x="14346" y="6629"/>
                  <a:pt x="14303" y="6500"/>
                </a:cubicBezTo>
                <a:cubicBezTo>
                  <a:pt x="14273" y="6444"/>
                  <a:pt x="14224" y="6414"/>
                  <a:pt x="14132" y="6393"/>
                </a:cubicBezTo>
                <a:cubicBezTo>
                  <a:pt x="13733" y="6302"/>
                  <a:pt x="7596" y="4014"/>
                  <a:pt x="6500" y="3548"/>
                </a:cubicBezTo>
                <a:cubicBezTo>
                  <a:pt x="6166" y="3406"/>
                  <a:pt x="6063" y="3375"/>
                  <a:pt x="5974" y="3481"/>
                </a:cubicBezTo>
                <a:cubicBezTo>
                  <a:pt x="5974" y="3482"/>
                  <a:pt x="5973" y="3480"/>
                  <a:pt x="5972" y="3481"/>
                </a:cubicBezTo>
                <a:cubicBezTo>
                  <a:pt x="5971" y="3483"/>
                  <a:pt x="5968" y="3488"/>
                  <a:pt x="5966" y="3490"/>
                </a:cubicBezTo>
                <a:cubicBezTo>
                  <a:pt x="5939" y="3526"/>
                  <a:pt x="5913" y="3574"/>
                  <a:pt x="5880" y="3640"/>
                </a:cubicBezTo>
                <a:cubicBezTo>
                  <a:pt x="5863" y="3673"/>
                  <a:pt x="5850" y="3689"/>
                  <a:pt x="5836" y="3715"/>
                </a:cubicBezTo>
                <a:cubicBezTo>
                  <a:pt x="5814" y="3783"/>
                  <a:pt x="5783" y="3824"/>
                  <a:pt x="5747" y="3851"/>
                </a:cubicBezTo>
                <a:lnTo>
                  <a:pt x="5689" y="3961"/>
                </a:lnTo>
                <a:lnTo>
                  <a:pt x="4548" y="3533"/>
                </a:lnTo>
                <a:cubicBezTo>
                  <a:pt x="4420" y="3485"/>
                  <a:pt x="4398" y="3467"/>
                  <a:pt x="4296" y="3426"/>
                </a:cubicBezTo>
                <a:cubicBezTo>
                  <a:pt x="4016" y="3321"/>
                  <a:pt x="3735" y="3209"/>
                  <a:pt x="3634" y="3137"/>
                </a:cubicBezTo>
                <a:cubicBezTo>
                  <a:pt x="3632" y="3137"/>
                  <a:pt x="3631" y="3138"/>
                  <a:pt x="3630" y="3137"/>
                </a:cubicBezTo>
                <a:cubicBezTo>
                  <a:pt x="3619" y="3130"/>
                  <a:pt x="3608" y="3122"/>
                  <a:pt x="3599" y="3114"/>
                </a:cubicBezTo>
                <a:cubicBezTo>
                  <a:pt x="3469" y="3031"/>
                  <a:pt x="3418" y="2961"/>
                  <a:pt x="3428" y="2883"/>
                </a:cubicBezTo>
                <a:cubicBezTo>
                  <a:pt x="3458" y="2625"/>
                  <a:pt x="3315" y="2600"/>
                  <a:pt x="3251" y="2851"/>
                </a:cubicBezTo>
                <a:cubicBezTo>
                  <a:pt x="3213" y="2997"/>
                  <a:pt x="3133" y="3009"/>
                  <a:pt x="2837" y="2900"/>
                </a:cubicBezTo>
                <a:cubicBezTo>
                  <a:pt x="2636" y="2827"/>
                  <a:pt x="2444" y="2727"/>
                  <a:pt x="2411" y="2684"/>
                </a:cubicBezTo>
                <a:cubicBezTo>
                  <a:pt x="2411" y="2683"/>
                  <a:pt x="2414" y="2668"/>
                  <a:pt x="2413" y="2666"/>
                </a:cubicBezTo>
                <a:lnTo>
                  <a:pt x="2390" y="2652"/>
                </a:lnTo>
                <a:lnTo>
                  <a:pt x="2436" y="2383"/>
                </a:lnTo>
                <a:cubicBezTo>
                  <a:pt x="2457" y="2092"/>
                  <a:pt x="2536" y="1571"/>
                  <a:pt x="2671" y="872"/>
                </a:cubicBezTo>
                <a:cubicBezTo>
                  <a:pt x="2691" y="749"/>
                  <a:pt x="2730" y="536"/>
                  <a:pt x="2735" y="485"/>
                </a:cubicBezTo>
                <a:cubicBezTo>
                  <a:pt x="2738" y="449"/>
                  <a:pt x="2737" y="415"/>
                  <a:pt x="2731" y="387"/>
                </a:cubicBezTo>
                <a:cubicBezTo>
                  <a:pt x="2723" y="359"/>
                  <a:pt x="2700" y="327"/>
                  <a:pt x="2667" y="295"/>
                </a:cubicBezTo>
                <a:cubicBezTo>
                  <a:pt x="2628" y="254"/>
                  <a:pt x="2571" y="213"/>
                  <a:pt x="2481" y="170"/>
                </a:cubicBezTo>
                <a:cubicBezTo>
                  <a:pt x="2462" y="161"/>
                  <a:pt x="2440" y="154"/>
                  <a:pt x="2421" y="144"/>
                </a:cubicBezTo>
                <a:cubicBezTo>
                  <a:pt x="2239" y="67"/>
                  <a:pt x="1987" y="0"/>
                  <a:pt x="1847" y="0"/>
                </a:cubicBezTo>
                <a:close/>
                <a:moveTo>
                  <a:pt x="14505" y="7811"/>
                </a:moveTo>
                <a:lnTo>
                  <a:pt x="14463" y="7956"/>
                </a:lnTo>
                <a:cubicBezTo>
                  <a:pt x="14423" y="8096"/>
                  <a:pt x="14388" y="8324"/>
                  <a:pt x="14388" y="8464"/>
                </a:cubicBezTo>
                <a:lnTo>
                  <a:pt x="14388" y="8719"/>
                </a:lnTo>
                <a:lnTo>
                  <a:pt x="14463" y="8464"/>
                </a:lnTo>
                <a:cubicBezTo>
                  <a:pt x="14503" y="8324"/>
                  <a:pt x="14536" y="8096"/>
                  <a:pt x="14536" y="7956"/>
                </a:cubicBezTo>
                <a:lnTo>
                  <a:pt x="14536" y="7823"/>
                </a:lnTo>
                <a:cubicBezTo>
                  <a:pt x="14528" y="7815"/>
                  <a:pt x="14515" y="7816"/>
                  <a:pt x="14505" y="7811"/>
                </a:cubicBezTo>
                <a:close/>
                <a:moveTo>
                  <a:pt x="16457" y="8118"/>
                </a:moveTo>
                <a:cubicBezTo>
                  <a:pt x="16473" y="8112"/>
                  <a:pt x="16488" y="8114"/>
                  <a:pt x="16501" y="8126"/>
                </a:cubicBezTo>
                <a:cubicBezTo>
                  <a:pt x="16626" y="8242"/>
                  <a:pt x="16628" y="15179"/>
                  <a:pt x="16503" y="15672"/>
                </a:cubicBezTo>
                <a:cubicBezTo>
                  <a:pt x="16428" y="15968"/>
                  <a:pt x="16349" y="16039"/>
                  <a:pt x="16084" y="16039"/>
                </a:cubicBezTo>
                <a:cubicBezTo>
                  <a:pt x="15903" y="16039"/>
                  <a:pt x="15725" y="15973"/>
                  <a:pt x="15693" y="15895"/>
                </a:cubicBezTo>
                <a:cubicBezTo>
                  <a:pt x="15661" y="15816"/>
                  <a:pt x="15611" y="15294"/>
                  <a:pt x="15579" y="14730"/>
                </a:cubicBezTo>
                <a:cubicBezTo>
                  <a:pt x="15533" y="13900"/>
                  <a:pt x="15507" y="13773"/>
                  <a:pt x="15437" y="14054"/>
                </a:cubicBezTo>
                <a:cubicBezTo>
                  <a:pt x="15352" y="14394"/>
                  <a:pt x="15347" y="14393"/>
                  <a:pt x="15212" y="14118"/>
                </a:cubicBezTo>
                <a:cubicBezTo>
                  <a:pt x="15136" y="13963"/>
                  <a:pt x="15098" y="13751"/>
                  <a:pt x="15125" y="13644"/>
                </a:cubicBezTo>
                <a:cubicBezTo>
                  <a:pt x="15152" y="13537"/>
                  <a:pt x="15171" y="13289"/>
                  <a:pt x="15171" y="13092"/>
                </a:cubicBezTo>
                <a:cubicBezTo>
                  <a:pt x="15171" y="12851"/>
                  <a:pt x="15236" y="12708"/>
                  <a:pt x="15368" y="12656"/>
                </a:cubicBezTo>
                <a:cubicBezTo>
                  <a:pt x="15560" y="12580"/>
                  <a:pt x="15560" y="12577"/>
                  <a:pt x="15354" y="12419"/>
                </a:cubicBezTo>
                <a:cubicBezTo>
                  <a:pt x="15240" y="12331"/>
                  <a:pt x="15157" y="12205"/>
                  <a:pt x="15167" y="12139"/>
                </a:cubicBezTo>
                <a:cubicBezTo>
                  <a:pt x="15178" y="12073"/>
                  <a:pt x="15118" y="11944"/>
                  <a:pt x="15033" y="11850"/>
                </a:cubicBezTo>
                <a:cubicBezTo>
                  <a:pt x="14890" y="11694"/>
                  <a:pt x="14890" y="11628"/>
                  <a:pt x="15048" y="10995"/>
                </a:cubicBezTo>
                <a:cubicBezTo>
                  <a:pt x="15253" y="10175"/>
                  <a:pt x="15391" y="10134"/>
                  <a:pt x="15470" y="10868"/>
                </a:cubicBezTo>
                <a:cubicBezTo>
                  <a:pt x="15519" y="11330"/>
                  <a:pt x="15529" y="11280"/>
                  <a:pt x="15541" y="10541"/>
                </a:cubicBezTo>
                <a:cubicBezTo>
                  <a:pt x="15553" y="9749"/>
                  <a:pt x="15582" y="9641"/>
                  <a:pt x="15895" y="9189"/>
                </a:cubicBezTo>
                <a:cubicBezTo>
                  <a:pt x="16082" y="8919"/>
                  <a:pt x="16275" y="8547"/>
                  <a:pt x="16322" y="8366"/>
                </a:cubicBezTo>
                <a:cubicBezTo>
                  <a:pt x="16357" y="8230"/>
                  <a:pt x="16410" y="8136"/>
                  <a:pt x="16457" y="8118"/>
                </a:cubicBezTo>
                <a:close/>
                <a:moveTo>
                  <a:pt x="13589" y="13413"/>
                </a:moveTo>
                <a:cubicBezTo>
                  <a:pt x="13635" y="13420"/>
                  <a:pt x="13693" y="13439"/>
                  <a:pt x="13768" y="13468"/>
                </a:cubicBezTo>
                <a:cubicBezTo>
                  <a:pt x="13941" y="13534"/>
                  <a:pt x="14242" y="13630"/>
                  <a:pt x="14434" y="13679"/>
                </a:cubicBezTo>
                <a:cubicBezTo>
                  <a:pt x="14713" y="13750"/>
                  <a:pt x="14853" y="13909"/>
                  <a:pt x="15133" y="14482"/>
                </a:cubicBezTo>
                <a:cubicBezTo>
                  <a:pt x="15325" y="14876"/>
                  <a:pt x="15446" y="15252"/>
                  <a:pt x="15400" y="15311"/>
                </a:cubicBezTo>
                <a:cubicBezTo>
                  <a:pt x="15293" y="15449"/>
                  <a:pt x="14706" y="15148"/>
                  <a:pt x="14605" y="14904"/>
                </a:cubicBezTo>
                <a:cubicBezTo>
                  <a:pt x="14556" y="14784"/>
                  <a:pt x="14443" y="14749"/>
                  <a:pt x="14286" y="14808"/>
                </a:cubicBezTo>
                <a:cubicBezTo>
                  <a:pt x="13958" y="14932"/>
                  <a:pt x="13272" y="14761"/>
                  <a:pt x="13216" y="14540"/>
                </a:cubicBezTo>
                <a:cubicBezTo>
                  <a:pt x="13191" y="14442"/>
                  <a:pt x="13232" y="14134"/>
                  <a:pt x="13310" y="13855"/>
                </a:cubicBezTo>
                <a:cubicBezTo>
                  <a:pt x="13410" y="13493"/>
                  <a:pt x="13450" y="13392"/>
                  <a:pt x="13589" y="13413"/>
                </a:cubicBezTo>
                <a:close/>
                <a:moveTo>
                  <a:pt x="5075" y="14164"/>
                </a:moveTo>
                <a:cubicBezTo>
                  <a:pt x="5127" y="14153"/>
                  <a:pt x="5292" y="14456"/>
                  <a:pt x="5441" y="14840"/>
                </a:cubicBezTo>
                <a:cubicBezTo>
                  <a:pt x="5590" y="15224"/>
                  <a:pt x="5860" y="15837"/>
                  <a:pt x="6043" y="16201"/>
                </a:cubicBezTo>
                <a:cubicBezTo>
                  <a:pt x="6346" y="16800"/>
                  <a:pt x="6433" y="16879"/>
                  <a:pt x="6960" y="17036"/>
                </a:cubicBezTo>
                <a:cubicBezTo>
                  <a:pt x="7843" y="17299"/>
                  <a:pt x="7875" y="17319"/>
                  <a:pt x="7968" y="17688"/>
                </a:cubicBezTo>
                <a:cubicBezTo>
                  <a:pt x="8066" y="18075"/>
                  <a:pt x="8480" y="18175"/>
                  <a:pt x="8567" y="17833"/>
                </a:cubicBezTo>
                <a:cubicBezTo>
                  <a:pt x="8610" y="17665"/>
                  <a:pt x="8783" y="17692"/>
                  <a:pt x="9599" y="17992"/>
                </a:cubicBezTo>
                <a:cubicBezTo>
                  <a:pt x="11135" y="18556"/>
                  <a:pt x="11048" y="18505"/>
                  <a:pt x="11048" y="18896"/>
                </a:cubicBezTo>
                <a:lnTo>
                  <a:pt x="11048" y="19246"/>
                </a:lnTo>
                <a:lnTo>
                  <a:pt x="8036" y="19283"/>
                </a:lnTo>
                <a:cubicBezTo>
                  <a:pt x="5632" y="19313"/>
                  <a:pt x="5011" y="19287"/>
                  <a:pt x="4973" y="19139"/>
                </a:cubicBezTo>
                <a:cubicBezTo>
                  <a:pt x="4884" y="18788"/>
                  <a:pt x="4978" y="14185"/>
                  <a:pt x="5075" y="14164"/>
                </a:cubicBezTo>
                <a:close/>
                <a:moveTo>
                  <a:pt x="20272" y="15377"/>
                </a:moveTo>
                <a:cubicBezTo>
                  <a:pt x="20595" y="15411"/>
                  <a:pt x="20623" y="15452"/>
                  <a:pt x="20597" y="15805"/>
                </a:cubicBezTo>
                <a:cubicBezTo>
                  <a:pt x="20582" y="16017"/>
                  <a:pt x="20644" y="16374"/>
                  <a:pt x="20734" y="16602"/>
                </a:cubicBezTo>
                <a:cubicBezTo>
                  <a:pt x="20869" y="16946"/>
                  <a:pt x="20875" y="17056"/>
                  <a:pt x="20773" y="17241"/>
                </a:cubicBezTo>
                <a:cubicBezTo>
                  <a:pt x="20649" y="17464"/>
                  <a:pt x="20193" y="17550"/>
                  <a:pt x="20074" y="17371"/>
                </a:cubicBezTo>
                <a:cubicBezTo>
                  <a:pt x="20039" y="17318"/>
                  <a:pt x="20010" y="16938"/>
                  <a:pt x="20010" y="16524"/>
                </a:cubicBezTo>
                <a:cubicBezTo>
                  <a:pt x="20010" y="16111"/>
                  <a:pt x="19965" y="15730"/>
                  <a:pt x="19912" y="15681"/>
                </a:cubicBezTo>
                <a:cubicBezTo>
                  <a:pt x="19726" y="15507"/>
                  <a:pt x="19923" y="15341"/>
                  <a:pt x="20272" y="15377"/>
                </a:cubicBezTo>
                <a:close/>
                <a:moveTo>
                  <a:pt x="15914" y="16143"/>
                </a:moveTo>
                <a:cubicBezTo>
                  <a:pt x="15954" y="16139"/>
                  <a:pt x="16008" y="16146"/>
                  <a:pt x="16076" y="16157"/>
                </a:cubicBezTo>
                <a:cubicBezTo>
                  <a:pt x="16456" y="16221"/>
                  <a:pt x="16518" y="16342"/>
                  <a:pt x="16482" y="16908"/>
                </a:cubicBezTo>
                <a:cubicBezTo>
                  <a:pt x="16455" y="17333"/>
                  <a:pt x="16418" y="17391"/>
                  <a:pt x="16149" y="17423"/>
                </a:cubicBezTo>
                <a:cubicBezTo>
                  <a:pt x="15791" y="17465"/>
                  <a:pt x="15771" y="17426"/>
                  <a:pt x="15781" y="16680"/>
                </a:cubicBezTo>
                <a:cubicBezTo>
                  <a:pt x="15787" y="16270"/>
                  <a:pt x="15795" y="16155"/>
                  <a:pt x="15914" y="16143"/>
                </a:cubicBezTo>
                <a:close/>
                <a:moveTo>
                  <a:pt x="17023" y="18818"/>
                </a:moveTo>
                <a:lnTo>
                  <a:pt x="17637" y="18818"/>
                </a:lnTo>
                <a:cubicBezTo>
                  <a:pt x="18204" y="18818"/>
                  <a:pt x="18258" y="18847"/>
                  <a:pt x="18286" y="19142"/>
                </a:cubicBezTo>
                <a:cubicBezTo>
                  <a:pt x="18305" y="19352"/>
                  <a:pt x="18379" y="19459"/>
                  <a:pt x="18503" y="19459"/>
                </a:cubicBezTo>
                <a:cubicBezTo>
                  <a:pt x="18645" y="19459"/>
                  <a:pt x="18687" y="19382"/>
                  <a:pt x="18665" y="19142"/>
                </a:cubicBezTo>
                <a:cubicBezTo>
                  <a:pt x="18638" y="18850"/>
                  <a:pt x="18673" y="18818"/>
                  <a:pt x="19061" y="18818"/>
                </a:cubicBezTo>
                <a:lnTo>
                  <a:pt x="19489" y="18818"/>
                </a:lnTo>
                <a:lnTo>
                  <a:pt x="19489" y="19745"/>
                </a:lnTo>
                <a:lnTo>
                  <a:pt x="19489" y="20673"/>
                </a:lnTo>
                <a:lnTo>
                  <a:pt x="18276" y="20713"/>
                </a:lnTo>
                <a:cubicBezTo>
                  <a:pt x="16901" y="20758"/>
                  <a:pt x="16948" y="20797"/>
                  <a:pt x="16994" y="19586"/>
                </a:cubicBezTo>
                <a:lnTo>
                  <a:pt x="17023" y="18818"/>
                </a:lnTo>
                <a:close/>
              </a:path>
            </a:pathLst>
          </a:custGeom>
          <a:ln w="12700">
            <a:miter lim="400000"/>
          </a:ln>
        </p:spPr>
      </p:pic>
      <p:sp>
        <p:nvSpPr>
          <p:cNvPr id="627" name="Rectángulo"/>
          <p:cNvSpPr/>
          <p:nvPr/>
        </p:nvSpPr>
        <p:spPr>
          <a:xfrm>
            <a:off x="4477196" y="2710653"/>
            <a:ext cx="1625641" cy="2450367"/>
          </a:xfrm>
          <a:prstGeom prst="rect">
            <a:avLst/>
          </a:prstGeom>
          <a:ln w="25400">
            <a:solidFill>
              <a:srgbClr val="000000"/>
            </a:solidFill>
            <a:prstDash val="sysDot"/>
            <a:miter lim="400000"/>
          </a:ln>
        </p:spPr>
        <p:txBody>
          <a:bodyPr lIns="45718" tIns="45718" rIns="45718" bIns="45718" anchor="ctr"/>
          <a:lstStyle/>
          <a:p>
            <a:endParaRPr/>
          </a:p>
        </p:txBody>
      </p:sp>
      <p:pic>
        <p:nvPicPr>
          <p:cNvPr id="2" name="Imagen 1">
            <a:extLst>
              <a:ext uri="{FF2B5EF4-FFF2-40B4-BE49-F238E27FC236}">
                <a16:creationId xmlns:a16="http://schemas.microsoft.com/office/drawing/2014/main" id="{1B21B16A-5615-05FD-9D8D-AF82BBC8D9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1486" y="185741"/>
            <a:ext cx="1351281" cy="1148589"/>
          </a:xfrm>
          <a:prstGeom prst="rect">
            <a:avLst/>
          </a:prstGeom>
        </p:spPr>
      </p:pic>
      <p:sp>
        <p:nvSpPr>
          <p:cNvPr id="3" name="Rectángulo 2">
            <a:extLst>
              <a:ext uri="{FF2B5EF4-FFF2-40B4-BE49-F238E27FC236}">
                <a16:creationId xmlns:a16="http://schemas.microsoft.com/office/drawing/2014/main" id="{F31FB958-090E-9C04-8FFC-1B5F4E121381}"/>
              </a:ext>
            </a:extLst>
          </p:cNvPr>
          <p:cNvSpPr/>
          <p:nvPr/>
        </p:nvSpPr>
        <p:spPr>
          <a:xfrm>
            <a:off x="-7799" y="1"/>
            <a:ext cx="331650" cy="6857999"/>
          </a:xfrm>
          <a:prstGeom prst="rect">
            <a:avLst/>
          </a:prstGeom>
          <a:solidFill>
            <a:srgbClr val="0BA18A"/>
          </a:solidFill>
          <a:ln w="25400" cap="flat">
            <a:solidFill>
              <a:srgbClr val="0BA18A"/>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s-MX" sz="1800" b="0" i="0" u="none" strike="noStrike" cap="none" spc="0" normalizeH="0" baseline="0">
              <a:ln>
                <a:noFill/>
              </a:ln>
              <a:solidFill>
                <a:srgbClr val="000000"/>
              </a:solidFill>
              <a:effectLst/>
              <a:uFillTx/>
              <a:latin typeface="+mn-lt"/>
              <a:ea typeface="+mn-ea"/>
              <a:cs typeface="+mn-cs"/>
              <a:sym typeface="Calibri"/>
            </a:endParaRPr>
          </a:p>
        </p:txBody>
      </p:sp>
    </p:spTree>
  </p:cSld>
  <p:clrMapOvr>
    <a:masterClrMapping/>
  </p:clrMapOvr>
  <mc:AlternateContent xmlns:mc="http://schemas.openxmlformats.org/markup-compatibility/2006" xmlns:p14="http://schemas.microsoft.com/office/powerpoint/2010/main">
    <mc:Choice Requires="p14">
      <p:transition spd="med">
        <p:push dir="u"/>
      </p:transition>
    </mc:Choice>
    <mc:Fallback xmlns="" xmlns:m="http://schemas.openxmlformats.org/officeDocument/2006/math" xmlns:a14="http://schemas.microsoft.com/office/drawing/2010/main">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625"/>
                                        </p:tgtEl>
                                        <p:attrNameLst>
                                          <p:attrName>style.visibility</p:attrName>
                                        </p:attrNameLst>
                                      </p:cBhvr>
                                      <p:to>
                                        <p:strVal val="visible"/>
                                      </p:to>
                                    </p:set>
                                    <p:animEffect transition="in" filter="wipe(left)">
                                      <p:cBhvr>
                                        <p:cTn id="7" dur="1000"/>
                                        <p:tgtEl>
                                          <p:spTgt spid="6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5" grpId="1" animBg="1" advAuto="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9" name="TextBox 2"/>
          <p:cNvSpPr txBox="1"/>
          <p:nvPr/>
        </p:nvSpPr>
        <p:spPr>
          <a:xfrm>
            <a:off x="2724297" y="381435"/>
            <a:ext cx="6162820" cy="5232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3600" b="1"/>
            </a:lvl1pPr>
          </a:lstStyle>
          <a:p>
            <a:r>
              <a:rPr sz="2800" dirty="0" err="1">
                <a:solidFill>
                  <a:srgbClr val="2A8E7E"/>
                </a:solidFill>
              </a:rPr>
              <a:t>Otras</a:t>
            </a:r>
            <a:r>
              <a:rPr sz="2800" dirty="0">
                <a:solidFill>
                  <a:srgbClr val="2A8E7E"/>
                </a:solidFill>
              </a:rPr>
              <a:t> </a:t>
            </a:r>
            <a:r>
              <a:rPr sz="2800" dirty="0" err="1">
                <a:solidFill>
                  <a:srgbClr val="2A8E7E"/>
                </a:solidFill>
              </a:rPr>
              <a:t>actualizaciones</a:t>
            </a:r>
            <a:endParaRPr sz="2800" dirty="0">
              <a:solidFill>
                <a:srgbClr val="2A8E7E"/>
              </a:solidFill>
            </a:endParaRPr>
          </a:p>
        </p:txBody>
      </p:sp>
      <p:sp>
        <p:nvSpPr>
          <p:cNvPr id="630" name="TextBox 3"/>
          <p:cNvSpPr txBox="1"/>
          <p:nvPr/>
        </p:nvSpPr>
        <p:spPr>
          <a:xfrm>
            <a:off x="7332554" y="1674673"/>
            <a:ext cx="4239181" cy="15014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r>
              <a:t>El estándar de bandeja separada extraíble permite la separación de filtración entre la deshidratación y las piezas concentradas sin cambiar las especificaciones.</a:t>
            </a:r>
          </a:p>
        </p:txBody>
      </p:sp>
      <p:pic>
        <p:nvPicPr>
          <p:cNvPr id="631" name="Picture 4" descr="Picture 4"/>
          <p:cNvPicPr>
            <a:picLocks noChangeAspect="1"/>
          </p:cNvPicPr>
          <p:nvPr/>
        </p:nvPicPr>
        <p:blipFill>
          <a:blip r:embed="rId2"/>
          <a:stretch>
            <a:fillRect/>
          </a:stretch>
        </p:blipFill>
        <p:spPr>
          <a:xfrm>
            <a:off x="7769479" y="3183476"/>
            <a:ext cx="4041656" cy="2505552"/>
          </a:xfrm>
          <a:prstGeom prst="rect">
            <a:avLst/>
          </a:prstGeom>
          <a:ln w="12700">
            <a:miter lim="400000"/>
          </a:ln>
        </p:spPr>
      </p:pic>
      <p:grpSp>
        <p:nvGrpSpPr>
          <p:cNvPr id="634" name="Grupo"/>
          <p:cNvGrpSpPr/>
          <p:nvPr/>
        </p:nvGrpSpPr>
        <p:grpSpPr>
          <a:xfrm>
            <a:off x="4701623" y="1646940"/>
            <a:ext cx="4533036" cy="2857162"/>
            <a:chOff x="0" y="0"/>
            <a:chExt cx="4533035" cy="2857160"/>
          </a:xfrm>
        </p:grpSpPr>
        <p:pic>
          <p:nvPicPr>
            <p:cNvPr id="632" name="Picture 5" descr="Picture 5"/>
            <p:cNvPicPr>
              <a:picLocks noChangeAspect="1"/>
            </p:cNvPicPr>
            <p:nvPr/>
          </p:nvPicPr>
          <p:blipFill>
            <a:blip r:embed="rId3"/>
            <a:stretch>
              <a:fillRect/>
            </a:stretch>
          </p:blipFill>
          <p:spPr>
            <a:xfrm>
              <a:off x="0" y="0"/>
              <a:ext cx="2508424" cy="1871074"/>
            </a:xfrm>
            <a:prstGeom prst="rect">
              <a:avLst/>
            </a:prstGeom>
            <a:ln w="12700" cap="flat">
              <a:noFill/>
              <a:miter lim="400000"/>
            </a:ln>
            <a:effectLst/>
          </p:spPr>
        </p:pic>
        <p:sp>
          <p:nvSpPr>
            <p:cNvPr id="633" name="Straight Connector 7"/>
            <p:cNvSpPr/>
            <p:nvPr/>
          </p:nvSpPr>
          <p:spPr>
            <a:xfrm>
              <a:off x="1888485" y="952863"/>
              <a:ext cx="2644551" cy="1904298"/>
            </a:xfrm>
            <a:prstGeom prst="line">
              <a:avLst/>
            </a:prstGeom>
            <a:noFill/>
            <a:ln w="28575" cap="flat">
              <a:solidFill>
                <a:schemeClr val="accent1"/>
              </a:solidFill>
              <a:prstDash val="solid"/>
              <a:miter lim="800000"/>
              <a:headEnd type="oval" w="med" len="med"/>
              <a:tailEnd type="oval" w="med" len="med"/>
            </a:ln>
            <a:effectLst/>
          </p:spPr>
          <p:txBody>
            <a:bodyPr wrap="square" lIns="45718" tIns="45718" rIns="45718" bIns="45718" numCol="1" anchor="t">
              <a:noAutofit/>
            </a:bodyPr>
            <a:lstStyle/>
            <a:p>
              <a:endParaRPr/>
            </a:p>
          </p:txBody>
        </p:sp>
      </p:grpSp>
      <p:pic>
        <p:nvPicPr>
          <p:cNvPr id="635" name="Picture 8" descr="Picture 8"/>
          <p:cNvPicPr>
            <a:picLocks noChangeAspect="1"/>
          </p:cNvPicPr>
          <p:nvPr/>
        </p:nvPicPr>
        <p:blipFill>
          <a:blip r:embed="rId4"/>
          <a:stretch>
            <a:fillRect/>
          </a:stretch>
        </p:blipFill>
        <p:spPr>
          <a:xfrm>
            <a:off x="587510" y="1053323"/>
            <a:ext cx="2372475" cy="4043081"/>
          </a:xfrm>
          <a:prstGeom prst="rect">
            <a:avLst/>
          </a:prstGeom>
          <a:ln w="12700">
            <a:miter lim="400000"/>
          </a:ln>
        </p:spPr>
      </p:pic>
      <p:grpSp>
        <p:nvGrpSpPr>
          <p:cNvPr id="638" name="Grupo"/>
          <p:cNvGrpSpPr/>
          <p:nvPr/>
        </p:nvGrpSpPr>
        <p:grpSpPr>
          <a:xfrm>
            <a:off x="2287253" y="3409183"/>
            <a:ext cx="3087860" cy="1988593"/>
            <a:chOff x="42382" y="28635"/>
            <a:chExt cx="3087859" cy="1988591"/>
          </a:xfrm>
        </p:grpSpPr>
        <p:pic>
          <p:nvPicPr>
            <p:cNvPr id="636" name="Picture 9" descr="Picture 9"/>
            <p:cNvPicPr>
              <a:picLocks noChangeAspect="1"/>
            </p:cNvPicPr>
            <p:nvPr/>
          </p:nvPicPr>
          <p:blipFill>
            <a:blip r:embed="rId5"/>
            <a:stretch>
              <a:fillRect/>
            </a:stretch>
          </p:blipFill>
          <p:spPr>
            <a:xfrm>
              <a:off x="751318" y="322009"/>
              <a:ext cx="2378924" cy="1695218"/>
            </a:xfrm>
            <a:prstGeom prst="rect">
              <a:avLst/>
            </a:prstGeom>
            <a:ln w="12700" cap="flat">
              <a:noFill/>
              <a:miter lim="400000"/>
            </a:ln>
            <a:effectLst/>
          </p:spPr>
        </p:pic>
        <p:sp>
          <p:nvSpPr>
            <p:cNvPr id="637" name="Straight Connector 10"/>
            <p:cNvSpPr/>
            <p:nvPr/>
          </p:nvSpPr>
          <p:spPr>
            <a:xfrm>
              <a:off x="42382" y="28635"/>
              <a:ext cx="1509819" cy="1020095"/>
            </a:xfrm>
            <a:prstGeom prst="line">
              <a:avLst/>
            </a:prstGeom>
            <a:noFill/>
            <a:ln w="28575" cap="flat">
              <a:solidFill>
                <a:schemeClr val="accent1"/>
              </a:solidFill>
              <a:prstDash val="solid"/>
              <a:miter lim="800000"/>
              <a:headEnd type="oval" w="med" len="med"/>
              <a:tailEnd type="oval" w="med" len="med"/>
            </a:ln>
            <a:effectLst/>
          </p:spPr>
          <p:txBody>
            <a:bodyPr wrap="square" lIns="45718" tIns="45718" rIns="45718" bIns="45718" numCol="1" anchor="t">
              <a:noAutofit/>
            </a:bodyPr>
            <a:lstStyle/>
            <a:p>
              <a:endParaRPr/>
            </a:p>
          </p:txBody>
        </p:sp>
      </p:grpSp>
      <p:sp>
        <p:nvSpPr>
          <p:cNvPr id="639" name="TextBox 11"/>
          <p:cNvSpPr txBox="1"/>
          <p:nvPr/>
        </p:nvSpPr>
        <p:spPr>
          <a:xfrm>
            <a:off x="5360135" y="3730373"/>
            <a:ext cx="2142153" cy="1423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sz="1400"/>
            </a:lvl1pPr>
          </a:lstStyle>
          <a:p>
            <a:r>
              <a:t>Evite problemas como cortocircuitos de varillas de electrodos ajustando el nivel de agua mediante sensor de presión</a:t>
            </a:r>
          </a:p>
        </p:txBody>
      </p:sp>
      <p:pic>
        <p:nvPicPr>
          <p:cNvPr id="2" name="Imagen 1">
            <a:extLst>
              <a:ext uri="{FF2B5EF4-FFF2-40B4-BE49-F238E27FC236}">
                <a16:creationId xmlns:a16="http://schemas.microsoft.com/office/drawing/2014/main" id="{D3BC34B0-A2C1-8CEE-3C4B-CA029A1CFED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361486" y="171742"/>
            <a:ext cx="1351281" cy="1148589"/>
          </a:xfrm>
          <a:prstGeom prst="rect">
            <a:avLst/>
          </a:prstGeom>
        </p:spPr>
      </p:pic>
      <p:sp>
        <p:nvSpPr>
          <p:cNvPr id="3" name="Rectángulo 2">
            <a:extLst>
              <a:ext uri="{FF2B5EF4-FFF2-40B4-BE49-F238E27FC236}">
                <a16:creationId xmlns:a16="http://schemas.microsoft.com/office/drawing/2014/main" id="{EDE45B99-C66E-2CE3-BBF5-921DDCFE6BE9}"/>
              </a:ext>
            </a:extLst>
          </p:cNvPr>
          <p:cNvSpPr/>
          <p:nvPr/>
        </p:nvSpPr>
        <p:spPr>
          <a:xfrm>
            <a:off x="-7799" y="1"/>
            <a:ext cx="331650" cy="6857999"/>
          </a:xfrm>
          <a:prstGeom prst="rect">
            <a:avLst/>
          </a:prstGeom>
          <a:solidFill>
            <a:srgbClr val="0BA18A"/>
          </a:solidFill>
          <a:ln w="25400" cap="flat">
            <a:solidFill>
              <a:srgbClr val="0BA18A"/>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s-MX" sz="1800" b="0" i="0" u="none" strike="noStrike" cap="none" spc="0" normalizeH="0" baseline="0">
              <a:ln>
                <a:noFill/>
              </a:ln>
              <a:solidFill>
                <a:srgbClr val="000000"/>
              </a:solidFill>
              <a:effectLst/>
              <a:uFillTx/>
              <a:latin typeface="+mn-lt"/>
              <a:ea typeface="+mn-ea"/>
              <a:cs typeface="+mn-cs"/>
              <a:sym typeface="Calibri"/>
            </a:endParaRPr>
          </a:p>
        </p:txBody>
      </p:sp>
    </p:spTree>
  </p:cSld>
  <p:clrMapOvr>
    <a:masterClrMapping/>
  </p:clrMapOvr>
  <mc:AlternateContent xmlns:mc="http://schemas.openxmlformats.org/markup-compatibility/2006" xmlns:p14="http://schemas.microsoft.com/office/powerpoint/2010/main">
    <mc:Choice Requires="p14">
      <p:transition spd="med">
        <p:push dir="u"/>
      </p:transition>
    </mc:Choice>
    <mc:Fallback xmlns="" xmlns:m="http://schemas.openxmlformats.org/officeDocument/2006/math" xmlns:a14="http://schemas.microsoft.com/office/drawing/2010/main">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638"/>
                                        </p:tgtEl>
                                        <p:attrNameLst>
                                          <p:attrName>style.visibility</p:attrName>
                                        </p:attrNameLst>
                                      </p:cBhvr>
                                      <p:to>
                                        <p:strVal val="visible"/>
                                      </p:to>
                                    </p:set>
                                    <p:animEffect transition="in" filter="wipe(left)">
                                      <p:cBhvr>
                                        <p:cTn id="7" dur="1250"/>
                                        <p:tgtEl>
                                          <p:spTgt spid="63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2" nodeType="clickEffect">
                                  <p:stCondLst>
                                    <p:cond delay="0"/>
                                  </p:stCondLst>
                                  <p:iterate>
                                    <p:tmAbs val="0"/>
                                  </p:iterate>
                                  <p:childTnLst>
                                    <p:set>
                                      <p:cBhvr>
                                        <p:cTn id="11" fill="hold"/>
                                        <p:tgtEl>
                                          <p:spTgt spid="639"/>
                                        </p:tgtEl>
                                        <p:attrNameLst>
                                          <p:attrName>style.visibility</p:attrName>
                                        </p:attrNameLst>
                                      </p:cBhvr>
                                      <p:to>
                                        <p:strVal val="visible"/>
                                      </p:to>
                                    </p:set>
                                    <p:animEffect transition="in" filter="wipe(left)">
                                      <p:cBhvr>
                                        <p:cTn id="12" dur="1000"/>
                                        <p:tgtEl>
                                          <p:spTgt spid="63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3" nodeType="clickEffect">
                                  <p:stCondLst>
                                    <p:cond delay="0"/>
                                  </p:stCondLst>
                                  <p:iterate>
                                    <p:tmAbs val="0"/>
                                  </p:iterate>
                                  <p:childTnLst>
                                    <p:set>
                                      <p:cBhvr>
                                        <p:cTn id="16" fill="hold"/>
                                        <p:tgtEl>
                                          <p:spTgt spid="634"/>
                                        </p:tgtEl>
                                        <p:attrNameLst>
                                          <p:attrName>style.visibility</p:attrName>
                                        </p:attrNameLst>
                                      </p:cBhvr>
                                      <p:to>
                                        <p:strVal val="visible"/>
                                      </p:to>
                                    </p:set>
                                    <p:animEffect transition="in" filter="wipe(left)">
                                      <p:cBhvr>
                                        <p:cTn id="17" dur="1250"/>
                                        <p:tgtEl>
                                          <p:spTgt spid="63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4" nodeType="clickEffect">
                                  <p:stCondLst>
                                    <p:cond delay="0"/>
                                  </p:stCondLst>
                                  <p:iterate>
                                    <p:tmAbs val="0"/>
                                  </p:iterate>
                                  <p:childTnLst>
                                    <p:set>
                                      <p:cBhvr>
                                        <p:cTn id="21" fill="hold"/>
                                        <p:tgtEl>
                                          <p:spTgt spid="630"/>
                                        </p:tgtEl>
                                        <p:attrNameLst>
                                          <p:attrName>style.visibility</p:attrName>
                                        </p:attrNameLst>
                                      </p:cBhvr>
                                      <p:to>
                                        <p:strVal val="visible"/>
                                      </p:to>
                                    </p:set>
                                    <p:animEffect transition="in" filter="wipe(left)">
                                      <p:cBhvr>
                                        <p:cTn id="22" dur="1000"/>
                                        <p:tgtEl>
                                          <p:spTgt spid="6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0" grpId="4" animBg="1" advAuto="0"/>
      <p:bldP spid="634" grpId="3" animBg="1" advAuto="0"/>
      <p:bldP spid="638" grpId="1" animBg="1" advAuto="0"/>
      <p:bldP spid="639" grpId="2" animBg="1" advAuto="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41" name="TextBox 2"/>
          <p:cNvSpPr txBox="1"/>
          <p:nvPr/>
        </p:nvSpPr>
        <p:spPr>
          <a:xfrm>
            <a:off x="847360" y="646519"/>
            <a:ext cx="4167553" cy="5232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lgn="ctr">
              <a:defRPr sz="3600" b="1"/>
            </a:lvl1pPr>
          </a:lstStyle>
          <a:p>
            <a:pPr algn="l"/>
            <a:r>
              <a:rPr sz="2800" dirty="0" err="1">
                <a:solidFill>
                  <a:srgbClr val="2A8E7E"/>
                </a:solidFill>
              </a:rPr>
              <a:t>Ventajas</a:t>
            </a:r>
            <a:r>
              <a:rPr sz="2800" dirty="0">
                <a:solidFill>
                  <a:srgbClr val="2A8E7E"/>
                </a:solidFill>
              </a:rPr>
              <a:t> del </a:t>
            </a:r>
            <a:r>
              <a:rPr sz="2800" dirty="0" err="1">
                <a:solidFill>
                  <a:srgbClr val="2A8E7E"/>
                </a:solidFill>
              </a:rPr>
              <a:t>producto</a:t>
            </a:r>
            <a:endParaRPr sz="2800" dirty="0">
              <a:solidFill>
                <a:srgbClr val="2A8E7E"/>
              </a:solidFill>
            </a:endParaRPr>
          </a:p>
        </p:txBody>
      </p:sp>
      <p:grpSp>
        <p:nvGrpSpPr>
          <p:cNvPr id="644" name="Grupo"/>
          <p:cNvGrpSpPr/>
          <p:nvPr/>
        </p:nvGrpSpPr>
        <p:grpSpPr>
          <a:xfrm>
            <a:off x="641445" y="1625702"/>
            <a:ext cx="11042747" cy="4708979"/>
            <a:chOff x="154636" y="-120567"/>
            <a:chExt cx="11042745" cy="4708977"/>
          </a:xfrm>
        </p:grpSpPr>
        <p:sp>
          <p:nvSpPr>
            <p:cNvPr id="642" name="TextBox 3"/>
            <p:cNvSpPr txBox="1"/>
            <p:nvPr/>
          </p:nvSpPr>
          <p:spPr>
            <a:xfrm>
              <a:off x="154636" y="-120567"/>
              <a:ext cx="6250673" cy="470897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p>
              <a:pPr marL="285750" indent="-285750" algn="just">
                <a:buSzPct val="100000"/>
                <a:buFont typeface="Arial"/>
                <a:buChar char="•"/>
                <a:defRPr sz="2000"/>
              </a:pPr>
              <a:r>
                <a:rPr dirty="0"/>
                <a:t>La mayor </a:t>
              </a:r>
              <a:r>
                <a:rPr dirty="0" err="1"/>
                <a:t>evolución</a:t>
              </a:r>
              <a:r>
                <a:rPr dirty="0"/>
                <a:t> </a:t>
              </a:r>
              <a:r>
                <a:rPr dirty="0" err="1"/>
                <a:t>desde</a:t>
              </a:r>
              <a:r>
                <a:rPr dirty="0"/>
                <a:t> </a:t>
              </a:r>
              <a:r>
                <a:rPr dirty="0" err="1"/>
                <a:t>el</a:t>
              </a:r>
              <a:r>
                <a:rPr dirty="0"/>
                <a:t> </a:t>
              </a:r>
              <a:r>
                <a:rPr dirty="0" err="1"/>
                <a:t>anuncio</a:t>
              </a:r>
              <a:r>
                <a:rPr dirty="0"/>
                <a:t> de la </a:t>
              </a:r>
              <a:r>
                <a:rPr dirty="0" err="1"/>
                <a:t>prensa</a:t>
              </a:r>
              <a:r>
                <a:rPr dirty="0"/>
                <a:t> de </a:t>
              </a:r>
              <a:r>
                <a:rPr dirty="0" err="1"/>
                <a:t>deshidratación</a:t>
              </a:r>
              <a:r>
                <a:rPr dirty="0"/>
                <a:t> de </a:t>
              </a:r>
              <a:r>
                <a:rPr dirty="0" err="1"/>
                <a:t>lodos</a:t>
              </a:r>
              <a:r>
                <a:rPr dirty="0"/>
                <a:t> VOLUTE.</a:t>
              </a:r>
              <a:endParaRPr lang="es-MX" dirty="0"/>
            </a:p>
            <a:p>
              <a:pPr algn="just">
                <a:buSzPct val="100000"/>
                <a:defRPr sz="2000"/>
              </a:pPr>
              <a:endParaRPr dirty="0"/>
            </a:p>
            <a:p>
              <a:pPr algn="just">
                <a:defRPr sz="2000"/>
              </a:pPr>
              <a:r>
                <a:rPr dirty="0"/>
                <a:t>Los </a:t>
              </a:r>
              <a:r>
                <a:rPr dirty="0" err="1"/>
                <a:t>contenidos</a:t>
              </a:r>
              <a:r>
                <a:rPr dirty="0"/>
                <a:t> de la </a:t>
              </a:r>
              <a:r>
                <a:rPr dirty="0" err="1"/>
                <a:t>evolución</a:t>
              </a:r>
              <a:r>
                <a:rPr dirty="0"/>
                <a:t> son los </a:t>
              </a:r>
              <a:r>
                <a:rPr dirty="0" err="1"/>
                <a:t>siguientes</a:t>
              </a:r>
              <a:r>
                <a:rPr dirty="0"/>
                <a:t> </a:t>
              </a:r>
              <a:r>
                <a:rPr dirty="0" err="1"/>
                <a:t>tres</a:t>
              </a:r>
              <a:r>
                <a:rPr dirty="0"/>
                <a:t> puntos</a:t>
              </a:r>
              <a:r>
                <a:rPr lang="es-MX" dirty="0"/>
                <a:t>:</a:t>
              </a:r>
              <a:endParaRPr dirty="0"/>
            </a:p>
            <a:p>
              <a:pPr algn="just">
                <a:defRPr sz="2000"/>
              </a:pPr>
              <a:r>
                <a:rPr dirty="0"/>
                <a:t>(1) </a:t>
              </a:r>
              <a:r>
                <a:rPr dirty="0" err="1"/>
                <a:t>Reducir</a:t>
              </a:r>
              <a:r>
                <a:rPr dirty="0"/>
                <a:t> </a:t>
              </a:r>
              <a:r>
                <a:rPr dirty="0" err="1"/>
                <a:t>el</a:t>
              </a:r>
              <a:r>
                <a:rPr dirty="0"/>
                <a:t> </a:t>
              </a:r>
              <a:r>
                <a:rPr dirty="0" err="1"/>
                <a:t>costo</a:t>
              </a:r>
              <a:r>
                <a:rPr dirty="0"/>
                <a:t> de los </a:t>
              </a:r>
              <a:r>
                <a:rPr dirty="0" err="1"/>
                <a:t>consumibles</a:t>
              </a:r>
              <a:endParaRPr dirty="0"/>
            </a:p>
            <a:p>
              <a:pPr algn="just">
                <a:defRPr sz="2000"/>
              </a:pPr>
              <a:r>
                <a:rPr dirty="0"/>
                <a:t>(2) </a:t>
              </a:r>
              <a:r>
                <a:rPr dirty="0" err="1"/>
                <a:t>Elimine</a:t>
              </a:r>
              <a:r>
                <a:rPr dirty="0"/>
                <a:t> la </a:t>
              </a:r>
              <a:r>
                <a:rPr dirty="0" err="1"/>
                <a:t>disminución</a:t>
              </a:r>
              <a:r>
                <a:rPr dirty="0"/>
                <a:t> del </a:t>
              </a:r>
              <a:r>
                <a:rPr dirty="0" err="1"/>
                <a:t>rendimiento</a:t>
              </a:r>
              <a:endParaRPr dirty="0"/>
            </a:p>
            <a:p>
              <a:pPr algn="just">
                <a:defRPr sz="2000"/>
              </a:pPr>
              <a:r>
                <a:rPr dirty="0"/>
                <a:t>(3) </a:t>
              </a:r>
              <a:r>
                <a:rPr dirty="0" err="1"/>
                <a:t>Uso</a:t>
              </a:r>
              <a:r>
                <a:rPr dirty="0"/>
                <a:t> con una </a:t>
              </a:r>
              <a:r>
                <a:rPr dirty="0" err="1"/>
                <a:t>gama</a:t>
              </a:r>
              <a:r>
                <a:rPr dirty="0"/>
                <a:t> </a:t>
              </a:r>
              <a:r>
                <a:rPr dirty="0" err="1"/>
                <a:t>más</a:t>
              </a:r>
              <a:r>
                <a:rPr dirty="0"/>
                <a:t> </a:t>
              </a:r>
              <a:r>
                <a:rPr dirty="0" err="1"/>
                <a:t>amplia</a:t>
              </a:r>
              <a:r>
                <a:rPr dirty="0"/>
                <a:t> de </a:t>
              </a:r>
              <a:r>
                <a:rPr dirty="0" err="1"/>
                <a:t>tipos</a:t>
              </a:r>
              <a:r>
                <a:rPr dirty="0"/>
                <a:t> de </a:t>
              </a:r>
              <a:r>
                <a:rPr dirty="0" err="1"/>
                <a:t>lodos</a:t>
              </a:r>
              <a:endParaRPr dirty="0"/>
            </a:p>
            <a:p>
              <a:pPr algn="just">
                <a:defRPr sz="2000"/>
              </a:pPr>
              <a:r>
                <a:rPr dirty="0"/>
                <a:t>Es </a:t>
              </a:r>
              <a:r>
                <a:rPr dirty="0" err="1"/>
                <a:t>posible</a:t>
              </a:r>
              <a:r>
                <a:rPr dirty="0"/>
                <a:t> </a:t>
              </a:r>
              <a:r>
                <a:rPr dirty="0" err="1"/>
                <a:t>hacer</a:t>
              </a:r>
              <a:r>
                <a:rPr dirty="0"/>
                <a:t> </a:t>
              </a:r>
              <a:r>
                <a:rPr dirty="0" err="1"/>
                <a:t>propuestas</a:t>
              </a:r>
              <a:r>
                <a:rPr dirty="0"/>
                <a:t> para </a:t>
              </a:r>
              <a:r>
                <a:rPr dirty="0" err="1"/>
                <a:t>tipos</a:t>
              </a:r>
              <a:r>
                <a:rPr dirty="0"/>
                <a:t> de </a:t>
              </a:r>
              <a:r>
                <a:rPr dirty="0" err="1"/>
                <a:t>lodos</a:t>
              </a:r>
              <a:r>
                <a:rPr dirty="0"/>
                <a:t> que </a:t>
              </a:r>
              <a:r>
                <a:rPr dirty="0" err="1"/>
                <a:t>tenían</a:t>
              </a:r>
              <a:r>
                <a:rPr dirty="0"/>
                <a:t> un alto </a:t>
              </a:r>
              <a:r>
                <a:rPr dirty="0" err="1"/>
                <a:t>riesgo</a:t>
              </a:r>
              <a:r>
                <a:rPr dirty="0"/>
                <a:t> de </a:t>
              </a:r>
              <a:r>
                <a:rPr dirty="0" err="1"/>
                <a:t>obstrucción</a:t>
              </a:r>
              <a:r>
                <a:rPr dirty="0"/>
                <a:t> con </a:t>
              </a:r>
              <a:r>
                <a:rPr dirty="0" err="1"/>
                <a:t>el</a:t>
              </a:r>
              <a:r>
                <a:rPr dirty="0"/>
                <a:t> volute de un solo tornillo.</a:t>
              </a:r>
              <a:endParaRPr lang="es-MX" dirty="0"/>
            </a:p>
            <a:p>
              <a:pPr algn="just">
                <a:defRPr sz="2000"/>
              </a:pPr>
              <a:endParaRPr dirty="0"/>
            </a:p>
            <a:p>
              <a:pPr algn="just">
                <a:defRPr sz="2000"/>
              </a:pPr>
              <a:r>
                <a:rPr dirty="0"/>
                <a:t>El </a:t>
              </a:r>
              <a:r>
                <a:rPr dirty="0" err="1"/>
                <a:t>atractivo</a:t>
              </a:r>
              <a:r>
                <a:rPr dirty="0"/>
                <a:t> del </a:t>
              </a:r>
              <a:r>
                <a:rPr dirty="0" err="1"/>
                <a:t>modelo</a:t>
              </a:r>
              <a:r>
                <a:rPr dirty="0"/>
                <a:t> de </a:t>
              </a:r>
              <a:r>
                <a:rPr dirty="0" err="1"/>
                <a:t>procesamiento</a:t>
              </a:r>
              <a:r>
                <a:rPr dirty="0"/>
                <a:t> de gran </a:t>
              </a:r>
              <a:r>
                <a:rPr dirty="0" err="1"/>
                <a:t>capacidad</a:t>
              </a:r>
              <a:r>
                <a:rPr dirty="0"/>
                <a:t>, </a:t>
              </a:r>
              <a:r>
                <a:rPr dirty="0" err="1"/>
                <a:t>cuyo</a:t>
              </a:r>
              <a:r>
                <a:rPr dirty="0"/>
                <a:t> </a:t>
              </a:r>
              <a:r>
                <a:rPr dirty="0" err="1"/>
                <a:t>cuello</a:t>
              </a:r>
              <a:r>
                <a:rPr dirty="0"/>
                <a:t> de </a:t>
              </a:r>
              <a:r>
                <a:rPr dirty="0" err="1"/>
                <a:t>botella</a:t>
              </a:r>
              <a:r>
                <a:rPr dirty="0"/>
                <a:t> era </a:t>
              </a:r>
              <a:r>
                <a:rPr dirty="0" err="1"/>
                <a:t>el</a:t>
              </a:r>
              <a:r>
                <a:rPr dirty="0"/>
                <a:t> </a:t>
              </a:r>
              <a:r>
                <a:rPr dirty="0" err="1"/>
                <a:t>costo</a:t>
              </a:r>
              <a:r>
                <a:rPr dirty="0"/>
                <a:t> de las </a:t>
              </a:r>
              <a:r>
                <a:rPr dirty="0" err="1"/>
                <a:t>piezas</a:t>
              </a:r>
              <a:r>
                <a:rPr dirty="0"/>
                <a:t> de </a:t>
              </a:r>
              <a:r>
                <a:rPr dirty="0" err="1"/>
                <a:t>repuesto</a:t>
              </a:r>
              <a:r>
                <a:rPr dirty="0"/>
                <a:t> </a:t>
              </a:r>
              <a:r>
                <a:rPr dirty="0" err="1"/>
                <a:t>consumibles</a:t>
              </a:r>
              <a:r>
                <a:rPr dirty="0"/>
                <a:t>, ha </a:t>
              </a:r>
              <a:r>
                <a:rPr dirty="0" err="1"/>
                <a:t>mejorado</a:t>
              </a:r>
              <a:r>
                <a:rPr dirty="0"/>
                <a:t> </a:t>
              </a:r>
              <a:r>
                <a:rPr dirty="0" err="1"/>
                <a:t>considerablemente</a:t>
              </a:r>
              <a:r>
                <a:rPr dirty="0"/>
                <a:t>.</a:t>
              </a:r>
            </a:p>
          </p:txBody>
        </p:sp>
        <p:pic>
          <p:nvPicPr>
            <p:cNvPr id="643" name="Picture 4" descr="Picture 4"/>
            <p:cNvPicPr>
              <a:picLocks noChangeAspect="1"/>
            </p:cNvPicPr>
            <p:nvPr/>
          </p:nvPicPr>
          <p:blipFill>
            <a:blip r:embed="rId2"/>
            <a:srcRect t="467" b="4"/>
            <a:stretch>
              <a:fillRect/>
            </a:stretch>
          </p:blipFill>
          <p:spPr>
            <a:xfrm>
              <a:off x="6533012" y="743518"/>
              <a:ext cx="4664369" cy="2842907"/>
            </a:xfrm>
            <a:custGeom>
              <a:avLst/>
              <a:gdLst/>
              <a:ahLst/>
              <a:cxnLst>
                <a:cxn ang="0">
                  <a:pos x="wd2" y="hd2"/>
                </a:cxn>
                <a:cxn ang="5400000">
                  <a:pos x="wd2" y="hd2"/>
                </a:cxn>
                <a:cxn ang="10800000">
                  <a:pos x="wd2" y="hd2"/>
                </a:cxn>
                <a:cxn ang="16200000">
                  <a:pos x="wd2" y="hd2"/>
                </a:cxn>
              </a:cxnLst>
              <a:rect l="0" t="0" r="r" b="b"/>
              <a:pathLst>
                <a:path w="21600" h="21600" extrusionOk="0">
                  <a:moveTo>
                    <a:pt x="4267" y="0"/>
                  </a:moveTo>
                  <a:cubicBezTo>
                    <a:pt x="4125" y="10"/>
                    <a:pt x="3894" y="18"/>
                    <a:pt x="3887" y="29"/>
                  </a:cubicBezTo>
                  <a:cubicBezTo>
                    <a:pt x="3842" y="101"/>
                    <a:pt x="3707" y="184"/>
                    <a:pt x="3587" y="210"/>
                  </a:cubicBezTo>
                  <a:cubicBezTo>
                    <a:pt x="3452" y="240"/>
                    <a:pt x="3356" y="366"/>
                    <a:pt x="3336" y="544"/>
                  </a:cubicBezTo>
                  <a:cubicBezTo>
                    <a:pt x="3291" y="950"/>
                    <a:pt x="3067" y="1327"/>
                    <a:pt x="2734" y="1556"/>
                  </a:cubicBezTo>
                  <a:cubicBezTo>
                    <a:pt x="2430" y="1764"/>
                    <a:pt x="2380" y="2023"/>
                    <a:pt x="2555" y="2483"/>
                  </a:cubicBezTo>
                  <a:cubicBezTo>
                    <a:pt x="2649" y="2730"/>
                    <a:pt x="2620" y="2841"/>
                    <a:pt x="2316" y="3353"/>
                  </a:cubicBezTo>
                  <a:cubicBezTo>
                    <a:pt x="2055" y="3793"/>
                    <a:pt x="1921" y="3917"/>
                    <a:pt x="1777" y="3857"/>
                  </a:cubicBezTo>
                  <a:cubicBezTo>
                    <a:pt x="1672" y="3814"/>
                    <a:pt x="1561" y="3844"/>
                    <a:pt x="1531" y="3924"/>
                  </a:cubicBezTo>
                  <a:cubicBezTo>
                    <a:pt x="1501" y="4003"/>
                    <a:pt x="1302" y="4197"/>
                    <a:pt x="1090" y="4356"/>
                  </a:cubicBezTo>
                  <a:cubicBezTo>
                    <a:pt x="878" y="4515"/>
                    <a:pt x="664" y="4768"/>
                    <a:pt x="615" y="4920"/>
                  </a:cubicBezTo>
                  <a:cubicBezTo>
                    <a:pt x="472" y="5357"/>
                    <a:pt x="509" y="6012"/>
                    <a:pt x="692" y="6283"/>
                  </a:cubicBezTo>
                  <a:cubicBezTo>
                    <a:pt x="842" y="6506"/>
                    <a:pt x="917" y="7095"/>
                    <a:pt x="964" y="8403"/>
                  </a:cubicBezTo>
                  <a:cubicBezTo>
                    <a:pt x="969" y="8554"/>
                    <a:pt x="1079" y="8685"/>
                    <a:pt x="1252" y="8746"/>
                  </a:cubicBezTo>
                  <a:cubicBezTo>
                    <a:pt x="1650" y="8886"/>
                    <a:pt x="1664" y="8915"/>
                    <a:pt x="1526" y="9351"/>
                  </a:cubicBezTo>
                  <a:cubicBezTo>
                    <a:pt x="1457" y="9567"/>
                    <a:pt x="1400" y="9817"/>
                    <a:pt x="1399" y="9907"/>
                  </a:cubicBezTo>
                  <a:cubicBezTo>
                    <a:pt x="1399" y="10001"/>
                    <a:pt x="1751" y="10182"/>
                    <a:pt x="2219" y="10328"/>
                  </a:cubicBezTo>
                  <a:lnTo>
                    <a:pt x="3041" y="10581"/>
                  </a:lnTo>
                  <a:lnTo>
                    <a:pt x="3750" y="12137"/>
                  </a:lnTo>
                  <a:lnTo>
                    <a:pt x="4460" y="13692"/>
                  </a:lnTo>
                  <a:lnTo>
                    <a:pt x="4460" y="16187"/>
                  </a:lnTo>
                  <a:cubicBezTo>
                    <a:pt x="4460" y="17558"/>
                    <a:pt x="4433" y="18722"/>
                    <a:pt x="4402" y="18774"/>
                  </a:cubicBezTo>
                  <a:cubicBezTo>
                    <a:pt x="4370" y="18826"/>
                    <a:pt x="4296" y="18800"/>
                    <a:pt x="4235" y="18716"/>
                  </a:cubicBezTo>
                  <a:cubicBezTo>
                    <a:pt x="4158" y="18612"/>
                    <a:pt x="3925" y="18610"/>
                    <a:pt x="3484" y="18708"/>
                  </a:cubicBezTo>
                  <a:cubicBezTo>
                    <a:pt x="3131" y="18785"/>
                    <a:pt x="2202" y="18927"/>
                    <a:pt x="1420" y="19027"/>
                  </a:cubicBezTo>
                  <a:lnTo>
                    <a:pt x="0" y="19212"/>
                  </a:lnTo>
                  <a:lnTo>
                    <a:pt x="0" y="20407"/>
                  </a:lnTo>
                  <a:lnTo>
                    <a:pt x="0" y="21600"/>
                  </a:lnTo>
                  <a:lnTo>
                    <a:pt x="10800" y="21600"/>
                  </a:lnTo>
                  <a:lnTo>
                    <a:pt x="21600" y="21600"/>
                  </a:lnTo>
                  <a:lnTo>
                    <a:pt x="21600" y="20171"/>
                  </a:lnTo>
                  <a:lnTo>
                    <a:pt x="21600" y="18739"/>
                  </a:lnTo>
                  <a:lnTo>
                    <a:pt x="21316" y="18662"/>
                  </a:lnTo>
                  <a:cubicBezTo>
                    <a:pt x="21159" y="18619"/>
                    <a:pt x="20854" y="18566"/>
                    <a:pt x="20638" y="18546"/>
                  </a:cubicBezTo>
                  <a:lnTo>
                    <a:pt x="20245" y="18509"/>
                  </a:lnTo>
                  <a:lnTo>
                    <a:pt x="20236" y="17936"/>
                  </a:lnTo>
                  <a:cubicBezTo>
                    <a:pt x="20224" y="17207"/>
                    <a:pt x="20506" y="16282"/>
                    <a:pt x="20740" y="16282"/>
                  </a:cubicBezTo>
                  <a:cubicBezTo>
                    <a:pt x="20880" y="16282"/>
                    <a:pt x="20906" y="16199"/>
                    <a:pt x="20884" y="15818"/>
                  </a:cubicBezTo>
                  <a:lnTo>
                    <a:pt x="20857" y="15354"/>
                  </a:lnTo>
                  <a:lnTo>
                    <a:pt x="19993" y="15040"/>
                  </a:lnTo>
                  <a:cubicBezTo>
                    <a:pt x="19032" y="14691"/>
                    <a:pt x="18916" y="14581"/>
                    <a:pt x="19052" y="14162"/>
                  </a:cubicBezTo>
                  <a:cubicBezTo>
                    <a:pt x="19128" y="13928"/>
                    <a:pt x="19216" y="13890"/>
                    <a:pt x="19563" y="13934"/>
                  </a:cubicBezTo>
                  <a:cubicBezTo>
                    <a:pt x="19942" y="13983"/>
                    <a:pt x="20001" y="13947"/>
                    <a:pt x="20180" y="13566"/>
                  </a:cubicBezTo>
                  <a:cubicBezTo>
                    <a:pt x="20288" y="13333"/>
                    <a:pt x="20416" y="12816"/>
                    <a:pt x="20462" y="12413"/>
                  </a:cubicBezTo>
                  <a:cubicBezTo>
                    <a:pt x="20578" y="11412"/>
                    <a:pt x="20393" y="10747"/>
                    <a:pt x="19951" y="10575"/>
                  </a:cubicBezTo>
                  <a:lnTo>
                    <a:pt x="19641" y="10454"/>
                  </a:lnTo>
                  <a:lnTo>
                    <a:pt x="19637" y="8919"/>
                  </a:lnTo>
                  <a:cubicBezTo>
                    <a:pt x="19634" y="7748"/>
                    <a:pt x="19602" y="7334"/>
                    <a:pt x="19502" y="7176"/>
                  </a:cubicBezTo>
                  <a:cubicBezTo>
                    <a:pt x="19430" y="7062"/>
                    <a:pt x="16714" y="5855"/>
                    <a:pt x="13467" y="4494"/>
                  </a:cubicBezTo>
                  <a:cubicBezTo>
                    <a:pt x="8293" y="2325"/>
                    <a:pt x="7467" y="2015"/>
                    <a:pt x="6777" y="1982"/>
                  </a:cubicBezTo>
                  <a:cubicBezTo>
                    <a:pt x="6344" y="1961"/>
                    <a:pt x="5695" y="1814"/>
                    <a:pt x="5334" y="1656"/>
                  </a:cubicBezTo>
                  <a:lnTo>
                    <a:pt x="4679" y="1368"/>
                  </a:lnTo>
                  <a:lnTo>
                    <a:pt x="4649" y="824"/>
                  </a:lnTo>
                  <a:cubicBezTo>
                    <a:pt x="4634" y="523"/>
                    <a:pt x="4556" y="190"/>
                    <a:pt x="4476" y="89"/>
                  </a:cubicBezTo>
                  <a:cubicBezTo>
                    <a:pt x="4446" y="53"/>
                    <a:pt x="4375" y="25"/>
                    <a:pt x="4267" y="0"/>
                  </a:cubicBezTo>
                  <a:close/>
                  <a:moveTo>
                    <a:pt x="5143" y="12203"/>
                  </a:moveTo>
                  <a:cubicBezTo>
                    <a:pt x="5182" y="12163"/>
                    <a:pt x="5635" y="12684"/>
                    <a:pt x="6149" y="13358"/>
                  </a:cubicBezTo>
                  <a:lnTo>
                    <a:pt x="7083" y="14582"/>
                  </a:lnTo>
                  <a:lnTo>
                    <a:pt x="7083" y="16000"/>
                  </a:lnTo>
                  <a:cubicBezTo>
                    <a:pt x="7083" y="16845"/>
                    <a:pt x="7047" y="17453"/>
                    <a:pt x="6992" y="17509"/>
                  </a:cubicBezTo>
                  <a:cubicBezTo>
                    <a:pt x="6850" y="17653"/>
                    <a:pt x="5212" y="17770"/>
                    <a:pt x="5138" y="17642"/>
                  </a:cubicBezTo>
                  <a:cubicBezTo>
                    <a:pt x="5049" y="17489"/>
                    <a:pt x="5054" y="12294"/>
                    <a:pt x="5143" y="12203"/>
                  </a:cubicBezTo>
                  <a:close/>
                </a:path>
              </a:pathLst>
            </a:custGeom>
            <a:ln w="12700" cap="flat">
              <a:noFill/>
              <a:miter lim="400000"/>
            </a:ln>
            <a:effectLst/>
          </p:spPr>
        </p:pic>
      </p:grpSp>
      <p:pic>
        <p:nvPicPr>
          <p:cNvPr id="2" name="Imagen 1">
            <a:extLst>
              <a:ext uri="{FF2B5EF4-FFF2-40B4-BE49-F238E27FC236}">
                <a16:creationId xmlns:a16="http://schemas.microsoft.com/office/drawing/2014/main" id="{0516118B-34C6-E369-4292-595E61C831D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32911" y="286044"/>
            <a:ext cx="1351281" cy="1148589"/>
          </a:xfrm>
          <a:prstGeom prst="rect">
            <a:avLst/>
          </a:prstGeom>
        </p:spPr>
      </p:pic>
      <p:sp>
        <p:nvSpPr>
          <p:cNvPr id="3" name="Rectángulo 2">
            <a:extLst>
              <a:ext uri="{FF2B5EF4-FFF2-40B4-BE49-F238E27FC236}">
                <a16:creationId xmlns:a16="http://schemas.microsoft.com/office/drawing/2014/main" id="{2C28ED00-744F-1BA1-058F-486FF7CEC6B7}"/>
              </a:ext>
            </a:extLst>
          </p:cNvPr>
          <p:cNvSpPr/>
          <p:nvPr/>
        </p:nvSpPr>
        <p:spPr>
          <a:xfrm>
            <a:off x="-7799" y="1"/>
            <a:ext cx="331650" cy="6857999"/>
          </a:xfrm>
          <a:prstGeom prst="rect">
            <a:avLst/>
          </a:prstGeom>
          <a:solidFill>
            <a:srgbClr val="0BA18A"/>
          </a:solidFill>
          <a:ln w="25400" cap="flat">
            <a:solidFill>
              <a:srgbClr val="0BA18A"/>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s-MX" sz="1800" b="0" i="0" u="none" strike="noStrike" cap="none" spc="0" normalizeH="0" baseline="0">
              <a:ln>
                <a:noFill/>
              </a:ln>
              <a:solidFill>
                <a:srgbClr val="000000"/>
              </a:solidFill>
              <a:effectLst/>
              <a:uFillTx/>
              <a:latin typeface="+mn-lt"/>
              <a:ea typeface="+mn-ea"/>
              <a:cs typeface="+mn-cs"/>
              <a:sym typeface="Calibri"/>
            </a:endParaRPr>
          </a:p>
        </p:txBody>
      </p:sp>
    </p:spTree>
  </p:cSld>
  <p:clrMapOvr>
    <a:masterClrMapping/>
  </p:clrMapOvr>
  <mc:AlternateContent xmlns:mc="http://schemas.openxmlformats.org/markup-compatibility/2006" xmlns:p14="http://schemas.microsoft.com/office/powerpoint/2010/main">
    <mc:Choice Requires="p14">
      <p:transition spd="med">
        <p:push dir="u"/>
      </p:transition>
    </mc:Choice>
    <mc:Fallback xmlns="" xmlns:m="http://schemas.openxmlformats.org/officeDocument/2006/math" xmlns:a14="http://schemas.microsoft.com/office/drawing/2010/main">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1" nodeType="clickEffect">
                                  <p:stCondLst>
                                    <p:cond delay="0"/>
                                  </p:stCondLst>
                                  <p:iterate>
                                    <p:tmAbs val="0"/>
                                  </p:iterate>
                                  <p:childTnLst>
                                    <p:set>
                                      <p:cBhvr>
                                        <p:cTn id="6" fill="hold"/>
                                        <p:tgtEl>
                                          <p:spTgt spid="644"/>
                                        </p:tgtEl>
                                        <p:attrNameLst>
                                          <p:attrName>style.visibility</p:attrName>
                                        </p:attrNameLst>
                                      </p:cBhvr>
                                      <p:to>
                                        <p:strVal val="visible"/>
                                      </p:to>
                                    </p:set>
                                    <p:anim calcmode="lin" valueType="num">
                                      <p:cBhvr>
                                        <p:cTn id="7" dur="900" fill="hold"/>
                                        <p:tgtEl>
                                          <p:spTgt spid="644"/>
                                        </p:tgtEl>
                                        <p:attrNameLst>
                                          <p:attrName>ppt_w</p:attrName>
                                        </p:attrNameLst>
                                      </p:cBhvr>
                                      <p:tavLst>
                                        <p:tav tm="0">
                                          <p:val>
                                            <p:fltVal val="0"/>
                                          </p:val>
                                        </p:tav>
                                        <p:tav tm="100000">
                                          <p:val>
                                            <p:strVal val="#ppt_w"/>
                                          </p:val>
                                        </p:tav>
                                      </p:tavLst>
                                    </p:anim>
                                    <p:anim calcmode="lin" valueType="num">
                                      <p:cBhvr>
                                        <p:cTn id="8" dur="900" fill="hold"/>
                                        <p:tgtEl>
                                          <p:spTgt spid="64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4" grpId="1" animBg="1" advAuto="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46" name="テキスト ボックス 9"/>
          <p:cNvSpPr txBox="1"/>
          <p:nvPr/>
        </p:nvSpPr>
        <p:spPr>
          <a:xfrm>
            <a:off x="4545927" y="609833"/>
            <a:ext cx="3100146" cy="4801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lvl1pPr algn="ctr">
              <a:lnSpc>
                <a:spcPct val="90000"/>
              </a:lnSpc>
              <a:spcBef>
                <a:spcPts val="1000"/>
              </a:spcBef>
              <a:defRPr sz="2800" b="1"/>
            </a:lvl1pPr>
          </a:lstStyle>
          <a:p>
            <a:r>
              <a:rPr dirty="0">
                <a:solidFill>
                  <a:srgbClr val="2A8E7E"/>
                </a:solidFill>
              </a:rPr>
              <a:t>Casos de </a:t>
            </a:r>
            <a:r>
              <a:rPr dirty="0" err="1">
                <a:solidFill>
                  <a:srgbClr val="2A8E7E"/>
                </a:solidFill>
              </a:rPr>
              <a:t>Éxito</a:t>
            </a:r>
            <a:endParaRPr dirty="0">
              <a:solidFill>
                <a:srgbClr val="2A8E7E"/>
              </a:solidFill>
            </a:endParaRPr>
          </a:p>
        </p:txBody>
      </p:sp>
      <p:grpSp>
        <p:nvGrpSpPr>
          <p:cNvPr id="650" name="Grupo"/>
          <p:cNvGrpSpPr/>
          <p:nvPr/>
        </p:nvGrpSpPr>
        <p:grpSpPr>
          <a:xfrm>
            <a:off x="4648832" y="1433677"/>
            <a:ext cx="3275996" cy="4342038"/>
            <a:chOff x="0" y="0"/>
            <a:chExt cx="3275994" cy="4342037"/>
          </a:xfrm>
        </p:grpSpPr>
        <p:sp>
          <p:nvSpPr>
            <p:cNvPr id="647" name="テキスト ボックス 12"/>
            <p:cNvSpPr txBox="1"/>
            <p:nvPr/>
          </p:nvSpPr>
          <p:spPr>
            <a:xfrm>
              <a:off x="587577" y="2479865"/>
              <a:ext cx="1990923" cy="30059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nSpc>
                  <a:spcPct val="90000"/>
                </a:lnSpc>
                <a:spcBef>
                  <a:spcPts val="1000"/>
                </a:spcBef>
                <a:defRPr sz="1600" b="1"/>
              </a:lvl1pPr>
            </a:lstStyle>
            <a:p>
              <a:r>
                <a:rPr dirty="0"/>
                <a:t>RASTRO MUNICIPAL</a:t>
              </a:r>
            </a:p>
          </p:txBody>
        </p:sp>
        <p:sp>
          <p:nvSpPr>
            <p:cNvPr id="648" name="テキスト ボックス 12"/>
            <p:cNvSpPr txBox="1"/>
            <p:nvPr/>
          </p:nvSpPr>
          <p:spPr>
            <a:xfrm>
              <a:off x="-1" y="2798334"/>
              <a:ext cx="3275996" cy="154370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p>
              <a:pPr defTabSz="457200">
                <a:spcBef>
                  <a:spcPts val="1200"/>
                </a:spcBef>
                <a:defRPr sz="1200"/>
              </a:pPr>
              <a:r>
                <a:rPr dirty="0"/>
                <a:t>Una planta que </a:t>
              </a:r>
              <a:r>
                <a:rPr dirty="0" err="1"/>
                <a:t>recibe</a:t>
              </a:r>
              <a:r>
                <a:rPr dirty="0"/>
                <a:t> </a:t>
              </a:r>
              <a:r>
                <a:rPr dirty="0" err="1"/>
                <a:t>aguas</a:t>
              </a:r>
              <a:r>
                <a:rPr dirty="0"/>
                <a:t> </a:t>
              </a:r>
              <a:r>
                <a:rPr dirty="0" err="1"/>
                <a:t>residuales</a:t>
              </a:r>
              <a:r>
                <a:rPr dirty="0"/>
                <a:t> con un </a:t>
              </a:r>
              <a:r>
                <a:rPr dirty="0" err="1"/>
                <a:t>lodo</a:t>
              </a:r>
              <a:r>
                <a:rPr dirty="0"/>
                <a:t> </a:t>
              </a:r>
              <a:r>
                <a:rPr dirty="0" err="1"/>
                <a:t>bastante</a:t>
              </a:r>
              <a:r>
                <a:rPr dirty="0"/>
                <a:t> </a:t>
              </a:r>
              <a:r>
                <a:rPr dirty="0" err="1"/>
                <a:t>característico</a:t>
              </a:r>
              <a:r>
                <a:rPr dirty="0"/>
                <a:t>, </a:t>
              </a:r>
              <a:r>
                <a:rPr dirty="0" err="1"/>
                <a:t>presentó</a:t>
              </a:r>
              <a:r>
                <a:rPr dirty="0"/>
                <a:t> una </a:t>
              </a:r>
              <a:r>
                <a:rPr dirty="0" err="1"/>
                <a:t>cantidad</a:t>
              </a:r>
              <a:r>
                <a:rPr dirty="0"/>
                <a:t> </a:t>
              </a:r>
              <a:r>
                <a:rPr dirty="0" err="1"/>
                <a:t>alta</a:t>
              </a:r>
              <a:r>
                <a:rPr dirty="0"/>
                <a:t> </a:t>
              </a:r>
              <a:r>
                <a:rPr dirty="0" err="1"/>
                <a:t>en</a:t>
              </a:r>
              <a:r>
                <a:rPr dirty="0"/>
                <a:t> </a:t>
              </a:r>
              <a:r>
                <a:rPr dirty="0" err="1"/>
                <a:t>grasa</a:t>
              </a:r>
              <a:r>
                <a:rPr dirty="0"/>
                <a:t> y </a:t>
              </a:r>
              <a:r>
                <a:rPr dirty="0" err="1"/>
                <a:t>aceite</a:t>
              </a:r>
              <a:r>
                <a:rPr dirty="0"/>
                <a:t>.</a:t>
              </a:r>
            </a:p>
            <a:p>
              <a:pPr defTabSz="457200">
                <a:spcBef>
                  <a:spcPts val="1200"/>
                </a:spcBef>
                <a:defRPr sz="1200"/>
              </a:pPr>
              <a:r>
                <a:rPr dirty="0"/>
                <a:t>Se </a:t>
              </a:r>
              <a:r>
                <a:rPr dirty="0" err="1"/>
                <a:t>instaló</a:t>
              </a:r>
              <a:r>
                <a:rPr dirty="0"/>
                <a:t> un </a:t>
              </a:r>
              <a:r>
                <a:rPr dirty="0" err="1"/>
                <a:t>equipo</a:t>
              </a:r>
              <a:r>
                <a:rPr dirty="0"/>
                <a:t> VOLUTE </a:t>
              </a:r>
              <a:r>
                <a:rPr dirty="0" err="1"/>
                <a:t>Modelo</a:t>
              </a:r>
              <a:r>
                <a:rPr dirty="0"/>
                <a:t>: ES-202; </a:t>
              </a:r>
              <a:r>
                <a:rPr dirty="0" err="1"/>
                <a:t>haciendo</a:t>
              </a:r>
              <a:r>
                <a:rPr dirty="0"/>
                <a:t> </a:t>
              </a:r>
              <a:r>
                <a:rPr dirty="0" err="1"/>
                <a:t>más</a:t>
              </a:r>
              <a:r>
                <a:rPr dirty="0"/>
                <a:t> </a:t>
              </a:r>
              <a:r>
                <a:rPr dirty="0" err="1"/>
                <a:t>fácil</a:t>
              </a:r>
              <a:r>
                <a:rPr dirty="0"/>
                <a:t> </a:t>
              </a:r>
              <a:r>
                <a:rPr dirty="0" err="1"/>
                <a:t>el</a:t>
              </a:r>
              <a:r>
                <a:rPr dirty="0"/>
                <a:t> </a:t>
              </a:r>
              <a:r>
                <a:rPr dirty="0" err="1"/>
                <a:t>tratamiento</a:t>
              </a:r>
              <a:r>
                <a:rPr dirty="0"/>
                <a:t> de </a:t>
              </a:r>
              <a:r>
                <a:rPr dirty="0" err="1"/>
                <a:t>estos</a:t>
              </a:r>
              <a:r>
                <a:rPr dirty="0"/>
                <a:t> </a:t>
              </a:r>
              <a:r>
                <a:rPr dirty="0" err="1"/>
                <a:t>sólidos</a:t>
              </a:r>
              <a:r>
                <a:rPr dirty="0"/>
                <a:t>, </a:t>
              </a:r>
              <a:r>
                <a:rPr dirty="0" err="1"/>
                <a:t>requiriendo</a:t>
              </a:r>
              <a:r>
                <a:rPr dirty="0"/>
                <a:t> </a:t>
              </a:r>
              <a:r>
                <a:rPr dirty="0" err="1"/>
                <a:t>el</a:t>
              </a:r>
              <a:r>
                <a:rPr dirty="0"/>
                <a:t> </a:t>
              </a:r>
              <a:r>
                <a:rPr dirty="0" err="1"/>
                <a:t>mínimo</a:t>
              </a:r>
              <a:r>
                <a:rPr dirty="0"/>
                <a:t> </a:t>
              </a:r>
              <a:r>
                <a:rPr dirty="0" err="1"/>
                <a:t>mantenimiento</a:t>
              </a:r>
              <a:r>
                <a:rPr dirty="0"/>
                <a:t> </a:t>
              </a:r>
              <a:r>
                <a:rPr dirty="0" err="1"/>
                <a:t>en</a:t>
              </a:r>
              <a:r>
                <a:rPr dirty="0"/>
                <a:t> la </a:t>
              </a:r>
              <a:r>
                <a:rPr dirty="0" err="1"/>
                <a:t>máquina</a:t>
              </a:r>
              <a:r>
                <a:rPr dirty="0"/>
                <a:t> </a:t>
              </a:r>
              <a:r>
                <a:rPr dirty="0" err="1"/>
                <a:t>desde</a:t>
              </a:r>
              <a:r>
                <a:rPr dirty="0"/>
                <a:t> 2015.</a:t>
              </a:r>
            </a:p>
          </p:txBody>
        </p:sp>
        <p:pic>
          <p:nvPicPr>
            <p:cNvPr id="649" name="2 (2).png" descr="2 (2).png"/>
            <p:cNvPicPr>
              <a:picLocks noChangeAspect="1"/>
            </p:cNvPicPr>
            <p:nvPr/>
          </p:nvPicPr>
          <p:blipFill>
            <a:blip r:embed="rId2"/>
            <a:stretch>
              <a:fillRect/>
            </a:stretch>
          </p:blipFill>
          <p:spPr>
            <a:xfrm>
              <a:off x="448750" y="0"/>
              <a:ext cx="2268577" cy="2268576"/>
            </a:xfrm>
            <a:prstGeom prst="rect">
              <a:avLst/>
            </a:prstGeom>
            <a:ln w="12700" cap="flat">
              <a:noFill/>
              <a:miter lim="400000"/>
            </a:ln>
            <a:effectLst/>
          </p:spPr>
        </p:pic>
      </p:grpSp>
      <p:grpSp>
        <p:nvGrpSpPr>
          <p:cNvPr id="654" name="Grupo"/>
          <p:cNvGrpSpPr/>
          <p:nvPr/>
        </p:nvGrpSpPr>
        <p:grpSpPr>
          <a:xfrm>
            <a:off x="8348174" y="1420029"/>
            <a:ext cx="3275996" cy="4380138"/>
            <a:chOff x="0" y="0"/>
            <a:chExt cx="3275994" cy="4380137"/>
          </a:xfrm>
        </p:grpSpPr>
        <p:sp>
          <p:nvSpPr>
            <p:cNvPr id="651" name="テキスト ボックス 12"/>
            <p:cNvSpPr txBox="1"/>
            <p:nvPr/>
          </p:nvSpPr>
          <p:spPr>
            <a:xfrm>
              <a:off x="1187013" y="2479865"/>
              <a:ext cx="901968" cy="30059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nSpc>
                  <a:spcPct val="90000"/>
                </a:lnSpc>
                <a:spcBef>
                  <a:spcPts val="1000"/>
                </a:spcBef>
                <a:defRPr sz="1600" b="1"/>
              </a:lvl1pPr>
            </a:lstStyle>
            <a:p>
              <a:r>
                <a:rPr dirty="0"/>
                <a:t>EL POZO</a:t>
              </a:r>
            </a:p>
          </p:txBody>
        </p:sp>
        <p:sp>
          <p:nvSpPr>
            <p:cNvPr id="652" name="テキスト ボックス 12"/>
            <p:cNvSpPr txBox="1"/>
            <p:nvPr/>
          </p:nvSpPr>
          <p:spPr>
            <a:xfrm>
              <a:off x="0" y="2798334"/>
              <a:ext cx="3275995" cy="158180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p>
              <a:pPr defTabSz="457200">
                <a:spcBef>
                  <a:spcPts val="1200"/>
                </a:spcBef>
                <a:defRPr sz="1200"/>
              </a:pPr>
              <a:r>
                <a:rPr dirty="0"/>
                <a:t>Se </a:t>
              </a:r>
              <a:r>
                <a:rPr dirty="0" err="1"/>
                <a:t>instaló</a:t>
              </a:r>
              <a:r>
                <a:rPr dirty="0"/>
                <a:t> un </a:t>
              </a:r>
              <a:r>
                <a:rPr dirty="0" err="1"/>
                <a:t>equipo</a:t>
              </a:r>
              <a:r>
                <a:rPr dirty="0"/>
                <a:t> de </a:t>
              </a:r>
              <a:r>
                <a:rPr dirty="0" err="1"/>
                <a:t>deshidratación</a:t>
              </a:r>
              <a:r>
                <a:rPr dirty="0"/>
                <a:t> VOLUTE </a:t>
              </a:r>
              <a:r>
                <a:rPr dirty="0" err="1"/>
                <a:t>Modelo</a:t>
              </a:r>
              <a:r>
                <a:rPr dirty="0"/>
                <a:t>: ES-301, </a:t>
              </a:r>
              <a:r>
                <a:rPr dirty="0" err="1"/>
                <a:t>el</a:t>
              </a:r>
              <a:r>
                <a:rPr dirty="0"/>
                <a:t> </a:t>
              </a:r>
              <a:r>
                <a:rPr dirty="0" err="1"/>
                <a:t>cuál</a:t>
              </a:r>
              <a:r>
                <a:rPr dirty="0"/>
                <a:t> se </a:t>
              </a:r>
              <a:r>
                <a:rPr dirty="0" err="1"/>
                <a:t>instaló</a:t>
              </a:r>
              <a:r>
                <a:rPr dirty="0"/>
                <a:t> </a:t>
              </a:r>
              <a:r>
                <a:rPr dirty="0" err="1"/>
                <a:t>desde</a:t>
              </a:r>
              <a:r>
                <a:rPr dirty="0"/>
                <a:t> 2015 </a:t>
              </a:r>
              <a:r>
                <a:rPr dirty="0" err="1"/>
                <a:t>requiriendo</a:t>
              </a:r>
              <a:r>
                <a:rPr dirty="0"/>
                <a:t> un </a:t>
              </a:r>
              <a:r>
                <a:rPr dirty="0" err="1"/>
                <a:t>mínimo</a:t>
              </a:r>
              <a:r>
                <a:rPr dirty="0"/>
                <a:t> </a:t>
              </a:r>
              <a:r>
                <a:rPr dirty="0" err="1"/>
                <a:t>mantenimiento</a:t>
              </a:r>
              <a:r>
                <a:rPr dirty="0"/>
                <a:t> hasta la </a:t>
              </a:r>
              <a:r>
                <a:rPr dirty="0" err="1"/>
                <a:t>fecha</a:t>
              </a:r>
              <a:r>
                <a:rPr dirty="0"/>
                <a:t>. Los resultados del </a:t>
              </a:r>
              <a:r>
                <a:rPr dirty="0" err="1"/>
                <a:t>desaguado</a:t>
              </a:r>
              <a:r>
                <a:rPr dirty="0"/>
                <a:t> de </a:t>
              </a:r>
              <a:r>
                <a:rPr dirty="0" err="1"/>
                <a:t>lodos</a:t>
              </a:r>
              <a:r>
                <a:rPr dirty="0"/>
                <a:t> </a:t>
              </a:r>
              <a:r>
                <a:rPr dirty="0" err="1"/>
                <a:t>fueron</a:t>
              </a:r>
              <a:r>
                <a:rPr dirty="0"/>
                <a:t>:</a:t>
              </a:r>
            </a:p>
            <a:p>
              <a:pPr marL="457200" indent="-317500" defTabSz="457200">
                <a:buSzPct val="100000"/>
                <a:buFont typeface="Times Roman"/>
                <a:buChar char="•"/>
                <a:defRPr sz="1200"/>
              </a:pPr>
              <a:r>
                <a:rPr dirty="0" err="1"/>
                <a:t>Humedad</a:t>
              </a:r>
              <a:r>
                <a:rPr dirty="0"/>
                <a:t> </a:t>
              </a:r>
              <a:r>
                <a:rPr dirty="0" err="1"/>
                <a:t>en</a:t>
              </a:r>
              <a:r>
                <a:rPr dirty="0"/>
                <a:t> la torta de </a:t>
              </a:r>
              <a:r>
                <a:rPr dirty="0" err="1"/>
                <a:t>lodos</a:t>
              </a:r>
              <a:r>
                <a:rPr dirty="0"/>
                <a:t> al 80%</a:t>
              </a:r>
            </a:p>
            <a:p>
              <a:pPr marL="457200" indent="-317500" defTabSz="457200">
                <a:buSzPct val="100000"/>
                <a:buFont typeface="Times Roman"/>
                <a:buChar char="•"/>
                <a:defRPr sz="1200"/>
              </a:pPr>
              <a:r>
                <a:rPr dirty="0" err="1"/>
                <a:t>Concentración</a:t>
              </a:r>
              <a:r>
                <a:rPr dirty="0"/>
                <a:t> de </a:t>
              </a:r>
              <a:r>
                <a:rPr dirty="0" err="1"/>
                <a:t>sólidos</a:t>
              </a:r>
              <a:r>
                <a:rPr dirty="0"/>
                <a:t> de torta de </a:t>
              </a:r>
              <a:r>
                <a:rPr dirty="0" err="1"/>
                <a:t>lodos</a:t>
              </a:r>
              <a:r>
                <a:rPr dirty="0"/>
                <a:t> al 20%</a:t>
              </a:r>
            </a:p>
          </p:txBody>
        </p:sp>
        <p:pic>
          <p:nvPicPr>
            <p:cNvPr id="653" name="2 (3).png" descr="2 (3).png"/>
            <p:cNvPicPr>
              <a:picLocks noChangeAspect="1"/>
            </p:cNvPicPr>
            <p:nvPr/>
          </p:nvPicPr>
          <p:blipFill>
            <a:blip r:embed="rId3"/>
            <a:stretch>
              <a:fillRect/>
            </a:stretch>
          </p:blipFill>
          <p:spPr>
            <a:xfrm>
              <a:off x="503709" y="0"/>
              <a:ext cx="2268577" cy="2268576"/>
            </a:xfrm>
            <a:prstGeom prst="rect">
              <a:avLst/>
            </a:prstGeom>
            <a:ln w="12700" cap="flat">
              <a:noFill/>
              <a:miter lim="400000"/>
            </a:ln>
            <a:effectLst/>
          </p:spPr>
        </p:pic>
      </p:grpSp>
      <p:grpSp>
        <p:nvGrpSpPr>
          <p:cNvPr id="658" name="Grupo"/>
          <p:cNvGrpSpPr/>
          <p:nvPr/>
        </p:nvGrpSpPr>
        <p:grpSpPr>
          <a:xfrm>
            <a:off x="827872" y="1420029"/>
            <a:ext cx="3275996" cy="4532538"/>
            <a:chOff x="0" y="0"/>
            <a:chExt cx="3275994" cy="4532537"/>
          </a:xfrm>
        </p:grpSpPr>
        <p:sp>
          <p:nvSpPr>
            <p:cNvPr id="655" name="テキスト ボックス 12"/>
            <p:cNvSpPr txBox="1"/>
            <p:nvPr/>
          </p:nvSpPr>
          <p:spPr>
            <a:xfrm>
              <a:off x="-1" y="2798334"/>
              <a:ext cx="3275996" cy="173420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p>
              <a:pPr algn="just" defTabSz="457200">
                <a:spcBef>
                  <a:spcPts val="1200"/>
                </a:spcBef>
                <a:defRPr sz="1200"/>
              </a:pPr>
              <a:r>
                <a:rPr dirty="0"/>
                <a:t>La </a:t>
              </a:r>
              <a:r>
                <a:rPr dirty="0" err="1"/>
                <a:t>recepción</a:t>
              </a:r>
              <a:r>
                <a:rPr dirty="0"/>
                <a:t> de </a:t>
              </a:r>
              <a:r>
                <a:rPr dirty="0" err="1"/>
                <a:t>vinazas</a:t>
              </a:r>
              <a:r>
                <a:rPr dirty="0"/>
                <a:t> PTAR de Campo Azul, </a:t>
              </a:r>
              <a:r>
                <a:rPr dirty="0" err="1"/>
                <a:t>generaba</a:t>
              </a:r>
              <a:r>
                <a:rPr dirty="0"/>
                <a:t> una </a:t>
              </a:r>
              <a:r>
                <a:rPr dirty="0" err="1"/>
                <a:t>problemática</a:t>
              </a:r>
              <a:r>
                <a:rPr dirty="0"/>
                <a:t> </a:t>
              </a:r>
              <a:r>
                <a:rPr dirty="0" err="1"/>
                <a:t>en</a:t>
              </a:r>
              <a:r>
                <a:rPr dirty="0"/>
                <a:t> </a:t>
              </a:r>
              <a:r>
                <a:rPr dirty="0" err="1"/>
                <a:t>el</a:t>
              </a:r>
              <a:r>
                <a:rPr dirty="0"/>
                <a:t> </a:t>
              </a:r>
              <a:r>
                <a:rPr dirty="0" err="1"/>
                <a:t>funcionamiento</a:t>
              </a:r>
              <a:r>
                <a:rPr dirty="0"/>
                <a:t> </a:t>
              </a:r>
              <a:r>
                <a:rPr dirty="0" err="1"/>
                <a:t>adecuado</a:t>
              </a:r>
              <a:r>
                <a:rPr dirty="0"/>
                <a:t> de la planta, </a:t>
              </a:r>
              <a:r>
                <a:rPr dirty="0" err="1"/>
                <a:t>saturando</a:t>
              </a:r>
              <a:r>
                <a:rPr dirty="0"/>
                <a:t> </a:t>
              </a:r>
              <a:r>
                <a:rPr dirty="0" err="1"/>
                <a:t>su</a:t>
              </a:r>
              <a:r>
                <a:rPr dirty="0"/>
                <a:t> </a:t>
              </a:r>
              <a:r>
                <a:rPr dirty="0" err="1"/>
                <a:t>sistema</a:t>
              </a:r>
              <a:r>
                <a:rPr dirty="0"/>
                <a:t> con material </a:t>
              </a:r>
              <a:r>
                <a:rPr dirty="0" err="1"/>
                <a:t>orgánico</a:t>
              </a:r>
              <a:r>
                <a:rPr dirty="0"/>
                <a:t>.</a:t>
              </a:r>
            </a:p>
            <a:p>
              <a:pPr algn="just" defTabSz="457200">
                <a:spcBef>
                  <a:spcPts val="1200"/>
                </a:spcBef>
                <a:defRPr sz="1200"/>
              </a:pPr>
              <a:r>
                <a:rPr dirty="0"/>
                <a:t>Se </a:t>
              </a:r>
              <a:r>
                <a:rPr dirty="0" err="1"/>
                <a:t>instaló</a:t>
              </a:r>
              <a:r>
                <a:rPr dirty="0"/>
                <a:t> un </a:t>
              </a:r>
              <a:r>
                <a:rPr dirty="0" err="1"/>
                <a:t>equipo</a:t>
              </a:r>
              <a:r>
                <a:rPr dirty="0"/>
                <a:t> VOLUTE DUO RVP-802, </a:t>
              </a:r>
              <a:r>
                <a:rPr dirty="0" err="1"/>
                <a:t>como</a:t>
              </a:r>
              <a:r>
                <a:rPr dirty="0"/>
                <a:t> un </a:t>
              </a:r>
              <a:r>
                <a:rPr dirty="0" err="1"/>
                <a:t>proceso</a:t>
              </a:r>
              <a:r>
                <a:rPr dirty="0"/>
                <a:t> </a:t>
              </a:r>
              <a:r>
                <a:rPr dirty="0" err="1"/>
                <a:t>primario</a:t>
              </a:r>
              <a:r>
                <a:rPr dirty="0"/>
                <a:t> de </a:t>
              </a:r>
              <a:r>
                <a:rPr dirty="0" err="1"/>
                <a:t>cribado</a:t>
              </a:r>
              <a:r>
                <a:rPr dirty="0"/>
                <a:t> con una </a:t>
              </a:r>
              <a:r>
                <a:rPr dirty="0" err="1"/>
                <a:t>retención</a:t>
              </a:r>
              <a:r>
                <a:rPr dirty="0"/>
                <a:t> superior al 90% de </a:t>
              </a:r>
              <a:r>
                <a:rPr dirty="0" err="1"/>
                <a:t>sólidos</a:t>
              </a:r>
              <a:r>
                <a:rPr dirty="0"/>
                <a:t> </a:t>
              </a:r>
              <a:r>
                <a:rPr dirty="0" err="1"/>
                <a:t>en</a:t>
              </a:r>
              <a:r>
                <a:rPr dirty="0"/>
                <a:t> las </a:t>
              </a:r>
              <a:r>
                <a:rPr dirty="0" err="1"/>
                <a:t>vinazas</a:t>
              </a:r>
              <a:r>
                <a:rPr dirty="0"/>
                <a:t> </a:t>
              </a:r>
              <a:r>
                <a:rPr dirty="0" err="1"/>
                <a:t>haciendo</a:t>
              </a:r>
              <a:r>
                <a:rPr dirty="0"/>
                <a:t> </a:t>
              </a:r>
              <a:r>
                <a:rPr dirty="0" err="1"/>
                <a:t>más</a:t>
              </a:r>
              <a:r>
                <a:rPr dirty="0"/>
                <a:t> </a:t>
              </a:r>
              <a:r>
                <a:rPr dirty="0" err="1"/>
                <a:t>fácil</a:t>
              </a:r>
              <a:r>
                <a:rPr dirty="0"/>
                <a:t> </a:t>
              </a:r>
              <a:r>
                <a:rPr dirty="0" err="1"/>
                <a:t>el</a:t>
              </a:r>
              <a:r>
                <a:rPr dirty="0"/>
                <a:t> </a:t>
              </a:r>
              <a:r>
                <a:rPr dirty="0" err="1"/>
                <a:t>tratamiento</a:t>
              </a:r>
              <a:r>
                <a:rPr dirty="0"/>
                <a:t> de </a:t>
              </a:r>
              <a:r>
                <a:rPr dirty="0" err="1"/>
                <a:t>su</a:t>
              </a:r>
              <a:r>
                <a:rPr dirty="0"/>
                <a:t> </a:t>
              </a:r>
              <a:r>
                <a:rPr dirty="0" err="1"/>
                <a:t>agua</a:t>
              </a:r>
              <a:r>
                <a:rPr dirty="0"/>
                <a:t> PTAR.</a:t>
              </a:r>
            </a:p>
          </p:txBody>
        </p:sp>
        <p:sp>
          <p:nvSpPr>
            <p:cNvPr id="656" name="テキスト ボックス 12"/>
            <p:cNvSpPr txBox="1"/>
            <p:nvPr/>
          </p:nvSpPr>
          <p:spPr>
            <a:xfrm>
              <a:off x="904867" y="2479865"/>
              <a:ext cx="1466261" cy="30059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nSpc>
                  <a:spcPct val="90000"/>
                </a:lnSpc>
                <a:spcBef>
                  <a:spcPts val="1000"/>
                </a:spcBef>
                <a:defRPr sz="1600" b="1"/>
              </a:lvl1pPr>
            </a:lstStyle>
            <a:p>
              <a:r>
                <a:rPr dirty="0"/>
                <a:t>CAMPO AZUL</a:t>
              </a:r>
            </a:p>
          </p:txBody>
        </p:sp>
        <p:pic>
          <p:nvPicPr>
            <p:cNvPr id="657" name="2.png" descr="2.png"/>
            <p:cNvPicPr>
              <a:picLocks noChangeAspect="1"/>
            </p:cNvPicPr>
            <p:nvPr/>
          </p:nvPicPr>
          <p:blipFill>
            <a:blip r:embed="rId4"/>
            <a:stretch>
              <a:fillRect/>
            </a:stretch>
          </p:blipFill>
          <p:spPr>
            <a:xfrm>
              <a:off x="503709" y="0"/>
              <a:ext cx="2268576" cy="2268576"/>
            </a:xfrm>
            <a:prstGeom prst="rect">
              <a:avLst/>
            </a:prstGeom>
            <a:ln w="12700" cap="flat">
              <a:noFill/>
              <a:miter lim="400000"/>
            </a:ln>
            <a:effectLst/>
          </p:spPr>
        </p:pic>
      </p:grpSp>
      <p:pic>
        <p:nvPicPr>
          <p:cNvPr id="2" name="Imagen 1">
            <a:extLst>
              <a:ext uri="{FF2B5EF4-FFF2-40B4-BE49-F238E27FC236}">
                <a16:creationId xmlns:a16="http://schemas.microsoft.com/office/drawing/2014/main" id="{97C682D8-B85B-2ADB-1C48-654A99D6DA1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61486" y="86019"/>
            <a:ext cx="1351281" cy="1148589"/>
          </a:xfrm>
          <a:prstGeom prst="rect">
            <a:avLst/>
          </a:prstGeom>
        </p:spPr>
      </p:pic>
      <p:sp>
        <p:nvSpPr>
          <p:cNvPr id="3" name="Rectángulo 2">
            <a:extLst>
              <a:ext uri="{FF2B5EF4-FFF2-40B4-BE49-F238E27FC236}">
                <a16:creationId xmlns:a16="http://schemas.microsoft.com/office/drawing/2014/main" id="{B715221C-4738-D233-2535-282723B35B3A}"/>
              </a:ext>
            </a:extLst>
          </p:cNvPr>
          <p:cNvSpPr/>
          <p:nvPr/>
        </p:nvSpPr>
        <p:spPr>
          <a:xfrm>
            <a:off x="-7799" y="1"/>
            <a:ext cx="331650" cy="6857999"/>
          </a:xfrm>
          <a:prstGeom prst="rect">
            <a:avLst/>
          </a:prstGeom>
          <a:solidFill>
            <a:srgbClr val="0BA18A"/>
          </a:solidFill>
          <a:ln w="25400" cap="flat">
            <a:solidFill>
              <a:srgbClr val="0BA18A"/>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s-MX" sz="1800" b="0" i="0" u="none" strike="noStrike" cap="none" spc="0" normalizeH="0" baseline="0">
              <a:ln>
                <a:noFill/>
              </a:ln>
              <a:solidFill>
                <a:srgbClr val="000000"/>
              </a:solidFill>
              <a:effectLst/>
              <a:uFillTx/>
              <a:latin typeface="+mn-lt"/>
              <a:ea typeface="+mn-ea"/>
              <a:cs typeface="+mn-cs"/>
              <a:sym typeface="Calibri"/>
            </a:endParaRPr>
          </a:p>
        </p:txBody>
      </p:sp>
    </p:spTree>
  </p:cSld>
  <p:clrMapOvr>
    <a:masterClrMapping/>
  </p:clrMapOvr>
  <mc:AlternateContent xmlns:mc="http://schemas.openxmlformats.org/markup-compatibility/2006" xmlns:p14="http://schemas.microsoft.com/office/powerpoint/2010/main">
    <mc:Choice Requires="p14">
      <p:transition spd="slow" p14:dur="1200">
        <p:push dir="u"/>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1" nodeType="clickEffect">
                                  <p:stCondLst>
                                    <p:cond delay="0"/>
                                  </p:stCondLst>
                                  <p:iterate>
                                    <p:tmAbs val="0"/>
                                  </p:iterate>
                                  <p:childTnLst>
                                    <p:set>
                                      <p:cBhvr>
                                        <p:cTn id="6" fill="hold"/>
                                        <p:tgtEl>
                                          <p:spTgt spid="658"/>
                                        </p:tgtEl>
                                        <p:attrNameLst>
                                          <p:attrName>style.visibility</p:attrName>
                                        </p:attrNameLst>
                                      </p:cBhvr>
                                      <p:to>
                                        <p:strVal val="visible"/>
                                      </p:to>
                                    </p:set>
                                    <p:anim calcmode="lin" valueType="num">
                                      <p:cBhvr>
                                        <p:cTn id="7" dur="900" fill="hold"/>
                                        <p:tgtEl>
                                          <p:spTgt spid="658"/>
                                        </p:tgtEl>
                                        <p:attrNameLst>
                                          <p:attrName>ppt_w</p:attrName>
                                        </p:attrNameLst>
                                      </p:cBhvr>
                                      <p:tavLst>
                                        <p:tav tm="0">
                                          <p:val>
                                            <p:fltVal val="0"/>
                                          </p:val>
                                        </p:tav>
                                        <p:tav tm="100000">
                                          <p:val>
                                            <p:strVal val="#ppt_w"/>
                                          </p:val>
                                        </p:tav>
                                      </p:tavLst>
                                    </p:anim>
                                    <p:anim calcmode="lin" valueType="num">
                                      <p:cBhvr>
                                        <p:cTn id="8" dur="900" fill="hold"/>
                                        <p:tgtEl>
                                          <p:spTgt spid="658"/>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2" nodeType="clickEffect">
                                  <p:stCondLst>
                                    <p:cond delay="0"/>
                                  </p:stCondLst>
                                  <p:iterate>
                                    <p:tmAbs val="0"/>
                                  </p:iterate>
                                  <p:childTnLst>
                                    <p:set>
                                      <p:cBhvr>
                                        <p:cTn id="12" fill="hold"/>
                                        <p:tgtEl>
                                          <p:spTgt spid="650"/>
                                        </p:tgtEl>
                                        <p:attrNameLst>
                                          <p:attrName>style.visibility</p:attrName>
                                        </p:attrNameLst>
                                      </p:cBhvr>
                                      <p:to>
                                        <p:strVal val="visible"/>
                                      </p:to>
                                    </p:set>
                                    <p:anim calcmode="lin" valueType="num">
                                      <p:cBhvr>
                                        <p:cTn id="13" dur="900" fill="hold"/>
                                        <p:tgtEl>
                                          <p:spTgt spid="650"/>
                                        </p:tgtEl>
                                        <p:attrNameLst>
                                          <p:attrName>ppt_w</p:attrName>
                                        </p:attrNameLst>
                                      </p:cBhvr>
                                      <p:tavLst>
                                        <p:tav tm="0">
                                          <p:val>
                                            <p:fltVal val="0"/>
                                          </p:val>
                                        </p:tav>
                                        <p:tav tm="100000">
                                          <p:val>
                                            <p:strVal val="#ppt_w"/>
                                          </p:val>
                                        </p:tav>
                                      </p:tavLst>
                                    </p:anim>
                                    <p:anim calcmode="lin" valueType="num">
                                      <p:cBhvr>
                                        <p:cTn id="14" dur="900" fill="hold"/>
                                        <p:tgtEl>
                                          <p:spTgt spid="650"/>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3" nodeType="clickEffect">
                                  <p:stCondLst>
                                    <p:cond delay="0"/>
                                  </p:stCondLst>
                                  <p:iterate>
                                    <p:tmAbs val="0"/>
                                  </p:iterate>
                                  <p:childTnLst>
                                    <p:set>
                                      <p:cBhvr>
                                        <p:cTn id="18" fill="hold"/>
                                        <p:tgtEl>
                                          <p:spTgt spid="654"/>
                                        </p:tgtEl>
                                        <p:attrNameLst>
                                          <p:attrName>style.visibility</p:attrName>
                                        </p:attrNameLst>
                                      </p:cBhvr>
                                      <p:to>
                                        <p:strVal val="visible"/>
                                      </p:to>
                                    </p:set>
                                    <p:anim calcmode="lin" valueType="num">
                                      <p:cBhvr>
                                        <p:cTn id="19" dur="900" fill="hold"/>
                                        <p:tgtEl>
                                          <p:spTgt spid="654"/>
                                        </p:tgtEl>
                                        <p:attrNameLst>
                                          <p:attrName>ppt_w</p:attrName>
                                        </p:attrNameLst>
                                      </p:cBhvr>
                                      <p:tavLst>
                                        <p:tav tm="0">
                                          <p:val>
                                            <p:fltVal val="0"/>
                                          </p:val>
                                        </p:tav>
                                        <p:tav tm="100000">
                                          <p:val>
                                            <p:strVal val="#ppt_w"/>
                                          </p:val>
                                        </p:tav>
                                      </p:tavLst>
                                    </p:anim>
                                    <p:anim calcmode="lin" valueType="num">
                                      <p:cBhvr>
                                        <p:cTn id="20" dur="900" fill="hold"/>
                                        <p:tgtEl>
                                          <p:spTgt spid="65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0" grpId="2" animBg="1" advAuto="0"/>
      <p:bldP spid="654" grpId="3" animBg="1" advAuto="0"/>
      <p:bldP spid="658" grpId="1" animBg="1" advAuto="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0" name="角丸四角形吹き出し 6"/>
          <p:cNvSpPr txBox="1"/>
          <p:nvPr/>
        </p:nvSpPr>
        <p:spPr>
          <a:xfrm>
            <a:off x="1889714" y="5817208"/>
            <a:ext cx="8412572" cy="7130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spAutoFit/>
          </a:bodyPr>
          <a:lstStyle/>
          <a:p>
            <a:pPr algn="ctr" defTabSz="449262">
              <a:lnSpc>
                <a:spcPct val="83000"/>
              </a:lnSpc>
              <a:tabLst>
                <a:tab pos="914400" algn="l"/>
                <a:tab pos="1828800" algn="l"/>
                <a:tab pos="2743200" algn="l"/>
                <a:tab pos="3657600" algn="l"/>
                <a:tab pos="4572000" algn="l"/>
                <a:tab pos="5486400" algn="l"/>
                <a:tab pos="6400800" algn="l"/>
                <a:tab pos="7315200" algn="l"/>
                <a:tab pos="8229600" algn="l"/>
                <a:tab pos="9144000" algn="l"/>
                <a:tab pos="10058400" algn="l"/>
              </a:tabLst>
              <a:defRPr sz="3200" b="1">
                <a:solidFill>
                  <a:srgbClr val="FF3300"/>
                </a:solidFill>
                <a:effectLst>
                  <a:outerShdw blurRad="38100" dist="38100" dir="2700000" rotWithShape="0">
                    <a:srgbClr val="000000">
                      <a:alpha val="43137"/>
                    </a:srgbClr>
                  </a:outerShdw>
                </a:effectLst>
                <a:latin typeface="Rockwell Extra Bold"/>
                <a:ea typeface="Rockwell Extra Bold"/>
                <a:cs typeface="Rockwell Extra Bold"/>
                <a:sym typeface="Rockwell Extra Bold"/>
              </a:defRPr>
            </a:pPr>
            <a:r>
              <a:t>5270 </a:t>
            </a:r>
            <a:r>
              <a:rPr sz="2400">
                <a:solidFill>
                  <a:srgbClr val="000000"/>
                </a:solidFill>
              </a:rPr>
              <a:t>units in </a:t>
            </a:r>
            <a:r>
              <a:t>77 </a:t>
            </a:r>
            <a:r>
              <a:rPr sz="2400">
                <a:solidFill>
                  <a:srgbClr val="000000"/>
                </a:solidFill>
              </a:rPr>
              <a:t>countries !! </a:t>
            </a:r>
            <a:endParaRPr>
              <a:solidFill>
                <a:srgbClr val="FFFFFF"/>
              </a:solidFill>
            </a:endParaRPr>
          </a:p>
          <a:p>
            <a:pPr algn="ctr" defTabSz="449262">
              <a:lnSpc>
                <a:spcPct val="83000"/>
              </a:lnSpc>
              <a:tabLst>
                <a:tab pos="914400" algn="l"/>
                <a:tab pos="1828800" algn="l"/>
                <a:tab pos="2743200" algn="l"/>
                <a:tab pos="3657600" algn="l"/>
                <a:tab pos="4572000" algn="l"/>
                <a:tab pos="5486400" algn="l"/>
                <a:tab pos="6400800" algn="l"/>
                <a:tab pos="7315200" algn="l"/>
                <a:tab pos="8229600" algn="l"/>
                <a:tab pos="9144000" algn="l"/>
                <a:tab pos="10058400" algn="l"/>
              </a:tabLst>
              <a:defRPr sz="1200" b="1">
                <a:latin typeface="Rockwell Extra Bold"/>
                <a:ea typeface="Rockwell Extra Bold"/>
                <a:cs typeface="Rockwell Extra Bold"/>
                <a:sym typeface="Rockwell Extra Bold"/>
              </a:defRPr>
            </a:pPr>
            <a:r>
              <a:t>※As of July, 2023  </a:t>
            </a:r>
          </a:p>
        </p:txBody>
      </p:sp>
      <p:pic>
        <p:nvPicPr>
          <p:cNvPr id="661" name="Modelo 3D 1" descr="Modelo 3D 1"/>
          <p:cNvPicPr>
            <a:picLocks noChangeAspect="1"/>
          </p:cNvPicPr>
          <p:nvPr/>
        </p:nvPicPr>
        <p:blipFill>
          <a:blip r:embed="rId2"/>
          <a:stretch>
            <a:fillRect/>
          </a:stretch>
        </p:blipFill>
        <p:spPr>
          <a:xfrm rot="20859514">
            <a:off x="3848279" y="1174510"/>
            <a:ext cx="4495442" cy="4571638"/>
          </a:xfrm>
          <a:prstGeom prst="rect">
            <a:avLst/>
          </a:prstGeom>
          <a:ln w="12700">
            <a:miter lim="400000"/>
          </a:ln>
        </p:spPr>
      </p:pic>
      <p:sp>
        <p:nvSpPr>
          <p:cNvPr id="662" name="角丸四角形吹き出し 6"/>
          <p:cNvSpPr txBox="1"/>
          <p:nvPr/>
        </p:nvSpPr>
        <p:spPr>
          <a:xfrm>
            <a:off x="1889714" y="316420"/>
            <a:ext cx="8412572" cy="7130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spAutoFit/>
          </a:bodyPr>
          <a:lstStyle/>
          <a:p>
            <a:pPr algn="ctr" defTabSz="449262">
              <a:lnSpc>
                <a:spcPct val="83000"/>
              </a:lnSpc>
              <a:tabLst>
                <a:tab pos="914400" algn="l"/>
                <a:tab pos="1828800" algn="l"/>
                <a:tab pos="2743200" algn="l"/>
                <a:tab pos="3657600" algn="l"/>
                <a:tab pos="4572000" algn="l"/>
                <a:tab pos="5486400" algn="l"/>
                <a:tab pos="6400800" algn="l"/>
                <a:tab pos="7315200" algn="l"/>
                <a:tab pos="8229600" algn="l"/>
                <a:tab pos="9144000" algn="l"/>
                <a:tab pos="10058400" algn="l"/>
              </a:tabLst>
              <a:defRPr sz="3200" b="1">
                <a:solidFill>
                  <a:srgbClr val="FF3300"/>
                </a:solidFill>
                <a:effectLst>
                  <a:outerShdw blurRad="38100" dist="38100" dir="2700000" rotWithShape="0">
                    <a:srgbClr val="000000">
                      <a:alpha val="43137"/>
                    </a:srgbClr>
                  </a:outerShdw>
                </a:effectLst>
                <a:latin typeface="Rockwell Extra Bold"/>
                <a:ea typeface="Rockwell Extra Bold"/>
                <a:cs typeface="Rockwell Extra Bold"/>
                <a:sym typeface="Rockwell Extra Bold"/>
              </a:defRPr>
            </a:pPr>
            <a:r>
              <a:t>90 </a:t>
            </a:r>
            <a:r>
              <a:rPr sz="2400">
                <a:solidFill>
                  <a:srgbClr val="000000"/>
                </a:solidFill>
              </a:rPr>
              <a:t>units in </a:t>
            </a:r>
            <a:r>
              <a:t>Mexico </a:t>
            </a:r>
            <a:r>
              <a:rPr sz="2400">
                <a:solidFill>
                  <a:srgbClr val="000000"/>
                </a:solidFill>
              </a:rPr>
              <a:t>and </a:t>
            </a:r>
            <a:r>
              <a:rPr sz="2400">
                <a:solidFill>
                  <a:srgbClr val="FF0000"/>
                </a:solidFill>
              </a:rPr>
              <a:t>Latinoamerica!! </a:t>
            </a:r>
            <a:endParaRPr>
              <a:solidFill>
                <a:srgbClr val="FF0000"/>
              </a:solidFill>
            </a:endParaRPr>
          </a:p>
          <a:p>
            <a:pPr algn="ctr" defTabSz="449262">
              <a:lnSpc>
                <a:spcPct val="83000"/>
              </a:lnSpc>
              <a:tabLst>
                <a:tab pos="914400" algn="l"/>
                <a:tab pos="1828800" algn="l"/>
                <a:tab pos="2743200" algn="l"/>
                <a:tab pos="3657600" algn="l"/>
                <a:tab pos="4572000" algn="l"/>
                <a:tab pos="5486400" algn="l"/>
                <a:tab pos="6400800" algn="l"/>
                <a:tab pos="7315200" algn="l"/>
                <a:tab pos="8229600" algn="l"/>
                <a:tab pos="9144000" algn="l"/>
                <a:tab pos="10058400" algn="l"/>
              </a:tabLst>
              <a:defRPr sz="1200" b="1">
                <a:latin typeface="Rockwell Extra Bold"/>
                <a:ea typeface="Rockwell Extra Bold"/>
                <a:cs typeface="Rockwell Extra Bold"/>
                <a:sym typeface="Rockwell Extra Bold"/>
              </a:defRPr>
            </a:pPr>
            <a:r>
              <a:t>※As of July, 2023  </a:t>
            </a:r>
          </a:p>
        </p:txBody>
      </p:sp>
      <p:pic>
        <p:nvPicPr>
          <p:cNvPr id="2" name="Imagen 1">
            <a:extLst>
              <a:ext uri="{FF2B5EF4-FFF2-40B4-BE49-F238E27FC236}">
                <a16:creationId xmlns:a16="http://schemas.microsoft.com/office/drawing/2014/main" id="{5AFC721F-0B69-C0AE-145C-BDCA3AD2CA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1486" y="128880"/>
            <a:ext cx="1351281" cy="1148589"/>
          </a:xfrm>
          <a:prstGeom prst="rect">
            <a:avLst/>
          </a:prstGeom>
        </p:spPr>
      </p:pic>
      <p:sp>
        <p:nvSpPr>
          <p:cNvPr id="3" name="Rectángulo 2">
            <a:extLst>
              <a:ext uri="{FF2B5EF4-FFF2-40B4-BE49-F238E27FC236}">
                <a16:creationId xmlns:a16="http://schemas.microsoft.com/office/drawing/2014/main" id="{0CDFEA9A-2C3F-E22A-9DB3-0293430CF3AE}"/>
              </a:ext>
            </a:extLst>
          </p:cNvPr>
          <p:cNvSpPr/>
          <p:nvPr/>
        </p:nvSpPr>
        <p:spPr>
          <a:xfrm>
            <a:off x="-7799" y="1"/>
            <a:ext cx="331650" cy="6857999"/>
          </a:xfrm>
          <a:prstGeom prst="rect">
            <a:avLst/>
          </a:prstGeom>
          <a:solidFill>
            <a:srgbClr val="0BA18A"/>
          </a:solidFill>
          <a:ln w="25400" cap="flat">
            <a:solidFill>
              <a:srgbClr val="0BA18A"/>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s-MX" sz="1800" b="0" i="0" u="none" strike="noStrike" cap="none" spc="0" normalizeH="0" baseline="0">
              <a:ln>
                <a:noFill/>
              </a:ln>
              <a:solidFill>
                <a:srgbClr val="000000"/>
              </a:solidFill>
              <a:effectLst/>
              <a:uFillTx/>
              <a:latin typeface="+mn-lt"/>
              <a:ea typeface="+mn-ea"/>
              <a:cs typeface="+mn-cs"/>
              <a:sym typeface="Calibri"/>
            </a:endParaRPr>
          </a:p>
        </p:txBody>
      </p:sp>
    </p:spTree>
  </p:cSld>
  <p:clrMapOvr>
    <a:masterClrMapping/>
  </p:clrMapOvr>
  <mc:AlternateContent xmlns:mc="http://schemas.openxmlformats.org/markup-compatibility/2006" xmlns:p14="http://schemas.microsoft.com/office/powerpoint/2010/main">
    <mc:Choice Requires="p14">
      <p:transition spd="slow" p14:dur="1200">
        <p:push dir="u"/>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4" presetClass="entr" presetSubtype="16" fill="hold" grpId="1" nodeType="clickEffect">
                                  <p:stCondLst>
                                    <p:cond delay="0"/>
                                  </p:stCondLst>
                                  <p:iterate>
                                    <p:tmAbs val="0"/>
                                  </p:iterate>
                                  <p:childTnLst>
                                    <p:set>
                                      <p:cBhvr>
                                        <p:cTn id="6" fill="hold"/>
                                        <p:tgtEl>
                                          <p:spTgt spid="660"/>
                                        </p:tgtEl>
                                        <p:attrNameLst>
                                          <p:attrName>style.visibility</p:attrName>
                                        </p:attrNameLst>
                                      </p:cBhvr>
                                      <p:to>
                                        <p:strVal val="visible"/>
                                      </p:to>
                                    </p:set>
                                    <p:animEffect transition="in" filter="box(in)">
                                      <p:cBhvr>
                                        <p:cTn id="7" dur="2000"/>
                                        <p:tgtEl>
                                          <p:spTgt spid="660"/>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2" nodeType="clickEffect">
                                  <p:stCondLst>
                                    <p:cond delay="0"/>
                                  </p:stCondLst>
                                  <p:iterate>
                                    <p:tmAbs val="0"/>
                                  </p:iterate>
                                  <p:childTnLst>
                                    <p:set>
                                      <p:cBhvr>
                                        <p:cTn id="11" fill="hold"/>
                                        <p:tgtEl>
                                          <p:spTgt spid="662"/>
                                        </p:tgtEl>
                                        <p:attrNameLst>
                                          <p:attrName>style.visibility</p:attrName>
                                        </p:attrNameLst>
                                      </p:cBhvr>
                                      <p:to>
                                        <p:strVal val="visible"/>
                                      </p:to>
                                    </p:set>
                                    <p:animEffect transition="in" filter="box(in)">
                                      <p:cBhvr>
                                        <p:cTn id="12" dur="2000"/>
                                        <p:tgtEl>
                                          <p:spTgt spid="6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0" grpId="1" animBg="1" advAuto="0"/>
      <p:bldP spid="662" grpId="2" animBg="1" advAuto="0"/>
    </p:bldLst>
  </p:timing>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A88110EAD525464CA3C739F9FBFC48A9" ma:contentTypeVersion="17" ma:contentTypeDescription="Crear nuevo documento." ma:contentTypeScope="" ma:versionID="686604a238469db33706bfc7419d0f7e">
  <xsd:schema xmlns:xsd="http://www.w3.org/2001/XMLSchema" xmlns:xs="http://www.w3.org/2001/XMLSchema" xmlns:p="http://schemas.microsoft.com/office/2006/metadata/properties" xmlns:ns2="2a9cc099-cc5d-4fc0-a893-f31c49fced76" xmlns:ns3="d45ae858-cad3-456a-891f-a325232b4c08" targetNamespace="http://schemas.microsoft.com/office/2006/metadata/properties" ma:root="true" ma:fieldsID="2730850dd9df2c7a34fea665c2cbc27d" ns2:_="" ns3:_="">
    <xsd:import namespace="2a9cc099-cc5d-4fc0-a893-f31c49fced76"/>
    <xsd:import namespace="d45ae858-cad3-456a-891f-a325232b4c08"/>
    <xsd:element name="properties">
      <xsd:complexType>
        <xsd:sequence>
          <xsd:element name="documentManagement">
            <xsd:complexType>
              <xsd:all>
                <xsd:element ref="ns2:MediaServiceMetadata" minOccurs="0"/>
                <xsd:element ref="ns2:MediaServiceFastMetadata" minOccurs="0"/>
                <xsd:element ref="ns2:MediaServiceDateTaken" minOccurs="0"/>
                <xsd:element ref="ns3:TaxCatchAll" minOccurs="0"/>
                <xsd:element ref="ns2:MediaServiceGenerationTime" minOccurs="0"/>
                <xsd:element ref="ns2:MediaServiceEventHashCode" minOccurs="0"/>
                <xsd:element ref="ns2:lcf76f155ced4ddcb4097134ff3c332f" minOccurs="0"/>
                <xsd:element ref="ns2:MediaServiceOCR" minOccurs="0"/>
                <xsd:element ref="ns2:MediaLengthInSeconds" minOccurs="0"/>
                <xsd:element ref="ns2:Tipo" minOccurs="0"/>
                <xsd:element ref="ns3:SharedWithUsers" minOccurs="0"/>
                <xsd:element ref="ns3:SharedWithDetails"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a9cc099-cc5d-4fc0-a893-f31c49fced7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Etiquetas de imagen" ma:readOnly="false" ma:fieldId="{5cf76f15-5ced-4ddc-b409-7134ff3c332f}" ma:taxonomyMulti="true" ma:sspId="a985d93f-c9db-461a-b7d7-ef473b7d117a"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element name="Tipo" ma:index="18" nillable="true" ma:displayName="Tipo" ma:format="Dropdown" ma:internalName="Tipo">
      <xsd:simpleType>
        <xsd:union memberTypes="dms:Text">
          <xsd:simpleType>
            <xsd:restriction base="dms:Choice">
              <xsd:enumeration value="Webinar"/>
              <xsd:enumeration value="cotizacion"/>
              <xsd:enumeration value="Informacion enviada"/>
            </xsd:restriction>
          </xsd:simpleType>
        </xsd:union>
      </xsd:simpleType>
    </xsd:element>
    <xsd:element name="MediaServiceLocation" ma:index="21" nillable="true" ma:displayName="Location" ma:internalName="MediaServiceLocation"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45ae858-cad3-456a-891f-a325232b4c08" elementFormDefault="qualified">
    <xsd:import namespace="http://schemas.microsoft.com/office/2006/documentManagement/types"/>
    <xsd:import namespace="http://schemas.microsoft.com/office/infopath/2007/PartnerControls"/>
    <xsd:element name="TaxCatchAll" ma:index="11" nillable="true" ma:displayName="Taxonomy Catch All Column" ma:hidden="true" ma:list="{5f4e1974-3a3c-4c0a-a3aa-74c97005587d}" ma:internalName="TaxCatchAll" ma:showField="CatchAllData" ma:web="d45ae858-cad3-456a-891f-a325232b4c08">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talles de uso compartido"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91C3B75-FF09-4627-AA3D-706ADCF1E42A}">
  <ds:schemaRefs>
    <ds:schemaRef ds:uri="http://schemas.microsoft.com/sharepoint/v3/contenttype/forms"/>
  </ds:schemaRefs>
</ds:datastoreItem>
</file>

<file path=customXml/itemProps2.xml><?xml version="1.0" encoding="utf-8"?>
<ds:datastoreItem xmlns:ds="http://schemas.openxmlformats.org/officeDocument/2006/customXml" ds:itemID="{B8AB4876-337F-4EE5-A2E4-FBC34505BC6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a9cc099-cc5d-4fc0-a893-f31c49fced76"/>
    <ds:schemaRef ds:uri="d45ae858-cad3-456a-891f-a325232b4c0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48</TotalTime>
  <Words>1656</Words>
  <Application>Microsoft Office PowerPoint</Application>
  <PresentationFormat>Panorámica</PresentationFormat>
  <Paragraphs>267</Paragraphs>
  <Slides>27</Slides>
  <Notes>0</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27</vt:i4>
      </vt:variant>
    </vt:vector>
  </HeadingPairs>
  <TitlesOfParts>
    <vt:vector size="37" baseType="lpstr">
      <vt:lpstr>Arial</vt:lpstr>
      <vt:lpstr>Arial Black</vt:lpstr>
      <vt:lpstr>Arial Rounded MT Bold</vt:lpstr>
      <vt:lpstr>BIZ UDPゴシック</vt:lpstr>
      <vt:lpstr>Calibri</vt:lpstr>
      <vt:lpstr>Courier New</vt:lpstr>
      <vt:lpstr>Helvetica</vt:lpstr>
      <vt:lpstr>Rockwell Extra Bold</vt:lpstr>
      <vt:lpstr>Times Roman</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DELL</dc:creator>
  <cp:lastModifiedBy>Andrea Villegas</cp:lastModifiedBy>
  <cp:revision>2</cp:revision>
  <dcterms:modified xsi:type="dcterms:W3CDTF">2024-01-24T19:09:02Z</dcterms:modified>
</cp:coreProperties>
</file>